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9" r:id="rId2"/>
    <p:sldId id="260" r:id="rId3"/>
    <p:sldId id="300" r:id="rId4"/>
    <p:sldId id="272" r:id="rId5"/>
    <p:sldId id="261" r:id="rId6"/>
    <p:sldId id="301" r:id="rId7"/>
    <p:sldId id="302" r:id="rId8"/>
    <p:sldId id="303" r:id="rId9"/>
    <p:sldId id="273" r:id="rId10"/>
    <p:sldId id="274" r:id="rId11"/>
    <p:sldId id="275" r:id="rId12"/>
    <p:sldId id="298" r:id="rId13"/>
    <p:sldId id="270" r:id="rId14"/>
    <p:sldId id="288" r:id="rId15"/>
    <p:sldId id="276" r:id="rId16"/>
    <p:sldId id="290" r:id="rId17"/>
    <p:sldId id="277" r:id="rId18"/>
    <p:sldId id="289" r:id="rId19"/>
    <p:sldId id="263" r:id="rId20"/>
    <p:sldId id="304" r:id="rId21"/>
    <p:sldId id="285" r:id="rId22"/>
    <p:sldId id="295" r:id="rId23"/>
    <p:sldId id="286" r:id="rId24"/>
    <p:sldId id="293" r:id="rId25"/>
    <p:sldId id="281" r:id="rId26"/>
    <p:sldId id="297" r:id="rId27"/>
    <p:sldId id="291" r:id="rId28"/>
    <p:sldId id="294" r:id="rId29"/>
    <p:sldId id="292" r:id="rId30"/>
    <p:sldId id="266" r:id="rId31"/>
    <p:sldId id="299" r:id="rId32"/>
    <p:sldId id="296" r:id="rId33"/>
    <p:sldId id="267" r:id="rId34"/>
    <p:sldId id="268" r:id="rId35"/>
    <p:sldId id="26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202D"/>
    <a:srgbClr val="392D8F"/>
    <a:srgbClr val="356535"/>
    <a:srgbClr val="00FF00"/>
    <a:srgbClr val="FF8E1D"/>
    <a:srgbClr val="FF8585"/>
    <a:srgbClr val="000000"/>
    <a:srgbClr val="07FF00"/>
    <a:srgbClr val="FF0000"/>
    <a:srgbClr val="9CE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60" autoAdjust="0"/>
    <p:restoredTop sz="67491" autoAdjust="0"/>
  </p:normalViewPr>
  <p:slideViewPr>
    <p:cSldViewPr>
      <p:cViewPr>
        <p:scale>
          <a:sx n="60" d="100"/>
          <a:sy n="60" d="100"/>
        </p:scale>
        <p:origin x="-474" y="-72"/>
      </p:cViewPr>
      <p:guideLst>
        <p:guide orient="horz" pos="2160"/>
        <p:guide pos="2880"/>
      </p:guideLst>
    </p:cSldViewPr>
  </p:slideViewPr>
  <p:outlineViewPr>
    <p:cViewPr>
      <p:scale>
        <a:sx n="33" d="100"/>
        <a:sy n="33" d="100"/>
      </p:scale>
      <p:origin x="48" y="7626"/>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14" y="-84"/>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7" Type="http://schemas.openxmlformats.org/officeDocument/2006/relationships/slide" Target="slides/slide17.xml"/><Relationship Id="rId2" Type="http://schemas.openxmlformats.org/officeDocument/2006/relationships/slide" Target="slides/slide10.xml"/><Relationship Id="rId1" Type="http://schemas.openxmlformats.org/officeDocument/2006/relationships/slide" Target="slides/slide9.xml"/><Relationship Id="rId6" Type="http://schemas.openxmlformats.org/officeDocument/2006/relationships/slide" Target="slides/slide15.xml"/><Relationship Id="rId5" Type="http://schemas.openxmlformats.org/officeDocument/2006/relationships/slide" Target="slides/slide13.xml"/><Relationship Id="rId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7B3C99-1B9D-4082-B127-A24385ECDFEA}" type="datetimeFigureOut">
              <a:rPr lang="en-US" smtClean="0"/>
              <a:pPr/>
              <a:t>5/6/2011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E0C9B5-E465-491B-8B31-8CDABA499653}" type="slidenum">
              <a:rPr lang="en-US" smtClean="0"/>
              <a:pPr/>
              <a:t>‹#›</a:t>
            </a:fld>
            <a:endParaRPr lang="en-US"/>
          </a:p>
        </p:txBody>
      </p:sp>
    </p:spTree>
    <p:extLst>
      <p:ext uri="{BB962C8B-B14F-4D97-AF65-F5344CB8AC3E}">
        <p14:creationId xmlns="" xmlns:p14="http://schemas.microsoft.com/office/powerpoint/2010/main" val="3207510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812BE-7BFC-4524-83AB-8399E49A2BDE}" type="datetimeFigureOut">
              <a:rPr lang="en-US" smtClean="0"/>
              <a:pPr/>
              <a:t>5/6/2011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AF063-7711-4B44-BB4D-BCD40E30606C}" type="slidenum">
              <a:rPr lang="en-US" smtClean="0"/>
              <a:pPr/>
              <a:t>‹#›</a:t>
            </a:fld>
            <a:endParaRPr lang="en-US"/>
          </a:p>
        </p:txBody>
      </p:sp>
    </p:spTree>
    <p:extLst>
      <p:ext uri="{BB962C8B-B14F-4D97-AF65-F5344CB8AC3E}">
        <p14:creationId xmlns="" xmlns:p14="http://schemas.microsoft.com/office/powerpoint/2010/main" val="356336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lienbildplatzhalter 1"/>
          <p:cNvSpPr>
            <a:spLocks noGrp="1" noRot="1" noChangeAspect="1" noTextEdit="1"/>
          </p:cNvSpPr>
          <p:nvPr>
            <p:ph type="sldImg"/>
          </p:nvPr>
        </p:nvSpPr>
        <p:spPr>
          <a:ln/>
        </p:spPr>
      </p:sp>
      <p:sp>
        <p:nvSpPr>
          <p:cNvPr id="195587" name="Notizenplatzhalter 2"/>
          <p:cNvSpPr txBox="1">
            <a:spLocks noGrp="1"/>
          </p:cNvSpPr>
          <p:nvPr>
            <p:ph type="body" idx="1"/>
          </p:nvPr>
        </p:nvSpPr>
        <p:spPr>
          <a:noFill/>
          <a:ln/>
        </p:spPr>
        <p:txBody>
          <a:bodyPr/>
          <a:lstStyle/>
          <a:p>
            <a:r>
              <a:rPr lang="pl-PL" dirty="0" smtClean="0"/>
              <a:t>The two pixels are observed by some receptors.</a:t>
            </a:r>
          </a:p>
          <a:p>
            <a:endParaRPr lang="pl-PL" dirty="0" smtClean="0"/>
          </a:p>
          <a:p>
            <a:r>
              <a:rPr lang="pl-PL" dirty="0" smtClean="0"/>
              <a:t>[click]</a:t>
            </a:r>
            <a:r>
              <a:rPr lang="pl-PL" baseline="0" dirty="0" smtClean="0"/>
              <a:t> We focus on three receptors, called A, B, C.</a:t>
            </a:r>
          </a:p>
          <a:p>
            <a:r>
              <a:rPr lang="pl-PL" baseline="0" dirty="0" smtClean="0"/>
              <a:t>[click] </a:t>
            </a:r>
            <a:r>
              <a:rPr lang="en-US" baseline="0" dirty="0" smtClean="0"/>
              <a:t>Because of the averaging nature of the receptors, t</a:t>
            </a:r>
            <a:r>
              <a:rPr lang="pl-PL" baseline="0" dirty="0" smtClean="0"/>
              <a:t>he</a:t>
            </a:r>
            <a:r>
              <a:rPr lang="en-US" baseline="0" dirty="0" err="1" smtClean="0"/>
              <a:t>ir</a:t>
            </a:r>
            <a:r>
              <a:rPr lang="pl-PL" baseline="0" dirty="0" smtClean="0"/>
              <a:t> response depends on the values of all the frames.</a:t>
            </a:r>
            <a:r>
              <a:rPr lang="en-US" baseline="0" dirty="0" smtClean="0"/>
              <a:t> In the first frame A and B integrate blue, and C integrates green.</a:t>
            </a:r>
          </a:p>
          <a:p>
            <a:endParaRPr lang="en-US" baseline="0" dirty="0" smtClean="0"/>
          </a:p>
          <a:p>
            <a:r>
              <a:rPr lang="en-US" baseline="0" dirty="0" smtClean="0"/>
              <a:t>[click] Next A and B integrate red, and C integrates blue.</a:t>
            </a:r>
          </a:p>
          <a:p>
            <a:r>
              <a:rPr lang="en-US" baseline="0" dirty="0" smtClean="0"/>
              <a:t>[click] Finally A and B integrate green, and C integrates blue again.</a:t>
            </a:r>
            <a:endParaRPr lang="pl-PL" baseline="0" dirty="0" smtClean="0"/>
          </a:p>
          <a:p>
            <a:r>
              <a:rPr lang="en-US" baseline="0" dirty="0" smtClean="0"/>
              <a:t>[click] </a:t>
            </a:r>
            <a:r>
              <a:rPr lang="pl-PL" baseline="0" dirty="0" smtClean="0"/>
              <a:t>Assuming, that the receptors don’t move, the signal of receptors A and B will be the same, since they observe the same pixel.</a:t>
            </a:r>
            <a:r>
              <a:rPr lang="en-US" baseline="0" dirty="0" smtClean="0"/>
              <a:t> The response of C will be more bluish, which reflects the fact that it integrated two blue frames, while A and B integrated blue, red and green.</a:t>
            </a:r>
            <a:endParaRPr lang="de-DE" dirty="0" smtClean="0"/>
          </a:p>
        </p:txBody>
      </p:sp>
      <p:sp>
        <p:nvSpPr>
          <p:cNvPr id="195588" name="Foliennummernplatzhalter 3"/>
          <p:cNvSpPr>
            <a:spLocks noGrp="1"/>
          </p:cNvSpPr>
          <p:nvPr>
            <p:ph type="sldNum" sz="quarter" idx="4294967295"/>
          </p:nvPr>
        </p:nvSpPr>
        <p:spPr bwMode="auto">
          <a:xfrm>
            <a:off x="3884064" y="8684458"/>
            <a:ext cx="2972335" cy="458079"/>
          </a:xfrm>
          <a:prstGeom prst="rect">
            <a:avLst/>
          </a:prstGeom>
          <a:noFill/>
          <a:ln>
            <a:miter lim="800000"/>
            <a:headEnd/>
            <a:tailEnd/>
          </a:ln>
        </p:spPr>
        <p:txBody>
          <a:bodyPr lIns="92135" tIns="46067" rIns="92135" bIns="46067"/>
          <a:lstStyle/>
          <a:p>
            <a:pPr algn="ctr" eaLnBrk="0" hangingPunct="0"/>
            <a:fld id="{F5F6D547-CFB3-4DD2-AA3F-2C3AB6CDF22C}" type="slidenum">
              <a:rPr lang="en-US"/>
              <a:pPr algn="ctr" eaLnBrk="0" hangingPunct="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lienbildplatzhalter 1"/>
          <p:cNvSpPr>
            <a:spLocks noGrp="1" noRot="1" noChangeAspect="1" noTextEdit="1"/>
          </p:cNvSpPr>
          <p:nvPr>
            <p:ph type="sldImg"/>
          </p:nvPr>
        </p:nvSpPr>
        <p:spPr>
          <a:ln/>
        </p:spPr>
      </p:sp>
      <p:sp>
        <p:nvSpPr>
          <p:cNvPr id="195587" name="Notizenplatzhalter 2"/>
          <p:cNvSpPr txBox="1">
            <a:spLocks noGrp="1"/>
          </p:cNvSpPr>
          <p:nvPr>
            <p:ph type="body" idx="1"/>
          </p:nvPr>
        </p:nvSpPr>
        <p:spPr>
          <a:noFill/>
          <a:ln/>
        </p:spPr>
        <p:txBody>
          <a:bodyPr/>
          <a:lstStyle/>
          <a:p>
            <a:r>
              <a:rPr lang="pl-PL" dirty="0" smtClean="0"/>
              <a:t>Now, let us consider a situation, in which receptors A, B</a:t>
            </a:r>
            <a:r>
              <a:rPr lang="pl-PL" baseline="0" dirty="0" smtClean="0"/>
              <a:t> and C start inside one pixel, but change their position over time. The frames’ values are the same as in the previous example.</a:t>
            </a:r>
          </a:p>
          <a:p>
            <a:r>
              <a:rPr lang="pl-PL" baseline="0" dirty="0" smtClean="0"/>
              <a:t>[click]</a:t>
            </a:r>
            <a:r>
              <a:rPr lang="en-US" baseline="0" dirty="0" smtClean="0"/>
              <a:t> All the receptors move a little bit to the right, and they all integrate blue color, because they are inside the same pixel.</a:t>
            </a:r>
          </a:p>
          <a:p>
            <a:r>
              <a:rPr lang="en-US" baseline="0" dirty="0" smtClean="0"/>
              <a:t>[click] Now, the next frame starts, and the pixels turn red and blue respectively. </a:t>
            </a:r>
          </a:p>
          <a:p>
            <a:r>
              <a:rPr lang="en-US" baseline="0" dirty="0" smtClean="0"/>
              <a:t>[click] Since the receptor C left the first pixel, it integrates blue, but A and B integrate red.</a:t>
            </a:r>
          </a:p>
          <a:p>
            <a:r>
              <a:rPr lang="en-US" baseline="0" dirty="0" smtClean="0"/>
              <a:t>[click] In the third frame the pixels turn green and blue, and the receptors keep moving to the right.</a:t>
            </a:r>
          </a:p>
          <a:p>
            <a:r>
              <a:rPr lang="en-US" baseline="0" dirty="0" smtClean="0"/>
              <a:t>[click] A integrates green, since it’s still in the first pixel, but B and C integrate blue.</a:t>
            </a:r>
            <a:endParaRPr lang="pl-PL" baseline="0" dirty="0" smtClean="0"/>
          </a:p>
          <a:p>
            <a:r>
              <a:rPr lang="en-US" dirty="0" smtClean="0"/>
              <a:t>[click] </a:t>
            </a:r>
            <a:r>
              <a:rPr lang="pl-PL" dirty="0" smtClean="0"/>
              <a:t>Even though the receptors started in the same pixel, they</a:t>
            </a:r>
            <a:r>
              <a:rPr lang="pl-PL" baseline="0" dirty="0" smtClean="0"/>
              <a:t> have different responses, due to their motion.</a:t>
            </a:r>
            <a:endParaRPr lang="de-DE" dirty="0" smtClean="0"/>
          </a:p>
        </p:txBody>
      </p:sp>
      <p:sp>
        <p:nvSpPr>
          <p:cNvPr id="195588" name="Foliennummernplatzhalter 3"/>
          <p:cNvSpPr>
            <a:spLocks noGrp="1"/>
          </p:cNvSpPr>
          <p:nvPr>
            <p:ph type="sldNum" sz="quarter" idx="4294967295"/>
          </p:nvPr>
        </p:nvSpPr>
        <p:spPr bwMode="auto">
          <a:xfrm>
            <a:off x="3884064" y="8684458"/>
            <a:ext cx="2972335" cy="458079"/>
          </a:xfrm>
          <a:prstGeom prst="rect">
            <a:avLst/>
          </a:prstGeom>
          <a:noFill/>
          <a:ln>
            <a:miter lim="800000"/>
            <a:headEnd/>
            <a:tailEnd/>
          </a:ln>
        </p:spPr>
        <p:txBody>
          <a:bodyPr lIns="92135" tIns="46067" rIns="92135" bIns="46067"/>
          <a:lstStyle/>
          <a:p>
            <a:pPr algn="ctr" eaLnBrk="0" hangingPunct="0"/>
            <a:fld id="{F5F6D547-CFB3-4DD2-AA3F-2C3AB6CDF22C}" type="slidenum">
              <a:rPr lang="en-US"/>
              <a:pPr algn="ctr" eaLnBrk="0" hangingPunct="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lienbildplatzhalter 1"/>
          <p:cNvSpPr>
            <a:spLocks noGrp="1" noRot="1" noChangeAspect="1" noTextEdit="1"/>
          </p:cNvSpPr>
          <p:nvPr>
            <p:ph type="sldImg"/>
          </p:nvPr>
        </p:nvSpPr>
        <p:spPr>
          <a:ln/>
        </p:spPr>
      </p:sp>
      <p:sp>
        <p:nvSpPr>
          <p:cNvPr id="195587" name="Notizenplatzhalter 2"/>
          <p:cNvSpPr txBox="1">
            <a:spLocks noGrp="1"/>
          </p:cNvSpPr>
          <p:nvPr>
            <p:ph type="body" idx="1"/>
          </p:nvPr>
        </p:nvSpPr>
        <p:spPr>
          <a:noFill/>
          <a:ln/>
        </p:spPr>
        <p:txBody>
          <a:bodyPr/>
          <a:lstStyle/>
          <a:p>
            <a:endParaRPr lang="de-DE" dirty="0" smtClean="0"/>
          </a:p>
        </p:txBody>
      </p:sp>
      <p:sp>
        <p:nvSpPr>
          <p:cNvPr id="195588" name="Foliennummernplatzhalter 3"/>
          <p:cNvSpPr>
            <a:spLocks noGrp="1"/>
          </p:cNvSpPr>
          <p:nvPr>
            <p:ph type="sldNum" sz="quarter" idx="4294967295"/>
          </p:nvPr>
        </p:nvSpPr>
        <p:spPr bwMode="auto">
          <a:xfrm>
            <a:off x="3884064" y="8684458"/>
            <a:ext cx="2972335" cy="458079"/>
          </a:xfrm>
          <a:prstGeom prst="rect">
            <a:avLst/>
          </a:prstGeom>
          <a:noFill/>
          <a:ln>
            <a:miter lim="800000"/>
            <a:headEnd/>
            <a:tailEnd/>
          </a:ln>
        </p:spPr>
        <p:txBody>
          <a:bodyPr lIns="92135" tIns="46067" rIns="92135" bIns="46067"/>
          <a:lstStyle/>
          <a:p>
            <a:pPr algn="ctr" eaLnBrk="0" hangingPunct="0"/>
            <a:fld id="{F5F6D547-CFB3-4DD2-AA3F-2C3AB6CDF22C}" type="slidenum">
              <a:rPr lang="en-US"/>
              <a:pPr algn="ctr" eaLnBrk="0" hangingPunct="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lienbildplatzhalter 1"/>
          <p:cNvSpPr>
            <a:spLocks noGrp="1" noRot="1" noChangeAspect="1" noTextEdit="1"/>
          </p:cNvSpPr>
          <p:nvPr>
            <p:ph type="sldImg"/>
          </p:nvPr>
        </p:nvSpPr>
        <p:spPr>
          <a:ln/>
        </p:spPr>
      </p:sp>
      <p:sp>
        <p:nvSpPr>
          <p:cNvPr id="195587" name="Notizenplatzhalter 2"/>
          <p:cNvSpPr txBox="1">
            <a:spLocks noGrp="1"/>
          </p:cNvSpPr>
          <p:nvPr>
            <p:ph type="body" idx="1"/>
          </p:nvPr>
        </p:nvSpPr>
        <p:spPr>
          <a:noFill/>
          <a:ln/>
        </p:spPr>
        <p:txBody>
          <a:bodyPr/>
          <a:lstStyle/>
          <a:p>
            <a:r>
              <a:rPr lang="pl-PL" dirty="0" smtClean="0"/>
              <a:t>We assume a model in which th</a:t>
            </a:r>
            <a:r>
              <a:rPr lang="pl-PL" baseline="0" dirty="0" smtClean="0"/>
              <a:t>e receptor is a box filter.</a:t>
            </a:r>
          </a:p>
          <a:p>
            <a:endParaRPr lang="pl-PL" baseline="0" dirty="0" smtClean="0"/>
          </a:p>
          <a:p>
            <a:r>
              <a:rPr lang="pl-PL" baseline="0" dirty="0" smtClean="0"/>
              <a:t>[click]</a:t>
            </a:r>
            <a:r>
              <a:rPr lang="en-US" baseline="0" dirty="0" smtClean="0"/>
              <a:t> </a:t>
            </a:r>
            <a:r>
              <a:rPr lang="pl-PL" baseline="0" dirty="0" smtClean="0"/>
              <a:t>It averages the values of the pixels it sees.</a:t>
            </a:r>
            <a:r>
              <a:rPr lang="en-US" baseline="0" dirty="0" smtClean="0"/>
              <a:t> First it integrates green.</a:t>
            </a:r>
          </a:p>
          <a:p>
            <a:endParaRPr lang="en-US" baseline="0" dirty="0" smtClean="0"/>
          </a:p>
          <a:p>
            <a:r>
              <a:rPr lang="en-US" baseline="0" dirty="0" smtClean="0"/>
              <a:t>[click] Next the frame changes, </a:t>
            </a:r>
          </a:p>
          <a:p>
            <a:endParaRPr lang="en-US" baseline="0" dirty="0" smtClean="0"/>
          </a:p>
          <a:p>
            <a:r>
              <a:rPr lang="en-US" baseline="0" dirty="0" smtClean="0"/>
              <a:t>[click] so lighter green is integrated.</a:t>
            </a:r>
          </a:p>
          <a:p>
            <a:endParaRPr lang="en-US" baseline="0" dirty="0" smtClean="0"/>
          </a:p>
          <a:p>
            <a:r>
              <a:rPr lang="en-US" baseline="0" dirty="0" smtClean="0"/>
              <a:t>[click] Next the receptor passes the pixel boundary, and starts integrating blue,</a:t>
            </a:r>
          </a:p>
          <a:p>
            <a:endParaRPr lang="en-US" baseline="0" dirty="0" smtClean="0"/>
          </a:p>
          <a:p>
            <a:r>
              <a:rPr lang="en-US" baseline="0" dirty="0" smtClean="0"/>
              <a:t>[click] and so forth.</a:t>
            </a:r>
          </a:p>
          <a:p>
            <a:endParaRPr lang="en-US" baseline="0" dirty="0" smtClean="0"/>
          </a:p>
          <a:p>
            <a:r>
              <a:rPr lang="en-US" baseline="0" dirty="0" smtClean="0"/>
              <a:t>[click] … the information </a:t>
            </a:r>
            <a:endParaRPr lang="pl-PL" baseline="0" dirty="0" smtClean="0"/>
          </a:p>
          <a:p>
            <a:endParaRPr lang="pl-PL" baseline="0" dirty="0" smtClean="0"/>
          </a:p>
          <a:p>
            <a:r>
              <a:rPr lang="pl-PL" baseline="0" dirty="0" smtClean="0"/>
              <a:t>[click] Since the image is a step-function of time and space, the response of a receptor can be expressed as a finite sum of display pixel values at different moments.</a:t>
            </a:r>
          </a:p>
          <a:p>
            <a:endParaRPr lang="pl-PL" baseline="0" dirty="0" smtClean="0"/>
          </a:p>
          <a:p>
            <a:r>
              <a:rPr lang="pl-PL" baseline="0" dirty="0" smtClean="0"/>
              <a:t>[click] The weights are proportional to the length of the respective segments.</a:t>
            </a:r>
            <a:endParaRPr lang="de-DE" dirty="0" smtClean="0"/>
          </a:p>
        </p:txBody>
      </p:sp>
      <p:sp>
        <p:nvSpPr>
          <p:cNvPr id="195588" name="Foliennummernplatzhalter 3"/>
          <p:cNvSpPr>
            <a:spLocks noGrp="1"/>
          </p:cNvSpPr>
          <p:nvPr>
            <p:ph type="sldNum" sz="quarter" idx="4294967295"/>
          </p:nvPr>
        </p:nvSpPr>
        <p:spPr bwMode="auto">
          <a:xfrm>
            <a:off x="3884064" y="8684458"/>
            <a:ext cx="2972335" cy="458079"/>
          </a:xfrm>
          <a:prstGeom prst="rect">
            <a:avLst/>
          </a:prstGeom>
          <a:noFill/>
          <a:ln>
            <a:miter lim="800000"/>
            <a:headEnd/>
            <a:tailEnd/>
          </a:ln>
        </p:spPr>
        <p:txBody>
          <a:bodyPr lIns="92135" tIns="46067" rIns="92135" bIns="46067"/>
          <a:lstStyle/>
          <a:p>
            <a:pPr algn="ctr" eaLnBrk="0" hangingPunct="0"/>
            <a:fld id="{F5F6D547-CFB3-4DD2-AA3F-2C3AB6CDF22C}" type="slidenum">
              <a:rPr lang="en-US"/>
              <a:pPr algn="ctr" eaLnBrk="0" hangingPunct="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smtClean="0"/>
              <a:t>The introduced model describes</a:t>
            </a:r>
            <a:r>
              <a:rPr lang="pl-PL" baseline="0" dirty="0" smtClean="0"/>
              <a:t> the response of a single receptor. Applying the model to all the receptors allows us to predict the image on the retina. To determine the paths of the receptors we make two assumptions.</a:t>
            </a:r>
          </a:p>
          <a:p>
            <a:endParaRPr lang="pl-PL" baseline="0" dirty="0" smtClean="0"/>
          </a:p>
          <a:p>
            <a:r>
              <a:rPr lang="pl-PL" baseline="0" dirty="0" smtClean="0"/>
              <a:t>[click] First, the receptors are arranged into a grid.</a:t>
            </a:r>
          </a:p>
          <a:p>
            <a:endParaRPr lang="pl-PL" baseline="0" dirty="0" smtClean="0"/>
          </a:p>
          <a:p>
            <a:r>
              <a:rPr lang="pl-PL" baseline="0" dirty="0" smtClean="0"/>
              <a:t>[click] Second, they perfectly track observed object.</a:t>
            </a:r>
            <a:r>
              <a:rPr lang="en-US" baseline="0" dirty="0" smtClean="0"/>
              <a:t> </a:t>
            </a:r>
          </a:p>
          <a:p>
            <a:endParaRPr lang="en-US" baseline="0" dirty="0" smtClean="0"/>
          </a:p>
          <a:p>
            <a:r>
              <a:rPr lang="en-US" baseline="0" dirty="0" smtClean="0"/>
              <a:t>These two properties let us accurately predict the receptor paths when we move a static image over the display.</a:t>
            </a:r>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lienbildplatzhalter 1"/>
          <p:cNvSpPr>
            <a:spLocks noGrp="1" noRot="1" noChangeAspect="1" noTextEdit="1"/>
          </p:cNvSpPr>
          <p:nvPr>
            <p:ph type="sldImg"/>
          </p:nvPr>
        </p:nvSpPr>
        <p:spPr>
          <a:ln/>
        </p:spPr>
      </p:sp>
      <p:sp>
        <p:nvSpPr>
          <p:cNvPr id="195587" name="Notizenplatzhalter 2"/>
          <p:cNvSpPr txBox="1">
            <a:spLocks noGrp="1"/>
          </p:cNvSpPr>
          <p:nvPr>
            <p:ph type="body" idx="1"/>
          </p:nvPr>
        </p:nvSpPr>
        <p:spPr>
          <a:noFill/>
          <a:ln/>
        </p:spPr>
        <p:txBody>
          <a:bodyPr/>
          <a:lstStyle/>
          <a:p>
            <a:r>
              <a:rPr lang="pl-PL" dirty="0" smtClean="0"/>
              <a:t>Given the subframes</a:t>
            </a:r>
            <a:r>
              <a:rPr lang="pl-PL" baseline="0" dirty="0" smtClean="0"/>
              <a:t> and the paths of the receptors, we can predict the retina image according to our model.</a:t>
            </a:r>
          </a:p>
          <a:p>
            <a:endParaRPr lang="pl-PL" baseline="0" dirty="0" smtClean="0"/>
          </a:p>
          <a:p>
            <a:r>
              <a:rPr lang="pl-PL" baseline="0" dirty="0" smtClean="0"/>
              <a:t>[click] The subframes are transformed into a column vector.</a:t>
            </a:r>
          </a:p>
          <a:p>
            <a:endParaRPr lang="pl-PL" baseline="0" dirty="0" smtClean="0"/>
          </a:p>
          <a:p>
            <a:r>
              <a:rPr lang="pl-PL" baseline="0" dirty="0" smtClean="0"/>
              <a:t>[click] The velocities of the receptors define a matrix, with one row corresponding to one receptor.</a:t>
            </a:r>
          </a:p>
          <a:p>
            <a:endParaRPr lang="pl-PL" baseline="0" dirty="0" smtClean="0"/>
          </a:p>
          <a:p>
            <a:r>
              <a:rPr lang="pl-PL" baseline="0" dirty="0" smtClean="0"/>
              <a:t>[click] As a result, we obtain a column vector, representing the predicted retina image. </a:t>
            </a:r>
          </a:p>
          <a:p>
            <a:endParaRPr lang="pl-PL" baseline="0" dirty="0" smtClean="0"/>
          </a:p>
          <a:p>
            <a:r>
              <a:rPr lang="pl-PL" baseline="0" dirty="0" smtClean="0"/>
              <a:t>[click] One entry of this vector, corresponds to a prediction for one receptor.</a:t>
            </a:r>
            <a:endParaRPr lang="de-DE" dirty="0" smtClean="0"/>
          </a:p>
        </p:txBody>
      </p:sp>
      <p:sp>
        <p:nvSpPr>
          <p:cNvPr id="195588" name="Foliennummernplatzhalter 3"/>
          <p:cNvSpPr>
            <a:spLocks noGrp="1"/>
          </p:cNvSpPr>
          <p:nvPr>
            <p:ph type="sldNum" sz="quarter" idx="4294967295"/>
          </p:nvPr>
        </p:nvSpPr>
        <p:spPr bwMode="auto">
          <a:xfrm>
            <a:off x="3884064" y="8684458"/>
            <a:ext cx="2972335" cy="458079"/>
          </a:xfrm>
          <a:prstGeom prst="rect">
            <a:avLst/>
          </a:prstGeom>
          <a:noFill/>
          <a:ln>
            <a:miter lim="800000"/>
            <a:headEnd/>
            <a:tailEnd/>
          </a:ln>
        </p:spPr>
        <p:txBody>
          <a:bodyPr lIns="92135" tIns="46067" rIns="92135" bIns="46067"/>
          <a:lstStyle/>
          <a:p>
            <a:pPr algn="ctr" eaLnBrk="0" hangingPunct="0"/>
            <a:fld id="{F5F6D547-CFB3-4DD2-AA3F-2C3AB6CDF22C}" type="slidenum">
              <a:rPr lang="en-US"/>
              <a:pPr algn="ctr" eaLnBrk="0" hangingPunct="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lienbildplatzhalter 1"/>
          <p:cNvSpPr>
            <a:spLocks noGrp="1" noRot="1" noChangeAspect="1" noTextEdit="1"/>
          </p:cNvSpPr>
          <p:nvPr>
            <p:ph type="sldImg"/>
          </p:nvPr>
        </p:nvSpPr>
        <p:spPr>
          <a:ln/>
        </p:spPr>
      </p:sp>
      <p:sp>
        <p:nvSpPr>
          <p:cNvPr id="195587" name="Notizenplatzhalter 2"/>
          <p:cNvSpPr txBox="1">
            <a:spLocks noGrp="1"/>
          </p:cNvSpPr>
          <p:nvPr>
            <p:ph type="body" idx="1"/>
          </p:nvPr>
        </p:nvSpPr>
        <p:spPr>
          <a:noFill/>
          <a:ln/>
        </p:spPr>
        <p:txBody>
          <a:bodyPr/>
          <a:lstStyle/>
          <a:p>
            <a:r>
              <a:rPr lang="pl-PL" dirty="0" smtClean="0"/>
              <a:t>Conversly, if we</a:t>
            </a:r>
            <a:r>
              <a:rPr lang="pl-PL" baseline="0" dirty="0" smtClean="0"/>
              <a:t> want to induce some retina image </a:t>
            </a:r>
          </a:p>
          <a:p>
            <a:r>
              <a:rPr lang="pl-PL" baseline="0" dirty="0" smtClean="0"/>
              <a:t>[click] and we</a:t>
            </a:r>
            <a:r>
              <a:rPr lang="pl-PL" dirty="0" smtClean="0"/>
              <a:t> know</a:t>
            </a:r>
            <a:r>
              <a:rPr lang="pl-PL" baseline="0" dirty="0" smtClean="0"/>
              <a:t> the velocities of the receptors, this linear system defines an optimization problem, </a:t>
            </a:r>
          </a:p>
          <a:p>
            <a:r>
              <a:rPr lang="pl-PL" baseline="0" dirty="0" smtClean="0"/>
              <a:t>[click] in which subframes are the variables.</a:t>
            </a:r>
          </a:p>
          <a:p>
            <a:endParaRPr lang="pl-PL" baseline="0" dirty="0" smtClean="0"/>
          </a:p>
          <a:p>
            <a:r>
              <a:rPr lang="pl-PL" baseline="0" dirty="0" smtClean="0"/>
              <a:t>In this problem we minimize the error with respect to the Euclidean norm.</a:t>
            </a:r>
            <a:endParaRPr lang="de-DE" dirty="0" smtClean="0"/>
          </a:p>
        </p:txBody>
      </p:sp>
      <p:sp>
        <p:nvSpPr>
          <p:cNvPr id="195588" name="Foliennummernplatzhalter 3"/>
          <p:cNvSpPr>
            <a:spLocks noGrp="1"/>
          </p:cNvSpPr>
          <p:nvPr>
            <p:ph type="sldNum" sz="quarter" idx="4294967295"/>
          </p:nvPr>
        </p:nvSpPr>
        <p:spPr bwMode="auto">
          <a:xfrm>
            <a:off x="3884064" y="8684458"/>
            <a:ext cx="2972335" cy="458079"/>
          </a:xfrm>
          <a:prstGeom prst="rect">
            <a:avLst/>
          </a:prstGeom>
          <a:noFill/>
          <a:ln>
            <a:miter lim="800000"/>
            <a:headEnd/>
            <a:tailEnd/>
          </a:ln>
        </p:spPr>
        <p:txBody>
          <a:bodyPr lIns="92135" tIns="46067" rIns="92135" bIns="46067"/>
          <a:lstStyle/>
          <a:p>
            <a:pPr algn="ctr" eaLnBrk="0" hangingPunct="0"/>
            <a:fld id="{F5F6D547-CFB3-4DD2-AA3F-2C3AB6CDF22C}" type="slidenum">
              <a:rPr lang="en-US"/>
              <a:pPr algn="ctr" eaLnBrk="0" hangingPunct="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7AF063-7711-4B44-BB4D-BCD40E30606C}" type="slidenum">
              <a:rPr lang="en-US" smtClean="0"/>
              <a:pPr/>
              <a:t>18</a:t>
            </a:fld>
            <a:endParaRPr lang="en-US"/>
          </a:p>
        </p:txBody>
      </p:sp>
    </p:spTree>
    <p:extLst>
      <p:ext uri="{BB962C8B-B14F-4D97-AF65-F5344CB8AC3E}">
        <p14:creationId xmlns="" xmlns:p14="http://schemas.microsoft.com/office/powerpoint/2010/main" val="3526359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Didyk</a:t>
            </a:r>
            <a:r>
              <a:rPr lang="en-US" dirty="0" smtClean="0"/>
              <a:t> et</a:t>
            </a:r>
            <a:r>
              <a:rPr lang="en-US" baseline="0" dirty="0" smtClean="0"/>
              <a:t> al. demonstrated how to apply their model to the case of integer motion.</a:t>
            </a:r>
          </a:p>
          <a:p>
            <a:endParaRPr lang="en-US" baseline="0" dirty="0" smtClean="0"/>
          </a:p>
          <a:p>
            <a:r>
              <a:rPr lang="en-US" baseline="0" dirty="0" smtClean="0"/>
              <a:t>[click] In this scenario, during the integration period, the image is shifted by an integer number of display pixels.</a:t>
            </a:r>
          </a:p>
          <a:p>
            <a:endParaRPr lang="en-US" baseline="0" dirty="0" smtClean="0"/>
          </a:p>
          <a:p>
            <a:r>
              <a:rPr lang="en-US" baseline="0" dirty="0" smtClean="0"/>
              <a:t>[click] Let us assume that the integration period equals three frames. Using optimization methods, we can find three frames, that will integrate to our original high-resolution image.</a:t>
            </a:r>
          </a:p>
          <a:p>
            <a:endParaRPr lang="en-US" baseline="0" dirty="0" smtClean="0"/>
          </a:p>
          <a:p>
            <a:r>
              <a:rPr lang="en-US" baseline="0" dirty="0" smtClean="0"/>
              <a:t>[click] Since the image was moved by a whole number of pixels, the same three </a:t>
            </a:r>
            <a:r>
              <a:rPr lang="en-US" baseline="0" dirty="0" err="1" smtClean="0"/>
              <a:t>subframes</a:t>
            </a:r>
            <a:r>
              <a:rPr lang="en-US" baseline="0" dirty="0" smtClean="0"/>
              <a:t> shifted accordingly will also integrate to the original image, and they can be reused for the frames 4—6 of the animation.</a:t>
            </a:r>
          </a:p>
          <a:p>
            <a:endParaRPr lang="en-US" baseline="0" dirty="0" smtClean="0"/>
          </a:p>
          <a:p>
            <a:r>
              <a:rPr lang="en-US" baseline="0" dirty="0" smtClean="0"/>
              <a:t>[click] By replicating and shifting these three </a:t>
            </a:r>
            <a:r>
              <a:rPr lang="en-US" baseline="0" dirty="0" err="1" smtClean="0"/>
              <a:t>subframes</a:t>
            </a:r>
            <a:r>
              <a:rPr lang="en-US" baseline="0" dirty="0" smtClean="0"/>
              <a:t>, we obtain a periodical signal, in which every triplet (that is, subsequence of three frames) integrates to the desired image.</a:t>
            </a:r>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[click] High resolution content </a:t>
            </a:r>
            <a:r>
              <a:rPr lang="en-US" dirty="0" smtClean="0"/>
              <a:t>can be easily generate</a:t>
            </a:r>
            <a:r>
              <a:rPr lang="en-US" baseline="0" dirty="0" smtClean="0"/>
              <a:t>d </a:t>
            </a:r>
            <a:r>
              <a:rPr lang="en-US" dirty="0" smtClean="0"/>
              <a:t>using modern hardware and software</a:t>
            </a:r>
            <a:r>
              <a:rPr lang="en-US" baseline="0" dirty="0" smtClean="0"/>
              <a:t>. We can take pictures with a resolution over 10 </a:t>
            </a:r>
            <a:r>
              <a:rPr lang="en-US" baseline="0" dirty="0" err="1" smtClean="0"/>
              <a:t>Mpix</a:t>
            </a:r>
            <a:r>
              <a:rPr lang="en-US" baseline="0" dirty="0" smtClean="0"/>
              <a:t>, which can be further increased using photo-</a:t>
            </a:r>
            <a:r>
              <a:rPr lang="en-US" baseline="0" dirty="0" err="1" smtClean="0"/>
              <a:t>stiching</a:t>
            </a:r>
            <a:r>
              <a:rPr lang="en-US" baseline="0" dirty="0" smtClean="0"/>
              <a:t> applications, and computer-generated imagery is virtually unlimited in resolution.  </a:t>
            </a:r>
            <a:endParaRPr lang="en-US" dirty="0" smtClean="0"/>
          </a:p>
          <a:p>
            <a:endParaRPr lang="en-US" dirty="0" smtClean="0"/>
          </a:p>
          <a:p>
            <a:r>
              <a:rPr lang="en-US" dirty="0" smtClean="0"/>
              <a:t>[click] However, the displays available have</a:t>
            </a:r>
            <a:r>
              <a:rPr lang="en-US" baseline="0" dirty="0" smtClean="0"/>
              <a:t> quite limited capabilities in terms of resolution, and the</a:t>
            </a:r>
            <a:r>
              <a:rPr lang="pl-PL" dirty="0" smtClean="0"/>
              <a:t>re is a clear mismatch between </a:t>
            </a:r>
            <a:r>
              <a:rPr lang="en-US" dirty="0" smtClean="0"/>
              <a:t>what we can produce and what we can display.</a:t>
            </a:r>
          </a:p>
          <a:p>
            <a:r>
              <a:rPr lang="pl-PL" baseline="0" dirty="0" smtClean="0"/>
              <a:t/>
            </a:r>
            <a:br>
              <a:rPr lang="pl-PL" baseline="0" dirty="0" smtClean="0"/>
            </a:br>
            <a:r>
              <a:rPr lang="en-US" baseline="0" dirty="0" smtClean="0"/>
              <a:t>[click] U</a:t>
            </a:r>
            <a:r>
              <a:rPr lang="pl-PL" baseline="0" dirty="0" smtClean="0"/>
              <a:t>nder usual conditions, one pixel of </a:t>
            </a:r>
            <a:r>
              <a:rPr lang="en-US" baseline="0" dirty="0" smtClean="0"/>
              <a:t>a</a:t>
            </a:r>
            <a:r>
              <a:rPr lang="pl-PL" baseline="0" dirty="0" smtClean="0"/>
              <a:t> </a:t>
            </a:r>
            <a:r>
              <a:rPr lang="en-US" baseline="0" dirty="0" smtClean="0"/>
              <a:t>computer </a:t>
            </a:r>
            <a:r>
              <a:rPr lang="pl-PL" baseline="0" dirty="0" smtClean="0"/>
              <a:t>display is covered by several photoreceptors of the observer</a:t>
            </a:r>
            <a:r>
              <a:rPr lang="en-US" baseline="0" dirty="0" smtClean="0"/>
              <a:t>, therefore we are able to see details smaller than pixels.</a:t>
            </a:r>
            <a:r>
              <a:rPr lang="pl-PL" baseline="0" dirty="0" smtClean="0"/>
              <a:t/>
            </a:r>
            <a:br>
              <a:rPr lang="pl-PL" baseline="0" dirty="0" smtClean="0"/>
            </a:br>
            <a:r>
              <a:rPr lang="pl-PL" baseline="0" dirty="0" smtClean="0"/>
              <a:t/>
            </a:r>
            <a:br>
              <a:rPr lang="pl-PL" baseline="0" dirty="0" smtClean="0"/>
            </a:br>
            <a:r>
              <a:rPr lang="pl-PL" baseline="0" dirty="0" smtClean="0"/>
              <a:t>[click] In this setting, the resolution of the display is obviously a bottle-neck. In our work we attempt to compensate for this limitation.</a:t>
            </a:r>
          </a:p>
        </p:txBody>
      </p:sp>
      <p:sp>
        <p:nvSpPr>
          <p:cNvPr id="4" name="Slide Number Placeholder 3"/>
          <p:cNvSpPr>
            <a:spLocks noGrp="1"/>
          </p:cNvSpPr>
          <p:nvPr>
            <p:ph type="sldNum" sz="quarter" idx="10"/>
          </p:nvPr>
        </p:nvSpPr>
        <p:spPr/>
        <p:txBody>
          <a:bodyPr/>
          <a:lstStyle/>
          <a:p>
            <a:fld id="{C37AF063-7711-4B44-BB4D-BCD40E30606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Critical flicker frequency,</a:t>
            </a:r>
            <a:r>
              <a:rPr lang="en-US" baseline="0" dirty="0" smtClean="0"/>
              <a:t> is the frequency at which a periodic signal looks steady for a human observer.</a:t>
            </a:r>
          </a:p>
          <a:p>
            <a:endParaRPr lang="en-US" baseline="0" dirty="0" smtClean="0"/>
          </a:p>
          <a:p>
            <a:r>
              <a:rPr lang="en-US" baseline="0" dirty="0" smtClean="0"/>
              <a:t>[click] This value depends on many factors, among others on the temporal contrast and the spatial extent of the signal.</a:t>
            </a:r>
          </a:p>
          <a:p>
            <a:endParaRPr lang="en-US" baseline="0" dirty="0" smtClean="0"/>
          </a:p>
          <a:p>
            <a:r>
              <a:rPr lang="en-US" baseline="0" dirty="0" smtClean="0"/>
              <a:t>[click] Here, three curves have been plotted, for three different sizes of the signal.</a:t>
            </a:r>
          </a:p>
          <a:p>
            <a:endParaRPr lang="en-US" baseline="0" dirty="0" smtClean="0"/>
          </a:p>
          <a:p>
            <a:r>
              <a:rPr lang="en-US" baseline="0" dirty="0" smtClean="0"/>
              <a:t>[click] Using three frames of a 120 Hz display as an integration period leads to a 40 Hz signal.</a:t>
            </a:r>
          </a:p>
          <a:p>
            <a:endParaRPr lang="en-US" baseline="0" dirty="0" smtClean="0"/>
          </a:p>
          <a:p>
            <a:r>
              <a:rPr lang="en-US" baseline="0" dirty="0" smtClean="0"/>
              <a:t>[click] We can see that, in general this frequency is too low for perfect fusion, however for fine details it’s enough. </a:t>
            </a:r>
            <a:r>
              <a:rPr lang="en-US" baseline="0" dirty="0" err="1" smtClean="0"/>
              <a:t>Didyk</a:t>
            </a:r>
            <a:r>
              <a:rPr lang="en-US" baseline="0" dirty="0" smtClean="0"/>
              <a:t> et al. have shown, that for our application we can use three-frame cycle, however using four frames on a 120 Hz display requires additional processing to suppress flickering.</a:t>
            </a:r>
          </a:p>
          <a:p>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20</a:t>
            </a:fld>
            <a:endParaRPr lang="en-US"/>
          </a:p>
        </p:txBody>
      </p:sp>
    </p:spTree>
    <p:extLst>
      <p:ext uri="{BB962C8B-B14F-4D97-AF65-F5344CB8AC3E}">
        <p14:creationId xmlns="" xmlns:p14="http://schemas.microsoft.com/office/powerpoint/2010/main" val="3553825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would like to generalize the presented method to arbitrary velocities. Let us consider non-integer motion.</a:t>
            </a:r>
            <a:r>
              <a:rPr lang="en-US" baseline="0" dirty="0" smtClean="0"/>
              <a:t> </a:t>
            </a:r>
          </a:p>
          <a:p>
            <a:endParaRPr lang="en-US" baseline="0" dirty="0" smtClean="0"/>
          </a:p>
          <a:p>
            <a:r>
              <a:rPr lang="en-US" baseline="0" dirty="0" smtClean="0"/>
              <a:t>[click] After three frames of the animation the position of the image relative to the pixel grid changed. Therefore, the </a:t>
            </a:r>
            <a:r>
              <a:rPr lang="en-US" baseline="0" dirty="0" err="1" smtClean="0"/>
              <a:t>subframes</a:t>
            </a:r>
            <a:r>
              <a:rPr lang="en-US" baseline="0" dirty="0" smtClean="0"/>
              <a:t> computed for the first triplet are not optimal frames for the triplet starting at the 4</a:t>
            </a:r>
            <a:r>
              <a:rPr lang="en-US" baseline="30000" dirty="0" smtClean="0"/>
              <a:t>th</a:t>
            </a:r>
            <a:r>
              <a:rPr lang="en-US" baseline="0" dirty="0" smtClean="0"/>
              <a:t> frame, and they cannot be reused.</a:t>
            </a:r>
          </a:p>
          <a:p>
            <a:endParaRPr lang="en-US" baseline="0" dirty="0" smtClean="0"/>
          </a:p>
          <a:p>
            <a:r>
              <a:rPr lang="en-US" baseline="0" dirty="0" smtClean="0"/>
              <a:t>[click] Suppose, that we compute the optimal </a:t>
            </a:r>
            <a:r>
              <a:rPr lang="en-US" baseline="0" dirty="0" err="1" smtClean="0"/>
              <a:t>subframes</a:t>
            </a:r>
            <a:r>
              <a:rPr lang="en-US" baseline="0" dirty="0" smtClean="0"/>
              <a:t> for these two triplets separately.</a:t>
            </a:r>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7AF063-7711-4B44-BB4D-BCD40E30606C}" type="slidenum">
              <a:rPr lang="en-US" smtClean="0"/>
              <a:pPr/>
              <a:t>22</a:t>
            </a:fld>
            <a:endParaRPr lang="en-US"/>
          </a:p>
        </p:txBody>
      </p:sp>
    </p:spTree>
    <p:extLst>
      <p:ext uri="{BB962C8B-B14F-4D97-AF65-F5344CB8AC3E}">
        <p14:creationId xmlns="" xmlns:p14="http://schemas.microsoft.com/office/powerpoint/2010/main" val="734931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the first and the last triplet integrate to the original image…</a:t>
            </a:r>
          </a:p>
          <a:p>
            <a:endParaRPr lang="en-US" dirty="0" smtClean="0"/>
          </a:p>
          <a:p>
            <a:r>
              <a:rPr lang="en-US" dirty="0" smtClean="0"/>
              <a:t>[click] … we cannot guarantee, that</a:t>
            </a:r>
            <a:r>
              <a:rPr lang="en-US" baseline="0" dirty="0" smtClean="0"/>
              <a:t> the intermediate triplets will integrate as well.</a:t>
            </a:r>
          </a:p>
          <a:p>
            <a:endParaRPr lang="en-US" baseline="0" dirty="0" smtClean="0"/>
          </a:p>
          <a:p>
            <a:r>
              <a:rPr lang="en-US" baseline="0" dirty="0" smtClean="0"/>
              <a:t>[click] Therefore we enforce the proper response of the receptors in every triplet of the animation.</a:t>
            </a:r>
          </a:p>
          <a:p>
            <a:endParaRPr lang="en-US" baseline="0" dirty="0" smtClean="0"/>
          </a:p>
          <a:p>
            <a:r>
              <a:rPr lang="en-US" baseline="0" dirty="0" smtClean="0"/>
              <a:t>[click] This leads to one big equation system.</a:t>
            </a:r>
          </a:p>
          <a:p>
            <a:endParaRPr lang="en-US" baseline="0" dirty="0" smtClean="0"/>
          </a:p>
          <a:p>
            <a:r>
              <a:rPr lang="en-US" baseline="0" dirty="0" smtClean="0"/>
              <a:t>[click] By solving this system we obtain optimal </a:t>
            </a:r>
            <a:r>
              <a:rPr lang="en-US" baseline="0" dirty="0" err="1" smtClean="0"/>
              <a:t>subframes</a:t>
            </a:r>
            <a:r>
              <a:rPr lang="en-US" baseline="0" dirty="0" smtClean="0"/>
              <a:t> for the whole animation.</a:t>
            </a:r>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23</a:t>
            </a:fld>
            <a:endParaRPr lang="en-US"/>
          </a:p>
        </p:txBody>
      </p:sp>
    </p:spTree>
    <p:extLst>
      <p:ext uri="{BB962C8B-B14F-4D97-AF65-F5344CB8AC3E}">
        <p14:creationId xmlns="" xmlns:p14="http://schemas.microsoft.com/office/powerpoint/2010/main" val="4172866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smtClean="0"/>
              <a:t>Now, we would like to extend our</a:t>
            </a:r>
            <a:r>
              <a:rPr lang="pl-PL" baseline="0" dirty="0" smtClean="0"/>
              <a:t> technique to general animations.</a:t>
            </a:r>
          </a:p>
          <a:p>
            <a:endParaRPr lang="pl-PL" baseline="0" dirty="0" smtClean="0"/>
          </a:p>
          <a:p>
            <a:r>
              <a:rPr lang="pl-PL" baseline="0" dirty="0" smtClean="0"/>
              <a:t>[click] </a:t>
            </a:r>
            <a:r>
              <a:rPr lang="en-US" baseline="0" dirty="0" smtClean="0"/>
              <a:t>Whereas </a:t>
            </a:r>
            <a:r>
              <a:rPr lang="en-US" baseline="0" dirty="0" err="1" smtClean="0"/>
              <a:t>Didyk</a:t>
            </a:r>
            <a:r>
              <a:rPr lang="en-US" baseline="0" dirty="0" smtClean="0"/>
              <a:t> et al. artificially introduce movement to originally static image, i</a:t>
            </a:r>
            <a:r>
              <a:rPr lang="pl-PL" baseline="0" dirty="0" smtClean="0"/>
              <a:t>n </a:t>
            </a:r>
            <a:r>
              <a:rPr lang="en-US" baseline="0" dirty="0" smtClean="0"/>
              <a:t>this case</a:t>
            </a:r>
            <a:r>
              <a:rPr lang="pl-PL" baseline="0" dirty="0" smtClean="0"/>
              <a:t> motion is already present, therefore it’s not necessary to artificially introduce it.</a:t>
            </a:r>
            <a:r>
              <a:rPr lang="en-US" baseline="0" dirty="0" smtClean="0"/>
              <a:t> </a:t>
            </a:r>
          </a:p>
          <a:p>
            <a:endParaRPr lang="en-US" baseline="0" dirty="0" smtClean="0"/>
          </a:p>
          <a:p>
            <a:r>
              <a:rPr lang="en-US" baseline="0" dirty="0" smtClean="0"/>
              <a:t>[click] The red circles represent a few selected receptors, and the arrows indicate the velocity at the locations of the receptors.</a:t>
            </a:r>
            <a:endParaRPr lang="pl-PL" baseline="0" dirty="0" smtClean="0"/>
          </a:p>
          <a:p>
            <a:endParaRPr lang="en-US" baseline="0" dirty="0" smtClean="0"/>
          </a:p>
          <a:p>
            <a:r>
              <a:rPr lang="en-US" baseline="0" dirty="0" smtClean="0"/>
              <a:t>[click] </a:t>
            </a:r>
            <a:r>
              <a:rPr lang="pl-PL" baseline="0" dirty="0" smtClean="0"/>
              <a:t>We assume, that the eye follows the motion of the detail it is currently looking at.</a:t>
            </a:r>
            <a:endParaRPr lang="en-US" baseline="0" dirty="0" smtClean="0"/>
          </a:p>
          <a:p>
            <a:endParaRPr lang="pl-PL" baseline="0" dirty="0" smtClean="0"/>
          </a:p>
          <a:p>
            <a:r>
              <a:rPr lang="pl-PL" baseline="0" dirty="0" smtClean="0"/>
              <a:t>[click] For that reason, we optimize the animation locally, in space and time. This means, that the paths are computed independently for every receptor in every frame, according to the flow in the corresponding region. </a:t>
            </a:r>
            <a:endParaRPr lang="en-US" baseline="0" dirty="0" smtClean="0"/>
          </a:p>
          <a:p>
            <a:endParaRPr lang="en-US" baseline="0" dirty="0" smtClean="0"/>
          </a:p>
          <a:p>
            <a:r>
              <a:rPr lang="en-US" baseline="0" dirty="0" smtClean="0"/>
              <a:t>[click] </a:t>
            </a:r>
            <a:r>
              <a:rPr lang="pl-PL" baseline="0" dirty="0" smtClean="0"/>
              <a:t>Each path adds one row to the matrix.</a:t>
            </a:r>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independent tracking of receptors causes </a:t>
            </a:r>
            <a:r>
              <a:rPr lang="pl-PL" dirty="0" smtClean="0"/>
              <a:t>a </a:t>
            </a:r>
            <a:r>
              <a:rPr lang="en-US" dirty="0" smtClean="0"/>
              <a:t>problem.</a:t>
            </a:r>
            <a:r>
              <a:rPr lang="en-US" baseline="0" dirty="0" smtClean="0"/>
              <a:t> Let us consider several receptors arranged into a grid. </a:t>
            </a:r>
            <a:endParaRPr lang="pl-PL" dirty="0" smtClean="0"/>
          </a:p>
          <a:p>
            <a:endParaRPr lang="en-US" dirty="0" smtClean="0"/>
          </a:p>
          <a:p>
            <a:r>
              <a:rPr lang="en-US" dirty="0" smtClean="0"/>
              <a:t>[click] If the flow of the underlying animation</a:t>
            </a:r>
            <a:r>
              <a:rPr lang="en-US" baseline="0" dirty="0" smtClean="0"/>
              <a:t> is not the same everywhere…</a:t>
            </a:r>
          </a:p>
          <a:p>
            <a:endParaRPr lang="pl-PL" dirty="0" smtClean="0"/>
          </a:p>
          <a:p>
            <a:r>
              <a:rPr lang="pl-PL" dirty="0" smtClean="0"/>
              <a:t>[click]</a:t>
            </a:r>
            <a:r>
              <a:rPr lang="en-US" dirty="0" smtClean="0"/>
              <a:t> …the distribution of the receptors becomes non-uniform</a:t>
            </a:r>
            <a:r>
              <a:rPr lang="pl-PL" baseline="0" dirty="0" smtClean="0"/>
              <a:t> </a:t>
            </a:r>
            <a:r>
              <a:rPr lang="en-US" baseline="0" dirty="0" smtClean="0"/>
              <a:t>over </a:t>
            </a:r>
            <a:r>
              <a:rPr lang="en-US" dirty="0" smtClean="0"/>
              <a:t>time.</a:t>
            </a:r>
            <a:endParaRPr lang="pl-PL" dirty="0" smtClean="0"/>
          </a:p>
          <a:p>
            <a:endParaRPr lang="pl-PL" dirty="0" smtClean="0"/>
          </a:p>
          <a:p>
            <a:r>
              <a:rPr lang="pl-PL" dirty="0" smtClean="0"/>
              <a:t>[click]</a:t>
            </a:r>
            <a:r>
              <a:rPr lang="pl-PL" baseline="0" dirty="0" smtClean="0"/>
              <a:t> The regions, where the density of receptors is too low, won’t be sufficiently optimized.</a:t>
            </a:r>
          </a:p>
          <a:p>
            <a:endParaRPr lang="pl-PL" baseline="0" dirty="0" smtClean="0"/>
          </a:p>
          <a:p>
            <a:r>
              <a:rPr lang="pl-PL" baseline="0" dirty="0" smtClean="0"/>
              <a:t>[click] We solve this issue by terminating old receptors and reintroducing them at grid points.</a:t>
            </a:r>
            <a:endParaRPr lang="en-US" dirty="0" smtClean="0"/>
          </a:p>
          <a:p>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7AF063-7711-4B44-BB4D-BCD40E30606C}" type="slidenum">
              <a:rPr lang="en-US" smtClean="0"/>
              <a:pPr/>
              <a:t>26</a:t>
            </a:fld>
            <a:endParaRPr lang="en-US"/>
          </a:p>
        </p:txBody>
      </p:sp>
    </p:spTree>
    <p:extLst>
      <p:ext uri="{BB962C8B-B14F-4D97-AF65-F5344CB8AC3E}">
        <p14:creationId xmlns="" xmlns:p14="http://schemas.microsoft.com/office/powerpoint/2010/main" val="1058264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smtClean="0"/>
              <a:t>To determine the optimal subframes we procede as follows:</a:t>
            </a:r>
          </a:p>
          <a:p>
            <a:endParaRPr lang="pl-PL" dirty="0" smtClean="0"/>
          </a:p>
          <a:p>
            <a:r>
              <a:rPr lang="pl-PL" dirty="0" smtClean="0"/>
              <a:t>[click] Basing on the current solution...</a:t>
            </a:r>
          </a:p>
          <a:p>
            <a:endParaRPr lang="pl-PL" dirty="0" smtClean="0"/>
          </a:p>
          <a:p>
            <a:r>
              <a:rPr lang="pl-PL" dirty="0" smtClean="0"/>
              <a:t>[click] ...we</a:t>
            </a:r>
            <a:r>
              <a:rPr lang="pl-PL" baseline="0" dirty="0" smtClean="0"/>
              <a:t> simulate the retina image.</a:t>
            </a:r>
          </a:p>
          <a:p>
            <a:endParaRPr lang="pl-PL" baseline="0" dirty="0" smtClean="0"/>
          </a:p>
          <a:p>
            <a:r>
              <a:rPr lang="pl-PL" baseline="0" dirty="0" smtClean="0"/>
              <a:t>[click]  Next it is subtracted from the original, to produce an error map.</a:t>
            </a:r>
          </a:p>
          <a:p>
            <a:endParaRPr lang="pl-PL" baseline="0" dirty="0" smtClean="0"/>
          </a:p>
          <a:p>
            <a:r>
              <a:rPr lang="pl-PL" baseline="0" dirty="0" smtClean="0"/>
              <a:t>[click] This error map is then projected back onto the subframes, to produce an improved solution.</a:t>
            </a:r>
          </a:p>
          <a:p>
            <a:endParaRPr lang="pl-PL" baseline="0" dirty="0" smtClean="0"/>
          </a:p>
          <a:p>
            <a:r>
              <a:rPr lang="pl-PL" baseline="0" dirty="0" smtClean="0"/>
              <a:t>[click] </a:t>
            </a:r>
            <a:r>
              <a:rPr lang="en-US" baseline="0" dirty="0" smtClean="0"/>
              <a:t>The optimal solution is obtained by </a:t>
            </a:r>
            <a:r>
              <a:rPr lang="pl-PL" baseline="0" dirty="0" smtClean="0"/>
              <a:t>repea</a:t>
            </a:r>
            <a:r>
              <a:rPr lang="en-US" baseline="0" dirty="0" smtClean="0"/>
              <a:t>ting</a:t>
            </a:r>
            <a:r>
              <a:rPr lang="pl-PL" baseline="0" dirty="0" smtClean="0"/>
              <a:t> th</a:t>
            </a:r>
            <a:r>
              <a:rPr lang="en-US" baseline="0" dirty="0" smtClean="0"/>
              <a:t>e</a:t>
            </a:r>
            <a:r>
              <a:rPr lang="pl-PL" baseline="0" dirty="0" smtClean="0"/>
              <a:t>se steps several times. </a:t>
            </a:r>
          </a:p>
          <a:p>
            <a:endParaRPr lang="pl-PL" baseline="0" dirty="0" smtClean="0"/>
          </a:p>
          <a:p>
            <a:r>
              <a:rPr lang="pl-PL" baseline="0" dirty="0" smtClean="0"/>
              <a:t>[click] Even though the matrix W is sparse, the size of the problem is really big: for every second of </a:t>
            </a:r>
            <a:r>
              <a:rPr lang="en-US" baseline="0" dirty="0" smtClean="0"/>
              <a:t>the </a:t>
            </a:r>
            <a:r>
              <a:rPr lang="pl-PL" baseline="0" dirty="0" smtClean="0"/>
              <a:t>animation the number of rows we add equals 120 times resolution of the original image times the lifetime of receptors.</a:t>
            </a:r>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smtClean="0"/>
              <a:t>Nevertheless, this optimization scheme can be implemented quite efficiently using the GPU.</a:t>
            </a:r>
          </a:p>
          <a:p>
            <a:endParaRPr lang="pl-PL" dirty="0" smtClean="0"/>
          </a:p>
          <a:p>
            <a:r>
              <a:rPr lang="pl-PL" dirty="0" smtClean="0"/>
              <a:t>[click] We</a:t>
            </a:r>
            <a:r>
              <a:rPr lang="pl-PL" baseline="0" dirty="0" smtClean="0"/>
              <a:t> showed, that error computation can be done using simple fragment shader...</a:t>
            </a:r>
          </a:p>
          <a:p>
            <a:endParaRPr lang="pl-PL" baseline="0" dirty="0" smtClean="0"/>
          </a:p>
          <a:p>
            <a:r>
              <a:rPr lang="pl-PL" baseline="0" dirty="0" smtClean="0"/>
              <a:t>[click] and back-projection is performed by drawing lines using appropriate alpha blending.</a:t>
            </a:r>
          </a:p>
          <a:p>
            <a:endParaRPr lang="pl-PL" baseline="0" dirty="0" smtClean="0"/>
          </a:p>
          <a:p>
            <a:r>
              <a:rPr lang="pl-PL" baseline="0" dirty="0" smtClean="0"/>
              <a:t>During the whole process, no data has to be downloaded to the CPU.</a:t>
            </a:r>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smtClean="0"/>
              <a:t>We</a:t>
            </a:r>
            <a:r>
              <a:rPr lang="pl-PL" baseline="0" dirty="0" smtClean="0"/>
              <a:t> assumed frame-by-frame Lanczos filtering to be the reference for comparisons.</a:t>
            </a:r>
          </a:p>
          <a:p>
            <a:endParaRPr lang="pl-PL" baseline="0" dirty="0" smtClean="0"/>
          </a:p>
          <a:p>
            <a:r>
              <a:rPr lang="pl-PL" baseline="0" dirty="0" smtClean="0"/>
              <a:t>[click] Standard kernel size for the decimation factor we chose is 6.</a:t>
            </a:r>
          </a:p>
          <a:p>
            <a:endParaRPr lang="pl-PL" baseline="0" dirty="0" smtClean="0"/>
          </a:p>
          <a:p>
            <a:r>
              <a:rPr lang="pl-PL" baseline="0" dirty="0" smtClean="0"/>
              <a:t>[click] We noticed, that individual subframes of our solution contain much aliasing. Using smaller kernel sizes, will also leave some aliasing...</a:t>
            </a:r>
          </a:p>
          <a:p>
            <a:endParaRPr lang="pl-PL" baseline="0" dirty="0" smtClean="0"/>
          </a:p>
          <a:p>
            <a:r>
              <a:rPr lang="pl-PL" baseline="0" dirty="0" smtClean="0"/>
              <a:t>[click] which can later integrate, similarly to optimized solution.</a:t>
            </a:r>
          </a:p>
          <a:p>
            <a:endParaRPr lang="pl-PL" baseline="0" dirty="0" smtClean="0"/>
          </a:p>
          <a:p>
            <a:r>
              <a:rPr lang="pl-PL" baseline="0" dirty="0" smtClean="0"/>
              <a:t>[click] Therefore in comparisons we used kernels 3, 4, 5 and 6.</a:t>
            </a:r>
          </a:p>
          <a:p>
            <a:endParaRPr lang="pl-PL" baseline="0" dirty="0" smtClean="0"/>
          </a:p>
          <a:p>
            <a:r>
              <a:rPr lang="pl-PL" baseline="0" dirty="0" smtClean="0"/>
              <a:t>[click] </a:t>
            </a:r>
            <a:r>
              <a:rPr lang="en-US" baseline="0" dirty="0" smtClean="0"/>
              <a:t>Using smaller kernels in this context</a:t>
            </a:r>
            <a:r>
              <a:rPr lang="pl-PL" baseline="0" dirty="0" smtClean="0"/>
              <a:t> is similar to idea proposed by Basu.</a:t>
            </a:r>
          </a:p>
          <a:p>
            <a:endParaRPr lang="pl-PL" baseline="0" dirty="0" smtClean="0"/>
          </a:p>
          <a:p>
            <a:r>
              <a:rPr lang="pl-PL" baseline="0" dirty="0" smtClean="0"/>
              <a:t>[click]  This approach also conforms to the fact, that perfect filtering doesn’t exist, and there is a trade-off between details and artifacts.</a:t>
            </a:r>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standard</a:t>
            </a:r>
            <a:r>
              <a:rPr lang="en-US" baseline="0" dirty="0" smtClean="0"/>
              <a:t> methods of fitting high-resolution content into a small area.</a:t>
            </a:r>
          </a:p>
          <a:p>
            <a:endParaRPr lang="en-US" baseline="0" dirty="0" smtClean="0"/>
          </a:p>
          <a:p>
            <a:r>
              <a:rPr lang="en-US" baseline="0" dirty="0" smtClean="0"/>
              <a:t>[click] We can crop the image. </a:t>
            </a:r>
          </a:p>
          <a:p>
            <a:endParaRPr lang="en-US" baseline="0" dirty="0" smtClean="0"/>
          </a:p>
          <a:p>
            <a:r>
              <a:rPr lang="en-US" baseline="0" dirty="0" smtClean="0"/>
              <a:t>[click] We keep only a part of the image, discarding the rest. We will preserve details in the chosen region, however this is not an option if we want to see the whole scene at once.</a:t>
            </a:r>
          </a:p>
          <a:p>
            <a:endParaRPr lang="en-US" baseline="0" dirty="0" smtClean="0"/>
          </a:p>
          <a:p>
            <a:r>
              <a:rPr lang="en-US" baseline="0" dirty="0" smtClean="0"/>
              <a:t>[click] We can also </a:t>
            </a:r>
            <a:r>
              <a:rPr lang="en-US" baseline="0" dirty="0" err="1" smtClean="0"/>
              <a:t>downsample</a:t>
            </a:r>
            <a:r>
              <a:rPr lang="en-US" baseline="0" dirty="0" smtClean="0"/>
              <a:t> the image. </a:t>
            </a:r>
          </a:p>
          <a:p>
            <a:endParaRPr lang="en-US" baseline="0" dirty="0" smtClean="0"/>
          </a:p>
          <a:p>
            <a:r>
              <a:rPr lang="en-US" baseline="0" dirty="0" smtClean="0"/>
              <a:t>[click] First, the original is interpolated by convolving with some kernel, </a:t>
            </a:r>
          </a:p>
          <a:p>
            <a:endParaRPr lang="en-US" baseline="0" dirty="0" smtClean="0"/>
          </a:p>
          <a:p>
            <a:r>
              <a:rPr lang="en-US" baseline="0" dirty="0" smtClean="0"/>
              <a:t>[click] then it’s resampled with smaller rate. Even though the whole scene will be visible, we will loose the details.</a:t>
            </a:r>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3</a:t>
            </a:fld>
            <a:endParaRPr lang="en-US"/>
          </a:p>
        </p:txBody>
      </p:sp>
    </p:spTree>
    <p:extLst>
      <p:ext uri="{BB962C8B-B14F-4D97-AF65-F5344CB8AC3E}">
        <p14:creationId xmlns="" xmlns:p14="http://schemas.microsoft.com/office/powerpoint/2010/main" val="1795026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We noticed that our solution is more detailed than the </a:t>
            </a:r>
            <a:r>
              <a:rPr lang="en-US" baseline="0" dirty="0" err="1" smtClean="0"/>
              <a:t>Lanczos</a:t>
            </a:r>
            <a:r>
              <a:rPr lang="en-US" baseline="0" dirty="0" smtClean="0"/>
              <a:t> 6 filtering.</a:t>
            </a:r>
          </a:p>
          <a:p>
            <a:endParaRPr lang="en-US" baseline="0" dirty="0" smtClean="0"/>
          </a:p>
          <a:p>
            <a:r>
              <a:rPr lang="en-US" baseline="0" dirty="0" smtClean="0"/>
              <a:t>[click] The detail visibility in our solution is similar to </a:t>
            </a:r>
            <a:r>
              <a:rPr lang="en-US" baseline="0" dirty="0" err="1" smtClean="0"/>
              <a:t>Lanczos</a:t>
            </a:r>
            <a:r>
              <a:rPr lang="en-US" baseline="0" dirty="0" smtClean="0"/>
              <a:t> 4, however it contains less aliasing artifacts.</a:t>
            </a:r>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confirm our findings</a:t>
            </a:r>
            <a:r>
              <a:rPr lang="en-US" baseline="0" dirty="0" smtClean="0"/>
              <a:t> we conducted a perceptual study.</a:t>
            </a:r>
          </a:p>
          <a:p>
            <a:endParaRPr lang="en-US" baseline="0" dirty="0" smtClean="0"/>
          </a:p>
          <a:p>
            <a:r>
              <a:rPr lang="en-US" baseline="0" dirty="0" smtClean="0"/>
              <a:t>[click] Fourteen subjects took part in our study.</a:t>
            </a:r>
          </a:p>
          <a:p>
            <a:endParaRPr lang="en-US" baseline="0" dirty="0" smtClean="0"/>
          </a:p>
          <a:p>
            <a:r>
              <a:rPr lang="en-US" baseline="0" dirty="0" smtClean="0"/>
              <a:t>[click] The study consisted of two parts. In the first part the subject was asked to choose the best kernel size for </a:t>
            </a:r>
            <a:r>
              <a:rPr lang="en-US" baseline="0" dirty="0" err="1" smtClean="0"/>
              <a:t>downsampling</a:t>
            </a:r>
            <a:r>
              <a:rPr lang="en-US" baseline="0" dirty="0" smtClean="0"/>
              <a:t> the given animation. In the second part, the chosen </a:t>
            </a:r>
            <a:r>
              <a:rPr lang="en-US" baseline="0" dirty="0" err="1" smtClean="0"/>
              <a:t>downsampling</a:t>
            </a:r>
            <a:r>
              <a:rPr lang="en-US" baseline="0" dirty="0" smtClean="0"/>
              <a:t> method was compared to our solution. The animations were shown in random order, with the original high-resolution animation aside.</a:t>
            </a:r>
          </a:p>
          <a:p>
            <a:endParaRPr lang="en-US" baseline="0" dirty="0" smtClean="0"/>
          </a:p>
          <a:p>
            <a:r>
              <a:rPr lang="en-US" baseline="0" dirty="0" smtClean="0"/>
              <a:t>[click] The subjects were asked to choose the method that reproduces the original animation better, taking into account detail visibility and possible artifacts.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We computed a ranking of methods based on the responses of the subjects. The number in the right column says how often the given method was preferred over all the others. The study showed that our method gives the best results.</a:t>
            </a:r>
            <a:endParaRPr lang="en-US" dirty="0" smtClean="0"/>
          </a:p>
        </p:txBody>
      </p:sp>
      <p:sp>
        <p:nvSpPr>
          <p:cNvPr id="4" name="Slide Number Placeholder 3"/>
          <p:cNvSpPr>
            <a:spLocks noGrp="1"/>
          </p:cNvSpPr>
          <p:nvPr>
            <p:ph type="sldNum" sz="quarter" idx="10"/>
          </p:nvPr>
        </p:nvSpPr>
        <p:spPr/>
        <p:txBody>
          <a:bodyPr/>
          <a:lstStyle/>
          <a:p>
            <a:fld id="{C37AF063-7711-4B44-BB4D-BCD40E30606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smtClean="0"/>
              <a:t>We found it interesting to investigate</a:t>
            </a:r>
            <a:r>
              <a:rPr lang="pl-PL" baseline="0" dirty="0" smtClean="0"/>
              <a:t> dependence of the solution quality on velocity. To this end, we analyzed several hundreds of animations with different velocities.</a:t>
            </a:r>
          </a:p>
          <a:p>
            <a:endParaRPr lang="pl-PL" baseline="0" dirty="0" smtClean="0"/>
          </a:p>
          <a:p>
            <a:r>
              <a:rPr lang="pl-PL" baseline="0" dirty="0" smtClean="0"/>
              <a:t>[click] </a:t>
            </a:r>
          </a:p>
          <a:p>
            <a:r>
              <a:rPr lang="pl-PL" baseline="0" dirty="0" smtClean="0"/>
              <a:t>[click] </a:t>
            </a:r>
          </a:p>
          <a:p>
            <a:r>
              <a:rPr lang="pl-PL" baseline="0" dirty="0" smtClean="0"/>
              <a:t>[click] We plotted the data obtained, using green color to indicate little or no aliasing, and red color for heavy aliased animation.</a:t>
            </a:r>
          </a:p>
          <a:p>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There are several </a:t>
            </a:r>
            <a:r>
              <a:rPr lang="pl-PL" baseline="0" dirty="0" smtClean="0"/>
              <a:t>avenues for further</a:t>
            </a:r>
            <a:r>
              <a:rPr lang="en-US" baseline="0" dirty="0" smtClean="0"/>
              <a:t> </a:t>
            </a:r>
            <a:r>
              <a:rPr lang="pl-PL" baseline="0" dirty="0" smtClean="0"/>
              <a:t>research.</a:t>
            </a:r>
            <a:endParaRPr lang="pl-PL" dirty="0" smtClean="0"/>
          </a:p>
          <a:p>
            <a:r>
              <a:rPr lang="pl-PL" dirty="0" smtClean="0"/>
              <a:t>[click]</a:t>
            </a:r>
            <a:r>
              <a:rPr lang="pl-PL" baseline="0" dirty="0" smtClean="0"/>
              <a:t> It will be interesting to see what enhancements are possible with even higher refresh rates. Possibly, in many cases the level of flickering would be lowered.</a:t>
            </a:r>
          </a:p>
          <a:p>
            <a:r>
              <a:rPr lang="pl-PL" baseline="0" dirty="0" smtClean="0"/>
              <a:t>[click] Flickering could be also reduced by using a flicker reduction scheme similar to that used by Didyk et al.</a:t>
            </a:r>
          </a:p>
          <a:p>
            <a:r>
              <a:rPr lang="pl-PL" baseline="0" dirty="0" smtClean="0"/>
              <a:t>[click] Ideally, the optimization would be performed in real-time for HD content, which is not yet in reach of our implementation.</a:t>
            </a:r>
          </a:p>
          <a:p>
            <a:r>
              <a:rPr lang="pl-PL" baseline="0" dirty="0" smtClean="0"/>
              <a:t>[click] Such solution could be used along with an eye-tracker to provide accurate information about the eye movement as well as allow performing local resolution enhancement.</a:t>
            </a:r>
          </a:p>
          <a:p>
            <a:r>
              <a:rPr lang="pl-PL" baseline="0" dirty="0" smtClean="0"/>
              <a:t>[click] We assume a regular and discrete layout of pixels and receptors to be given initially, whereas a raytracer can produce a non-regular sampling and could compute an arbitrary-resolution sampling when required. Along those lines, adaptive sampling in image synthesis could be steered by our approach to produce more samples if the optimization can use them and save computational time where the high-resolution image cannot be reproduced anyway.</a:t>
            </a:r>
          </a:p>
          <a:p>
            <a:r>
              <a:rPr lang="pl-PL" baseline="0" dirty="0" smtClean="0"/>
              <a:t>[click] The bigger picture of improving apparent quality of other types of displays using on-line optimization for human perception remains an exciting direction of further research.</a:t>
            </a:r>
          </a:p>
          <a:p>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35</a:t>
            </a:fld>
            <a:endParaRPr lang="en-US"/>
          </a:p>
        </p:txBody>
      </p:sp>
    </p:spTree>
    <p:extLst>
      <p:ext uri="{BB962C8B-B14F-4D97-AF65-F5344CB8AC3E}">
        <p14:creationId xmlns="" xmlns:p14="http://schemas.microsoft.com/office/powerpoint/2010/main" val="53487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Obviously,</a:t>
            </a:r>
            <a:r>
              <a:rPr lang="en-US" baseline="0" dirty="0" smtClean="0"/>
              <a:t> since we want to reduce the dimensions of the image, some information will be lost. Our idea is to take advantage of the averaging nature of the human visual system. We distribute the information from the high-resolution image over several low-resolution frames.</a:t>
            </a:r>
          </a:p>
          <a:p>
            <a:endParaRPr lang="pl-PL" baseline="0" dirty="0" smtClean="0"/>
          </a:p>
          <a:p>
            <a:r>
              <a:rPr lang="pl-PL" baseline="0" dirty="0" smtClean="0"/>
              <a:t>[click] First, the original high-resolution image is decomposed into a couple of low-resolution subframes.</a:t>
            </a:r>
          </a:p>
          <a:p>
            <a:endParaRPr lang="pl-PL" baseline="0" dirty="0" smtClean="0"/>
          </a:p>
          <a:p>
            <a:r>
              <a:rPr lang="pl-PL" baseline="0" dirty="0" smtClean="0"/>
              <a:t>[click] Then, using various display techniques, the subframes are integrated to create an image with perceived high-resolution.</a:t>
            </a:r>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dirty="0" smtClean="0"/>
              <a:t>There are several techniques </a:t>
            </a:r>
            <a:r>
              <a:rPr lang="en-US" dirty="0" smtClean="0"/>
              <a:t>implementing this scheme</a:t>
            </a:r>
            <a:r>
              <a:rPr lang="pl-PL" dirty="0" smtClean="0"/>
              <a:t>.</a:t>
            </a:r>
          </a:p>
          <a:p>
            <a:endParaRPr lang="pl-P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baseline="0" dirty="0" smtClean="0"/>
              <a:t>[click] Damera-Venkata and Chang, show how to compute optimal subframes for arbitrary settings of multiple projectors. All the subframes are projected onto one surface, increasing perceived resolution of displayed image.</a:t>
            </a:r>
            <a:endParaRPr lang="pl-PL" dirty="0" smtClean="0"/>
          </a:p>
          <a:p>
            <a:endParaRPr lang="pl-PL" dirty="0" smtClean="0"/>
          </a:p>
          <a:p>
            <a:r>
              <a:rPr lang="pl-PL" dirty="0" smtClean="0"/>
              <a:t>[click]</a:t>
            </a:r>
            <a:r>
              <a:rPr lang="pl-PL" baseline="0" dirty="0" smtClean="0"/>
              <a:t> Allen and Ulichney make use of wobulating projectors, where two subframes are alternatively projected with a subpixel shift. The succession of the subframes is rapid enough to create a stable image, and effectively double the addressed resolution.</a:t>
            </a:r>
          </a:p>
          <a:p>
            <a:endParaRPr lang="pl-PL" baseline="0" dirty="0" smtClean="0"/>
          </a:p>
          <a:p>
            <a:r>
              <a:rPr lang="pl-PL" baseline="0" dirty="0" smtClean="0"/>
              <a:t>[click] Didyk et al. introduce a model for temporal integration taking place in human photoreceptors. By moving </a:t>
            </a:r>
            <a:r>
              <a:rPr lang="en-US" baseline="0" dirty="0" smtClean="0"/>
              <a:t>a static</a:t>
            </a:r>
            <a:r>
              <a:rPr lang="pl-PL" baseline="0" dirty="0" smtClean="0"/>
              <a:t> image over high-refresh rate LCD display, they induce smooth pursuit eye movement and compute optimal subframes that will integrate over time and enhance apparent resolution of the display.</a:t>
            </a:r>
            <a:endParaRPr lang="en-US" baseline="0" dirty="0" smtClean="0"/>
          </a:p>
          <a:p>
            <a:endParaRPr lang="pl-PL" baseline="0" dirty="0" smtClean="0"/>
          </a:p>
          <a:p>
            <a:r>
              <a:rPr lang="pl-PL" baseline="0" dirty="0" smtClean="0"/>
              <a:t>[click] Our work extend</a:t>
            </a:r>
            <a:r>
              <a:rPr lang="en-US" baseline="0" dirty="0" err="1" smtClean="0"/>
              <a:t>ed</a:t>
            </a:r>
            <a:r>
              <a:rPr lang="pl-PL" baseline="0" dirty="0" smtClean="0"/>
              <a:t> the results of Didyk et al. to general animations and video material, with spatially and temporally varying velocity. In such animations motion is already present and there is no need to artifically introduce it.</a:t>
            </a:r>
          </a:p>
        </p:txBody>
      </p:sp>
      <p:sp>
        <p:nvSpPr>
          <p:cNvPr id="4" name="Slide Number Placeholder 3"/>
          <p:cNvSpPr>
            <a:spLocks noGrp="1"/>
          </p:cNvSpPr>
          <p:nvPr>
            <p:ph type="sldNum" sz="quarter" idx="10"/>
          </p:nvPr>
        </p:nvSpPr>
        <p:spPr/>
        <p:txBody>
          <a:bodyPr/>
          <a:lstStyle/>
          <a:p>
            <a:fld id="{C37AF063-7711-4B44-BB4D-BCD40E30606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Informally speaking, in the method of </a:t>
            </a:r>
            <a:r>
              <a:rPr lang="en-US" i="0" baseline="0" dirty="0" err="1" smtClean="0"/>
              <a:t>Didyk</a:t>
            </a:r>
            <a:r>
              <a:rPr lang="en-US" i="0" baseline="0" dirty="0" smtClean="0"/>
              <a:t> et al. the information is moved from the spatial domain to the temporal domain.</a:t>
            </a:r>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6</a:t>
            </a:fld>
            <a:endParaRPr lang="en-US"/>
          </a:p>
        </p:txBody>
      </p:sp>
    </p:spTree>
    <p:extLst>
      <p:ext uri="{BB962C8B-B14F-4D97-AF65-F5344CB8AC3E}">
        <p14:creationId xmlns="" xmlns:p14="http://schemas.microsoft.com/office/powerpoint/2010/main" val="1775089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move an image over a high</a:t>
            </a:r>
            <a:r>
              <a:rPr lang="en-US" baseline="0" dirty="0" smtClean="0"/>
              <a:t> refresh rate </a:t>
            </a:r>
            <a:r>
              <a:rPr lang="en-US" dirty="0" smtClean="0"/>
              <a:t>display, showing</a:t>
            </a:r>
            <a:r>
              <a:rPr lang="en-US" baseline="0" dirty="0" smtClean="0"/>
              <a:t> slightly different </a:t>
            </a:r>
            <a:r>
              <a:rPr lang="en-US" baseline="0" dirty="0" err="1" smtClean="0"/>
              <a:t>subframes</a:t>
            </a:r>
            <a:r>
              <a:rPr lang="en-US" baseline="0" dirty="0" smtClean="0"/>
              <a:t> over time</a:t>
            </a:r>
            <a:r>
              <a:rPr lang="en-US" dirty="0" smtClean="0"/>
              <a:t>. If the observer wants to focus on any detail</a:t>
            </a:r>
            <a:r>
              <a:rPr lang="en-US" baseline="0" dirty="0" smtClean="0"/>
              <a:t> of the image, they start tracking the image motion, and quickly changing </a:t>
            </a:r>
            <a:r>
              <a:rPr lang="en-US" baseline="0" dirty="0" err="1" smtClean="0"/>
              <a:t>subframes</a:t>
            </a:r>
            <a:r>
              <a:rPr lang="en-US" baseline="0" dirty="0" smtClean="0"/>
              <a:t> give an impression of enhanced resolution.</a:t>
            </a:r>
          </a:p>
        </p:txBody>
      </p:sp>
      <p:sp>
        <p:nvSpPr>
          <p:cNvPr id="4" name="Slide Number Placeholder 3"/>
          <p:cNvSpPr>
            <a:spLocks noGrp="1"/>
          </p:cNvSpPr>
          <p:nvPr>
            <p:ph type="sldNum" sz="quarter" idx="10"/>
          </p:nvPr>
        </p:nvSpPr>
        <p:spPr/>
        <p:txBody>
          <a:bodyPr/>
          <a:lstStyle/>
          <a:p>
            <a:fld id="{C37AF063-7711-4B44-BB4D-BCD40E30606C}" type="slidenum">
              <a:rPr lang="en-US" smtClean="0"/>
              <a:pPr/>
              <a:t>7</a:t>
            </a:fld>
            <a:endParaRPr lang="en-US"/>
          </a:p>
        </p:txBody>
      </p:sp>
    </p:spTree>
    <p:extLst>
      <p:ext uri="{BB962C8B-B14F-4D97-AF65-F5344CB8AC3E}">
        <p14:creationId xmlns="" xmlns:p14="http://schemas.microsoft.com/office/powerpoint/2010/main" val="429043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Movement is essential for this technique to work. </a:t>
            </a:r>
          </a:p>
          <a:p>
            <a:endParaRPr lang="en-US" baseline="0" dirty="0" smtClean="0"/>
          </a:p>
          <a:p>
            <a:r>
              <a:rPr lang="en-US" baseline="0" dirty="0" smtClean="0"/>
              <a:t>[click] If the image was not moving, the </a:t>
            </a:r>
            <a:r>
              <a:rPr lang="en-US" baseline="0" dirty="0" err="1" smtClean="0"/>
              <a:t>subframes</a:t>
            </a:r>
            <a:r>
              <a:rPr lang="en-US" baseline="0" dirty="0" smtClean="0"/>
              <a:t> would simply average to an image of the same resolution.</a:t>
            </a:r>
            <a:endParaRPr lang="en-US" dirty="0"/>
          </a:p>
        </p:txBody>
      </p:sp>
      <p:sp>
        <p:nvSpPr>
          <p:cNvPr id="4" name="Slide Number Placeholder 3"/>
          <p:cNvSpPr>
            <a:spLocks noGrp="1"/>
          </p:cNvSpPr>
          <p:nvPr>
            <p:ph type="sldNum" sz="quarter" idx="10"/>
          </p:nvPr>
        </p:nvSpPr>
        <p:spPr/>
        <p:txBody>
          <a:bodyPr/>
          <a:lstStyle/>
          <a:p>
            <a:fld id="{C37AF063-7711-4B44-BB4D-BCD40E30606C}" type="slidenum">
              <a:rPr lang="en-US" smtClean="0"/>
              <a:pPr/>
              <a:t>8</a:t>
            </a:fld>
            <a:endParaRPr lang="en-US"/>
          </a:p>
        </p:txBody>
      </p:sp>
    </p:spTree>
    <p:extLst>
      <p:ext uri="{BB962C8B-B14F-4D97-AF65-F5344CB8AC3E}">
        <p14:creationId xmlns="" xmlns:p14="http://schemas.microsoft.com/office/powerpoint/2010/main" val="4290436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lienbildplatzhalter 1"/>
          <p:cNvSpPr>
            <a:spLocks noGrp="1" noRot="1" noChangeAspect="1" noTextEdit="1"/>
          </p:cNvSpPr>
          <p:nvPr>
            <p:ph type="sldImg"/>
          </p:nvPr>
        </p:nvSpPr>
        <p:spPr>
          <a:ln/>
        </p:spPr>
      </p:sp>
      <p:sp>
        <p:nvSpPr>
          <p:cNvPr id="195587" name="Notizenplatzhalter 2"/>
          <p:cNvSpPr txBox="1">
            <a:spLocks noGrp="1"/>
          </p:cNvSpPr>
          <p:nvPr>
            <p:ph type="body" idx="1"/>
          </p:nvPr>
        </p:nvSpPr>
        <p:spPr>
          <a:noFill/>
          <a:ln/>
        </p:spPr>
        <p:txBody>
          <a:bodyPr/>
          <a:lstStyle/>
          <a:p>
            <a:r>
              <a:rPr lang="en-US" dirty="0" smtClean="0"/>
              <a:t>To understand better why</a:t>
            </a:r>
            <a:r>
              <a:rPr lang="en-US" baseline="0" dirty="0" smtClean="0"/>
              <a:t> movement is necessary, l</a:t>
            </a:r>
            <a:r>
              <a:rPr lang="pl-PL" dirty="0" smtClean="0"/>
              <a:t>et us consider two neighboring</a:t>
            </a:r>
            <a:r>
              <a:rPr lang="pl-PL" baseline="0" dirty="0" smtClean="0"/>
              <a:t> pixels of a high-refresh rate display.</a:t>
            </a:r>
            <a:endParaRPr lang="en-US" baseline="0" dirty="0" smtClean="0"/>
          </a:p>
          <a:p>
            <a:endParaRPr lang="pl-PL" baseline="0" dirty="0" smtClean="0"/>
          </a:p>
          <a:p>
            <a:r>
              <a:rPr lang="pl-PL" baseline="0" dirty="0" smtClean="0"/>
              <a:t>[click] Over time they change their value.</a:t>
            </a:r>
            <a:r>
              <a:rPr lang="en-US" baseline="0" dirty="0" smtClean="0"/>
              <a:t> </a:t>
            </a:r>
            <a:endParaRPr lang="de-DE" dirty="0" smtClean="0"/>
          </a:p>
        </p:txBody>
      </p:sp>
      <p:sp>
        <p:nvSpPr>
          <p:cNvPr id="195588" name="Foliennummernplatzhalter 3"/>
          <p:cNvSpPr>
            <a:spLocks noGrp="1"/>
          </p:cNvSpPr>
          <p:nvPr>
            <p:ph type="sldNum" sz="quarter" idx="4294967295"/>
          </p:nvPr>
        </p:nvSpPr>
        <p:spPr bwMode="auto">
          <a:xfrm>
            <a:off x="3884064" y="8684458"/>
            <a:ext cx="2972335" cy="458079"/>
          </a:xfrm>
          <a:prstGeom prst="rect">
            <a:avLst/>
          </a:prstGeom>
          <a:noFill/>
          <a:ln>
            <a:miter lim="800000"/>
            <a:headEnd/>
            <a:tailEnd/>
          </a:ln>
        </p:spPr>
        <p:txBody>
          <a:bodyPr lIns="92135" tIns="46067" rIns="92135" bIns="46067"/>
          <a:lstStyle/>
          <a:p>
            <a:pPr algn="ctr" eaLnBrk="0" hangingPunct="0"/>
            <a:fld id="{F5F6D547-CFB3-4DD2-AA3F-2C3AB6CDF22C}" type="slidenum">
              <a:rPr lang="en-US"/>
              <a:pPr algn="ctr" eaLnBrk="0" hangingPunct="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7544" y="2924944"/>
            <a:ext cx="8280920" cy="172819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Authors</a:t>
            </a:r>
            <a:endParaRPr lang="en-US" dirty="0"/>
          </a:p>
        </p:txBody>
      </p:sp>
      <p:sp>
        <p:nvSpPr>
          <p:cNvPr id="11" name="Title 10"/>
          <p:cNvSpPr>
            <a:spLocks noGrp="1"/>
          </p:cNvSpPr>
          <p:nvPr>
            <p:ph type="title" hasCustomPrompt="1"/>
          </p:nvPr>
        </p:nvSpPr>
        <p:spPr>
          <a:xfrm>
            <a:off x="467544" y="548680"/>
            <a:ext cx="8280920" cy="2376264"/>
          </a:xfrm>
        </p:spPr>
        <p:txBody>
          <a:bodyPr/>
          <a:lstStyle>
            <a:lvl1pPr algn="ctr">
              <a:defRPr/>
            </a:lvl1pPr>
          </a:lstStyle>
          <a:p>
            <a:r>
              <a:rPr lang="en-US" dirty="0" smtClean="0"/>
              <a:t>Title</a:t>
            </a:r>
            <a:endParaRPr lang="en-US" dirty="0"/>
          </a:p>
        </p:txBody>
      </p:sp>
      <p:sp>
        <p:nvSpPr>
          <p:cNvPr id="20" name="Text Placeholder 19"/>
          <p:cNvSpPr>
            <a:spLocks noGrp="1"/>
          </p:cNvSpPr>
          <p:nvPr>
            <p:ph type="body" sz="quarter" idx="13" hasCustomPrompt="1"/>
          </p:nvPr>
        </p:nvSpPr>
        <p:spPr>
          <a:xfrm>
            <a:off x="468313" y="4652963"/>
            <a:ext cx="8280400" cy="1439862"/>
          </a:xfrm>
        </p:spPr>
        <p:txBody>
          <a:bodyPr>
            <a:normAutofit/>
          </a:bodyPr>
          <a:lstStyle>
            <a:lvl1pPr algn="ctr">
              <a:buNone/>
              <a:defRPr sz="1800"/>
            </a:lvl1pPr>
          </a:lstStyle>
          <a:p>
            <a:pPr lvl="0"/>
            <a:r>
              <a:rPr lang="en-US" dirty="0" smtClean="0"/>
              <a:t>Affiliations</a:t>
            </a:r>
            <a:endParaRPr lang="en-US" dirty="0"/>
          </a:p>
        </p:txBody>
      </p:sp>
      <p:sp>
        <p:nvSpPr>
          <p:cNvPr id="37" name="Date Placeholder 36"/>
          <p:cNvSpPr>
            <a:spLocks noGrp="1"/>
          </p:cNvSpPr>
          <p:nvPr>
            <p:ph type="dt" sz="half" idx="14"/>
          </p:nvPr>
        </p:nvSpPr>
        <p:spPr/>
        <p:txBody>
          <a:bodyPr/>
          <a:lstStyle/>
          <a:p>
            <a:fld id="{C8DACC6E-7322-481E-9F3A-5975F4AD069F}" type="datetime1">
              <a:rPr lang="en-US" smtClean="0"/>
              <a:pPr/>
              <a:t>5/6/2011</a:t>
            </a:fld>
            <a:endParaRPr lang="en-US"/>
          </a:p>
        </p:txBody>
      </p:sp>
      <p:sp>
        <p:nvSpPr>
          <p:cNvPr id="38" name="Slide Number Placeholder 37"/>
          <p:cNvSpPr>
            <a:spLocks noGrp="1"/>
          </p:cNvSpPr>
          <p:nvPr>
            <p:ph type="sldNum" sz="quarter" idx="15"/>
          </p:nvPr>
        </p:nvSpPr>
        <p:spPr/>
        <p:txBody>
          <a:bodyPr/>
          <a:lstStyle/>
          <a:p>
            <a:fld id="{96B5E921-82D6-46FE-B362-6D9ABCD07FC6}" type="slidenum">
              <a:rPr lang="en-US" smtClean="0"/>
              <a:pPr/>
              <a:t>‹#›</a:t>
            </a:fld>
            <a:endParaRPr lang="en-US" dirty="0"/>
          </a:p>
        </p:txBody>
      </p:sp>
      <p:sp>
        <p:nvSpPr>
          <p:cNvPr id="39" name="Footer Placeholder 38"/>
          <p:cNvSpPr>
            <a:spLocks noGrp="1"/>
          </p:cNvSpPr>
          <p:nvPr>
            <p:ph type="ftr" sz="quarter" idx="16"/>
          </p:nvPr>
        </p:nvSpPr>
        <p:spPr/>
        <p:txBody>
          <a:bodyPr/>
          <a:lstStyle/>
          <a:p>
            <a:r>
              <a:rPr lang="en-US" smtClean="0"/>
              <a:t>Footer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42EC00-AF69-476A-8244-1C089EB16065}" type="datetime1">
              <a:rPr lang="en-US" smtClean="0"/>
              <a:pPr/>
              <a:t>5/6/2011</a:t>
            </a:fld>
            <a:endParaRPr lang="en-US"/>
          </a:p>
        </p:txBody>
      </p:sp>
      <p:sp>
        <p:nvSpPr>
          <p:cNvPr id="5" name="Footer Placeholder 4"/>
          <p:cNvSpPr>
            <a:spLocks noGrp="1"/>
          </p:cNvSpPr>
          <p:nvPr>
            <p:ph type="ftr" sz="quarter" idx="11"/>
          </p:nvPr>
        </p:nvSpPr>
        <p:spPr/>
        <p:txBody>
          <a:bodyPr/>
          <a:lstStyle/>
          <a:p>
            <a:r>
              <a:rPr lang="en-US" smtClean="0"/>
              <a:t>Footer</a:t>
            </a:r>
            <a:endParaRPr lang="en-US"/>
          </a:p>
        </p:txBody>
      </p:sp>
      <p:sp>
        <p:nvSpPr>
          <p:cNvPr id="6" name="Slide Number Placeholder 5"/>
          <p:cNvSpPr>
            <a:spLocks noGrp="1"/>
          </p:cNvSpPr>
          <p:nvPr>
            <p:ph type="sldNum" sz="quarter" idx="12"/>
          </p:nvPr>
        </p:nvSpPr>
        <p:spPr/>
        <p:txBody>
          <a:bodyPr/>
          <a:lstStyle/>
          <a:p>
            <a:fld id="{96B5E921-82D6-46FE-B362-6D9ABCD07F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0866E-B33A-4B78-B6EC-1D36046C4311}" type="datetime1">
              <a:rPr lang="en-US" smtClean="0"/>
              <a:pPr/>
              <a:t>5/6/2011</a:t>
            </a:fld>
            <a:endParaRPr lang="en-US"/>
          </a:p>
        </p:txBody>
      </p:sp>
      <p:sp>
        <p:nvSpPr>
          <p:cNvPr id="5" name="Footer Placeholder 4"/>
          <p:cNvSpPr>
            <a:spLocks noGrp="1"/>
          </p:cNvSpPr>
          <p:nvPr>
            <p:ph type="ftr" sz="quarter" idx="11"/>
          </p:nvPr>
        </p:nvSpPr>
        <p:spPr/>
        <p:txBody>
          <a:bodyPr/>
          <a:lstStyle/>
          <a:p>
            <a:r>
              <a:rPr lang="en-US" smtClean="0"/>
              <a:t>Footer</a:t>
            </a:r>
            <a:endParaRPr lang="en-US"/>
          </a:p>
        </p:txBody>
      </p:sp>
      <p:sp>
        <p:nvSpPr>
          <p:cNvPr id="6" name="Slide Number Placeholder 5"/>
          <p:cNvSpPr>
            <a:spLocks noGrp="1"/>
          </p:cNvSpPr>
          <p:nvPr>
            <p:ph type="sldNum" sz="quarter" idx="12"/>
          </p:nvPr>
        </p:nvSpPr>
        <p:spPr/>
        <p:txBody>
          <a:bodyPr/>
          <a:lstStyle/>
          <a:p>
            <a:fld id="{96B5E921-82D6-46FE-B362-6D9ABCD07F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6204BE6-E429-4412-89C2-67B1B7BB7EB9}" type="datetime1">
              <a:rPr lang="en-US" smtClean="0"/>
              <a:pPr/>
              <a:t>5/6/2011</a:t>
            </a:fld>
            <a:endParaRPr lang="en-US"/>
          </a:p>
        </p:txBody>
      </p:sp>
      <p:sp>
        <p:nvSpPr>
          <p:cNvPr id="8" name="Slide Number Placeholder 7"/>
          <p:cNvSpPr>
            <a:spLocks noGrp="1"/>
          </p:cNvSpPr>
          <p:nvPr>
            <p:ph type="sldNum" sz="quarter" idx="11"/>
          </p:nvPr>
        </p:nvSpPr>
        <p:spPr/>
        <p:txBody>
          <a:bodyPr/>
          <a:lstStyle/>
          <a:p>
            <a:fld id="{96B5E921-82D6-46FE-B362-6D9ABCD07FC6}"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D5838-6255-4FA8-8C61-4167550BCA25}" type="datetime1">
              <a:rPr lang="en-US" smtClean="0"/>
              <a:pPr/>
              <a:t>5/6/2011</a:t>
            </a:fld>
            <a:endParaRPr lang="en-US"/>
          </a:p>
        </p:txBody>
      </p:sp>
      <p:sp>
        <p:nvSpPr>
          <p:cNvPr id="5" name="Footer Placeholder 4"/>
          <p:cNvSpPr>
            <a:spLocks noGrp="1"/>
          </p:cNvSpPr>
          <p:nvPr>
            <p:ph type="ftr" sz="quarter" idx="11"/>
          </p:nvPr>
        </p:nvSpPr>
        <p:spPr/>
        <p:txBody>
          <a:bodyPr/>
          <a:lstStyle/>
          <a:p>
            <a:r>
              <a:rPr lang="en-US" smtClean="0"/>
              <a:t>Footer</a:t>
            </a:r>
            <a:endParaRPr lang="en-US"/>
          </a:p>
        </p:txBody>
      </p:sp>
      <p:sp>
        <p:nvSpPr>
          <p:cNvPr id="6" name="Slide Number Placeholder 5"/>
          <p:cNvSpPr>
            <a:spLocks noGrp="1"/>
          </p:cNvSpPr>
          <p:nvPr>
            <p:ph type="sldNum" sz="quarter" idx="12"/>
          </p:nvPr>
        </p:nvSpPr>
        <p:spPr/>
        <p:txBody>
          <a:bodyPr/>
          <a:lstStyle/>
          <a:p>
            <a:fld id="{96B5E921-82D6-46FE-B362-6D9ABCD07F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3599D-BDAF-45B8-B258-69314FF3FE10}" type="datetime1">
              <a:rPr lang="en-US" smtClean="0"/>
              <a:pPr/>
              <a:t>5/6/2011</a:t>
            </a:fld>
            <a:endParaRPr lang="en-US"/>
          </a:p>
        </p:txBody>
      </p:sp>
      <p:sp>
        <p:nvSpPr>
          <p:cNvPr id="6" name="Footer Placeholder 5"/>
          <p:cNvSpPr>
            <a:spLocks noGrp="1"/>
          </p:cNvSpPr>
          <p:nvPr>
            <p:ph type="ftr" sz="quarter" idx="11"/>
          </p:nvPr>
        </p:nvSpPr>
        <p:spPr/>
        <p:txBody>
          <a:bodyPr/>
          <a:lstStyle/>
          <a:p>
            <a:r>
              <a:rPr lang="en-US" smtClean="0"/>
              <a:t>Footer</a:t>
            </a:r>
            <a:endParaRPr lang="en-US"/>
          </a:p>
        </p:txBody>
      </p:sp>
      <p:sp>
        <p:nvSpPr>
          <p:cNvPr id="7" name="Slide Number Placeholder 6"/>
          <p:cNvSpPr>
            <a:spLocks noGrp="1"/>
          </p:cNvSpPr>
          <p:nvPr>
            <p:ph type="sldNum" sz="quarter" idx="12"/>
          </p:nvPr>
        </p:nvSpPr>
        <p:spPr/>
        <p:txBody>
          <a:bodyPr/>
          <a:lstStyle/>
          <a:p>
            <a:fld id="{96B5E921-82D6-46FE-B362-6D9ABCD07F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AE6B6A-1C21-4DC9-906A-9A0770BEE519}" type="datetime1">
              <a:rPr lang="en-US" smtClean="0"/>
              <a:pPr/>
              <a:t>5/6/2011</a:t>
            </a:fld>
            <a:endParaRPr lang="en-US"/>
          </a:p>
        </p:txBody>
      </p:sp>
      <p:sp>
        <p:nvSpPr>
          <p:cNvPr id="8" name="Footer Placeholder 7"/>
          <p:cNvSpPr>
            <a:spLocks noGrp="1"/>
          </p:cNvSpPr>
          <p:nvPr>
            <p:ph type="ftr" sz="quarter" idx="11"/>
          </p:nvPr>
        </p:nvSpPr>
        <p:spPr/>
        <p:txBody>
          <a:bodyPr/>
          <a:lstStyle/>
          <a:p>
            <a:r>
              <a:rPr lang="en-US" smtClean="0"/>
              <a:t>Footer</a:t>
            </a:r>
            <a:endParaRPr lang="en-US"/>
          </a:p>
        </p:txBody>
      </p:sp>
      <p:sp>
        <p:nvSpPr>
          <p:cNvPr id="9" name="Slide Number Placeholder 8"/>
          <p:cNvSpPr>
            <a:spLocks noGrp="1"/>
          </p:cNvSpPr>
          <p:nvPr>
            <p:ph type="sldNum" sz="quarter" idx="12"/>
          </p:nvPr>
        </p:nvSpPr>
        <p:spPr/>
        <p:txBody>
          <a:bodyPr/>
          <a:lstStyle/>
          <a:p>
            <a:fld id="{96B5E921-82D6-46FE-B362-6D9ABCD07F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D03F6F-4E07-4D6F-B5F6-F327AF2FFD26}" type="datetime1">
              <a:rPr lang="en-US" smtClean="0"/>
              <a:pPr/>
              <a:t>5/6/2011</a:t>
            </a:fld>
            <a:endParaRPr lang="en-US"/>
          </a:p>
        </p:txBody>
      </p:sp>
      <p:sp>
        <p:nvSpPr>
          <p:cNvPr id="4" name="Footer Placeholder 3"/>
          <p:cNvSpPr>
            <a:spLocks noGrp="1"/>
          </p:cNvSpPr>
          <p:nvPr>
            <p:ph type="ftr" sz="quarter" idx="11"/>
          </p:nvPr>
        </p:nvSpPr>
        <p:spPr/>
        <p:txBody>
          <a:bodyPr/>
          <a:lstStyle/>
          <a:p>
            <a:r>
              <a:rPr lang="en-US" smtClean="0"/>
              <a:t>Footer</a:t>
            </a:r>
            <a:endParaRPr lang="en-US"/>
          </a:p>
        </p:txBody>
      </p:sp>
      <p:sp>
        <p:nvSpPr>
          <p:cNvPr id="5" name="Slide Number Placeholder 4"/>
          <p:cNvSpPr>
            <a:spLocks noGrp="1"/>
          </p:cNvSpPr>
          <p:nvPr>
            <p:ph type="sldNum" sz="quarter" idx="12"/>
          </p:nvPr>
        </p:nvSpPr>
        <p:spPr/>
        <p:txBody>
          <a:bodyPr/>
          <a:lstStyle/>
          <a:p>
            <a:fld id="{96B5E921-82D6-46FE-B362-6D9ABCD07F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52EA1-3071-4EEC-9F1B-A756665DDD2D}" type="datetime1">
              <a:rPr lang="en-US" smtClean="0"/>
              <a:pPr/>
              <a:t>5/6/2011</a:t>
            </a:fld>
            <a:endParaRPr lang="en-US"/>
          </a:p>
        </p:txBody>
      </p:sp>
      <p:sp>
        <p:nvSpPr>
          <p:cNvPr id="3" name="Footer Placeholder 2"/>
          <p:cNvSpPr>
            <a:spLocks noGrp="1"/>
          </p:cNvSpPr>
          <p:nvPr>
            <p:ph type="ftr" sz="quarter" idx="11"/>
          </p:nvPr>
        </p:nvSpPr>
        <p:spPr/>
        <p:txBody>
          <a:bodyPr/>
          <a:lstStyle/>
          <a:p>
            <a:r>
              <a:rPr lang="en-US" smtClean="0"/>
              <a:t>Footer</a:t>
            </a:r>
            <a:endParaRPr lang="en-US"/>
          </a:p>
        </p:txBody>
      </p:sp>
      <p:sp>
        <p:nvSpPr>
          <p:cNvPr id="4" name="Slide Number Placeholder 3"/>
          <p:cNvSpPr>
            <a:spLocks noGrp="1"/>
          </p:cNvSpPr>
          <p:nvPr>
            <p:ph type="sldNum" sz="quarter" idx="12"/>
          </p:nvPr>
        </p:nvSpPr>
        <p:spPr/>
        <p:txBody>
          <a:bodyPr/>
          <a:lstStyle/>
          <a:p>
            <a:fld id="{96B5E921-82D6-46FE-B362-6D9ABCD07F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21389-BEBD-4131-8BB5-015F7C27862E}" type="datetime1">
              <a:rPr lang="en-US" smtClean="0"/>
              <a:pPr/>
              <a:t>5/6/2011</a:t>
            </a:fld>
            <a:endParaRPr lang="en-US"/>
          </a:p>
        </p:txBody>
      </p:sp>
      <p:sp>
        <p:nvSpPr>
          <p:cNvPr id="6" name="Footer Placeholder 5"/>
          <p:cNvSpPr>
            <a:spLocks noGrp="1"/>
          </p:cNvSpPr>
          <p:nvPr>
            <p:ph type="ftr" sz="quarter" idx="11"/>
          </p:nvPr>
        </p:nvSpPr>
        <p:spPr/>
        <p:txBody>
          <a:bodyPr/>
          <a:lstStyle/>
          <a:p>
            <a:r>
              <a:rPr lang="en-US" smtClean="0"/>
              <a:t>Footer</a:t>
            </a:r>
            <a:endParaRPr lang="en-US"/>
          </a:p>
        </p:txBody>
      </p:sp>
      <p:sp>
        <p:nvSpPr>
          <p:cNvPr id="7" name="Slide Number Placeholder 6"/>
          <p:cNvSpPr>
            <a:spLocks noGrp="1"/>
          </p:cNvSpPr>
          <p:nvPr>
            <p:ph type="sldNum" sz="quarter" idx="12"/>
          </p:nvPr>
        </p:nvSpPr>
        <p:spPr/>
        <p:txBody>
          <a:bodyPr/>
          <a:lstStyle/>
          <a:p>
            <a:fld id="{96B5E921-82D6-46FE-B362-6D9ABCD07F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30705-84BC-45C5-A735-28ADC80EC667}" type="datetime1">
              <a:rPr lang="en-US" smtClean="0"/>
              <a:pPr/>
              <a:t>5/6/2011</a:t>
            </a:fld>
            <a:endParaRPr lang="en-US"/>
          </a:p>
        </p:txBody>
      </p:sp>
      <p:sp>
        <p:nvSpPr>
          <p:cNvPr id="6" name="Footer Placeholder 5"/>
          <p:cNvSpPr>
            <a:spLocks noGrp="1"/>
          </p:cNvSpPr>
          <p:nvPr>
            <p:ph type="ftr" sz="quarter" idx="11"/>
          </p:nvPr>
        </p:nvSpPr>
        <p:spPr/>
        <p:txBody>
          <a:bodyPr/>
          <a:lstStyle/>
          <a:p>
            <a:r>
              <a:rPr lang="en-US" smtClean="0"/>
              <a:t>Footer</a:t>
            </a:r>
            <a:endParaRPr lang="en-US"/>
          </a:p>
        </p:txBody>
      </p:sp>
      <p:sp>
        <p:nvSpPr>
          <p:cNvPr id="7" name="Slide Number Placeholder 6"/>
          <p:cNvSpPr>
            <a:spLocks noGrp="1"/>
          </p:cNvSpPr>
          <p:nvPr>
            <p:ph type="sldNum" sz="quarter" idx="12"/>
          </p:nvPr>
        </p:nvSpPr>
        <p:spPr/>
        <p:txBody>
          <a:bodyPr/>
          <a:lstStyle/>
          <a:p>
            <a:fld id="{96B5E921-82D6-46FE-B362-6D9ABCD07F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381328"/>
            <a:ext cx="9144000" cy="404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6746205"/>
            <a:ext cx="9144000" cy="111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7544" y="476672"/>
            <a:ext cx="8229600" cy="56207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4744"/>
            <a:ext cx="8229600" cy="5001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35008-DE8C-4488-81C2-08CDD4082EFD}" type="datetime1">
              <a:rPr lang="en-US" smtClean="0"/>
              <a:pPr/>
              <a:t>5/6/2011</a:t>
            </a:fld>
            <a:endParaRPr lang="en-US" dirty="0"/>
          </a:p>
        </p:txBody>
      </p:sp>
      <p:sp>
        <p:nvSpPr>
          <p:cNvPr id="5" name="Footer Placeholder 4"/>
          <p:cNvSpPr>
            <a:spLocks noGrp="1"/>
          </p:cNvSpPr>
          <p:nvPr>
            <p:ph type="ftr" sz="quarter" idx="3"/>
          </p:nvPr>
        </p:nvSpPr>
        <p:spPr>
          <a:xfrm>
            <a:off x="2915816" y="6356350"/>
            <a:ext cx="33123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5E921-82D6-46FE-B362-6D9ABCD07FC6}" type="slidenum">
              <a:rPr lang="en-US" smtClean="0"/>
              <a:pPr/>
              <a:t>‹#›</a:t>
            </a:fld>
            <a:endParaRPr lang="en-US" dirty="0"/>
          </a:p>
        </p:txBody>
      </p:sp>
      <p:sp>
        <p:nvSpPr>
          <p:cNvPr id="8" name="Rectangle 7"/>
          <p:cNvSpPr/>
          <p:nvPr userDrawn="1"/>
        </p:nvSpPr>
        <p:spPr>
          <a:xfrm>
            <a:off x="0" y="0"/>
            <a:ext cx="9144000"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60648"/>
            <a:ext cx="914400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3.png"/><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31.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pl-PL" dirty="0" smtClean="0"/>
              <a:t>Krzysztof Templin</a:t>
            </a:r>
            <a:r>
              <a:rPr lang="pl-PL" baseline="30000" dirty="0" smtClean="0"/>
              <a:t>1,2</a:t>
            </a:r>
            <a:r>
              <a:rPr lang="pl-PL" dirty="0" smtClean="0"/>
              <a:t>   Piotr Didyk</a:t>
            </a:r>
            <a:r>
              <a:rPr lang="pl-PL" baseline="30000" dirty="0" smtClean="0"/>
              <a:t>2</a:t>
            </a:r>
            <a:r>
              <a:rPr lang="pl-PL" dirty="0" smtClean="0"/>
              <a:t>   Tobias Ritschel</a:t>
            </a:r>
            <a:r>
              <a:rPr lang="pl-PL" baseline="30000" dirty="0" smtClean="0"/>
              <a:t>3</a:t>
            </a:r>
            <a:r>
              <a:rPr lang="pl-PL" dirty="0" smtClean="0"/>
              <a:t/>
            </a:r>
            <a:br>
              <a:rPr lang="pl-PL" dirty="0" smtClean="0"/>
            </a:br>
            <a:r>
              <a:rPr lang="pl-PL" dirty="0" smtClean="0"/>
              <a:t>Elmar Eisemann</a:t>
            </a:r>
            <a:r>
              <a:rPr lang="pl-PL" baseline="30000" dirty="0" smtClean="0"/>
              <a:t>3</a:t>
            </a:r>
            <a:r>
              <a:rPr lang="pl-PL" dirty="0" smtClean="0"/>
              <a:t>   Karol Myszkowski</a:t>
            </a:r>
            <a:r>
              <a:rPr lang="pl-PL" baseline="30000" dirty="0" smtClean="0"/>
              <a:t>2</a:t>
            </a:r>
            <a:r>
              <a:rPr lang="pl-PL" dirty="0" smtClean="0"/>
              <a:t>   Hans-Peter Seidel</a:t>
            </a:r>
            <a:r>
              <a:rPr lang="pl-PL" baseline="30000" dirty="0" smtClean="0"/>
              <a:t>2</a:t>
            </a:r>
            <a:r>
              <a:rPr lang="pl-PL" dirty="0" smtClean="0"/>
              <a:t/>
            </a:r>
            <a:br>
              <a:rPr lang="pl-PL" dirty="0" smtClean="0"/>
            </a:br>
            <a:endParaRPr lang="en-US" dirty="0" smtClean="0"/>
          </a:p>
          <a:p>
            <a:endParaRPr lang="en-US" dirty="0"/>
          </a:p>
        </p:txBody>
      </p:sp>
      <p:sp>
        <p:nvSpPr>
          <p:cNvPr id="6" name="Title 5"/>
          <p:cNvSpPr>
            <a:spLocks noGrp="1"/>
          </p:cNvSpPr>
          <p:nvPr>
            <p:ph type="title"/>
          </p:nvPr>
        </p:nvSpPr>
        <p:spPr/>
        <p:txBody>
          <a:bodyPr/>
          <a:lstStyle/>
          <a:p>
            <a:r>
              <a:rPr lang="pl-PL" dirty="0" smtClean="0">
                <a:solidFill>
                  <a:schemeClr val="tx2"/>
                </a:solidFill>
              </a:rPr>
              <a:t>Apparent Resolution Enhancement </a:t>
            </a:r>
            <a:br>
              <a:rPr lang="pl-PL" dirty="0" smtClean="0">
                <a:solidFill>
                  <a:schemeClr val="tx2"/>
                </a:solidFill>
              </a:rPr>
            </a:br>
            <a:r>
              <a:rPr lang="pl-PL" dirty="0" smtClean="0">
                <a:solidFill>
                  <a:schemeClr val="tx2"/>
                </a:solidFill>
              </a:rPr>
              <a:t>for Animations</a:t>
            </a:r>
            <a:endParaRPr lang="en-US" dirty="0"/>
          </a:p>
        </p:txBody>
      </p:sp>
      <p:sp>
        <p:nvSpPr>
          <p:cNvPr id="8" name="Text Placeholder 7"/>
          <p:cNvSpPr>
            <a:spLocks noGrp="1"/>
          </p:cNvSpPr>
          <p:nvPr>
            <p:ph type="body" sz="quarter" idx="13"/>
          </p:nvPr>
        </p:nvSpPr>
        <p:spPr/>
        <p:txBody>
          <a:bodyPr>
            <a:normAutofit fontScale="92500"/>
          </a:bodyPr>
          <a:lstStyle/>
          <a:p>
            <a:pPr lvl="0"/>
            <a:r>
              <a:rPr lang="pl-PL" baseline="30000" dirty="0" smtClean="0"/>
              <a:t>1</a:t>
            </a:r>
            <a:r>
              <a:rPr lang="en-US" baseline="30000" dirty="0" smtClean="0"/>
              <a:t> </a:t>
            </a:r>
            <a:r>
              <a:rPr lang="en-US" dirty="0" smtClean="0"/>
              <a:t>University of </a:t>
            </a:r>
            <a:r>
              <a:rPr lang="en-US" dirty="0" err="1" smtClean="0"/>
              <a:t>Wroc</a:t>
            </a:r>
            <a:r>
              <a:rPr lang="pl-PL" dirty="0" smtClean="0"/>
              <a:t>ław, Poland</a:t>
            </a:r>
            <a:r>
              <a:rPr lang="en-US" dirty="0" smtClean="0"/>
              <a:t>     </a:t>
            </a:r>
            <a:r>
              <a:rPr lang="pl-PL" baseline="30000" dirty="0" smtClean="0"/>
              <a:t>2</a:t>
            </a:r>
            <a:r>
              <a:rPr lang="en-US" baseline="30000" dirty="0" smtClean="0"/>
              <a:t> </a:t>
            </a:r>
            <a:r>
              <a:rPr lang="pl-PL" dirty="0" smtClean="0"/>
              <a:t>MPI Informatik, Germany</a:t>
            </a:r>
            <a:r>
              <a:rPr lang="en-US" dirty="0" smtClean="0"/>
              <a:t>   </a:t>
            </a:r>
            <a:r>
              <a:rPr lang="pl-PL" dirty="0" smtClean="0"/>
              <a:t> </a:t>
            </a:r>
            <a:r>
              <a:rPr lang="en-US" dirty="0" smtClean="0"/>
              <a:t> </a:t>
            </a:r>
            <a:r>
              <a:rPr lang="pl-PL" baseline="30000" dirty="0" smtClean="0"/>
              <a:t>3</a:t>
            </a:r>
            <a:r>
              <a:rPr lang="en-US" baseline="30000" dirty="0" smtClean="0"/>
              <a:t> </a:t>
            </a:r>
            <a:r>
              <a:rPr lang="pl-PL" dirty="0" smtClean="0"/>
              <a:t>T</a:t>
            </a:r>
            <a:r>
              <a:rPr lang="en-US" dirty="0" err="1" smtClean="0"/>
              <a:t>élécom</a:t>
            </a:r>
            <a:r>
              <a:rPr lang="en-US" dirty="0" smtClean="0"/>
              <a:t> </a:t>
            </a:r>
            <a:r>
              <a:rPr lang="en-US" dirty="0" err="1" smtClean="0"/>
              <a:t>ParisTech</a:t>
            </a:r>
            <a:r>
              <a:rPr lang="en-US" dirty="0" smtClean="0"/>
              <a:t>, France</a:t>
            </a:r>
            <a:r>
              <a:rPr lang="pl-PL" sz="3200" dirty="0" smtClean="0"/>
              <a:t/>
            </a:r>
            <a:br>
              <a:rPr lang="pl-PL" sz="3200" dirty="0" smtClean="0"/>
            </a:br>
            <a:r>
              <a:rPr lang="pl-PL" sz="3200" dirty="0" smtClean="0"/>
              <a:t/>
            </a:r>
            <a:br>
              <a:rPr lang="pl-PL" sz="3200" dirty="0" smtClean="0"/>
            </a:br>
            <a:endParaRPr lang="en-US" sz="3200"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663825" y="1844675"/>
            <a:ext cx="3600450" cy="1800225"/>
            <a:chOff x="-2" y="10"/>
            <a:chExt cx="2268" cy="1134"/>
          </a:xfrm>
        </p:grpSpPr>
        <p:sp>
          <p:nvSpPr>
            <p:cNvPr id="8" name="Rectangle 10"/>
            <p:cNvSpPr>
              <a:spLocks/>
            </p:cNvSpPr>
            <p:nvPr/>
          </p:nvSpPr>
          <p:spPr bwMode="auto">
            <a:xfrm>
              <a:off x="-2" y="10"/>
              <a:ext cx="1134" cy="1134"/>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9" name="Rectangle 11"/>
            <p:cNvSpPr>
              <a:spLocks/>
            </p:cNvSpPr>
            <p:nvPr/>
          </p:nvSpPr>
          <p:spPr bwMode="auto">
            <a:xfrm>
              <a:off x="1132" y="10"/>
              <a:ext cx="1134" cy="1134"/>
            </a:xfrm>
            <a:prstGeom prst="rect">
              <a:avLst/>
            </a:prstGeom>
            <a:solidFill>
              <a:srgbClr val="92D050"/>
            </a:solidFill>
            <a:ln w="25400" cap="flat">
              <a:noFill/>
              <a:miter lim="800000"/>
              <a:headEnd type="none" w="med" len="med"/>
              <a:tailEnd type="none" w="med" len="med"/>
            </a:ln>
          </p:spPr>
          <p:txBody>
            <a:bodyPr lIns="0" tIns="0" rIns="0" bIns="0"/>
            <a:lstStyle/>
            <a:p>
              <a:endParaRPr lang="en-US"/>
            </a:p>
          </p:txBody>
        </p:sp>
      </p:grpSp>
      <p:grpSp>
        <p:nvGrpSpPr>
          <p:cNvPr id="3" name="Group 12"/>
          <p:cNvGrpSpPr>
            <a:grpSpLocks/>
          </p:cNvGrpSpPr>
          <p:nvPr/>
        </p:nvGrpSpPr>
        <p:grpSpPr bwMode="auto">
          <a:xfrm>
            <a:off x="2663279" y="1844824"/>
            <a:ext cx="3600450" cy="1800225"/>
            <a:chOff x="-23" y="0"/>
            <a:chExt cx="2268" cy="1134"/>
          </a:xfrm>
        </p:grpSpPr>
        <p:sp>
          <p:nvSpPr>
            <p:cNvPr id="11" name="Rectangle 13"/>
            <p:cNvSpPr>
              <a:spLocks/>
            </p:cNvSpPr>
            <p:nvPr/>
          </p:nvSpPr>
          <p:spPr bwMode="auto">
            <a:xfrm>
              <a:off x="-23" y="0"/>
              <a:ext cx="1134" cy="1134"/>
            </a:xfrm>
            <a:prstGeom prst="rect">
              <a:avLst/>
            </a:prstGeom>
            <a:solidFill>
              <a:srgbClr val="FF5050"/>
            </a:solidFill>
            <a:ln w="25400" cap="flat">
              <a:noFill/>
              <a:miter lim="800000"/>
              <a:headEnd type="none" w="med" len="med"/>
              <a:tailEnd type="none" w="med" len="med"/>
            </a:ln>
          </p:spPr>
          <p:txBody>
            <a:bodyPr lIns="0" tIns="0" rIns="0" bIns="0"/>
            <a:lstStyle/>
            <a:p>
              <a:endParaRPr lang="en-US"/>
            </a:p>
          </p:txBody>
        </p:sp>
        <p:sp>
          <p:nvSpPr>
            <p:cNvPr id="12" name="Rectangle 14"/>
            <p:cNvSpPr>
              <a:spLocks/>
            </p:cNvSpPr>
            <p:nvPr/>
          </p:nvSpPr>
          <p:spPr bwMode="auto">
            <a:xfrm>
              <a:off x="1111" y="0"/>
              <a:ext cx="1134" cy="1134"/>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grpSp>
      <p:grpSp>
        <p:nvGrpSpPr>
          <p:cNvPr id="4" name="Group 15"/>
          <p:cNvGrpSpPr>
            <a:grpSpLocks/>
          </p:cNvGrpSpPr>
          <p:nvPr/>
        </p:nvGrpSpPr>
        <p:grpSpPr bwMode="auto">
          <a:xfrm>
            <a:off x="2663788" y="1844824"/>
            <a:ext cx="3600451" cy="1800225"/>
            <a:chOff x="91" y="0"/>
            <a:chExt cx="2268" cy="1134"/>
          </a:xfrm>
        </p:grpSpPr>
        <p:sp>
          <p:nvSpPr>
            <p:cNvPr id="14" name="Rectangle 16"/>
            <p:cNvSpPr>
              <a:spLocks/>
            </p:cNvSpPr>
            <p:nvPr/>
          </p:nvSpPr>
          <p:spPr bwMode="auto">
            <a:xfrm>
              <a:off x="91" y="0"/>
              <a:ext cx="1134" cy="1134"/>
            </a:xfrm>
            <a:prstGeom prst="rect">
              <a:avLst/>
            </a:prstGeom>
            <a:solidFill>
              <a:srgbClr val="92D050"/>
            </a:solidFill>
            <a:ln w="25400" cap="flat">
              <a:noFill/>
              <a:miter lim="800000"/>
              <a:headEnd type="none" w="med" len="med"/>
              <a:tailEnd type="none" w="med" len="med"/>
            </a:ln>
          </p:spPr>
          <p:txBody>
            <a:bodyPr lIns="0" tIns="0" rIns="0" bIns="0"/>
            <a:lstStyle/>
            <a:p>
              <a:endParaRPr lang="en-US"/>
            </a:p>
          </p:txBody>
        </p:sp>
        <p:grpSp>
          <p:nvGrpSpPr>
            <p:cNvPr id="5" name="Group 17"/>
            <p:cNvGrpSpPr>
              <a:grpSpLocks/>
            </p:cNvGrpSpPr>
            <p:nvPr/>
          </p:nvGrpSpPr>
          <p:grpSpPr bwMode="auto">
            <a:xfrm>
              <a:off x="1121" y="0"/>
              <a:ext cx="1238" cy="1134"/>
              <a:chOff x="0" y="0"/>
              <a:chExt cx="1237" cy="1134"/>
            </a:xfrm>
          </p:grpSpPr>
          <p:sp>
            <p:nvSpPr>
              <p:cNvPr id="16" name="Rectangle 18"/>
              <p:cNvSpPr>
                <a:spLocks/>
              </p:cNvSpPr>
              <p:nvPr/>
            </p:nvSpPr>
            <p:spPr bwMode="auto">
              <a:xfrm>
                <a:off x="104" y="0"/>
                <a:ext cx="1133" cy="1134"/>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17" name="Rectangle 19"/>
              <p:cNvSpPr>
                <a:spLocks/>
              </p:cNvSpPr>
              <p:nvPr/>
            </p:nvSpPr>
            <p:spPr bwMode="auto">
              <a:xfrm>
                <a:off x="0" y="432"/>
                <a:ext cx="1104" cy="240"/>
              </a:xfrm>
              <a:prstGeom prst="rect">
                <a:avLst/>
              </a:prstGeom>
              <a:noFill/>
              <a:ln w="12700" cap="flat">
                <a:noFill/>
                <a:miter lim="800000"/>
                <a:headEnd type="none" w="med" len="med"/>
                <a:tailEnd type="none" w="med" len="med"/>
              </a:ln>
            </p:spPr>
            <p:txBody>
              <a:bodyPr lIns="0" tIns="0" rIns="40639" bIns="0" anchor="ctr"/>
              <a:lstStyle/>
              <a:p>
                <a:pPr marL="39688" algn="ctr"/>
                <a:r>
                  <a:rPr lang="en-US">
                    <a:solidFill>
                      <a:srgbClr val="FFFFFF"/>
                    </a:solidFill>
                    <a:latin typeface="Helvetica" charset="0"/>
                    <a:cs typeface="Helvetica" charset="0"/>
                    <a:sym typeface="Helvetica" charset="0"/>
                  </a:rPr>
                  <a:t> </a:t>
                </a:r>
              </a:p>
            </p:txBody>
          </p:sp>
        </p:grpSp>
      </p:grpSp>
      <p:grpSp>
        <p:nvGrpSpPr>
          <p:cNvPr id="6" name="Group 20"/>
          <p:cNvGrpSpPr>
            <a:grpSpLocks/>
          </p:cNvGrpSpPr>
          <p:nvPr/>
        </p:nvGrpSpPr>
        <p:grpSpPr bwMode="auto">
          <a:xfrm>
            <a:off x="3962400" y="2514600"/>
            <a:ext cx="228600" cy="228600"/>
            <a:chOff x="0" y="0"/>
            <a:chExt cx="144" cy="144"/>
          </a:xfrm>
        </p:grpSpPr>
        <p:sp>
          <p:nvSpPr>
            <p:cNvPr id="19" name="Oval 21"/>
            <p:cNvSpPr>
              <a:spLocks/>
            </p:cNvSpPr>
            <p:nvPr/>
          </p:nvSpPr>
          <p:spPr bwMode="auto">
            <a:xfrm>
              <a:off x="0" y="0"/>
              <a:ext cx="144" cy="144"/>
            </a:xfrm>
            <a:prstGeom prst="ellipse">
              <a:avLst/>
            </a:prstGeom>
            <a:solidFill>
              <a:srgbClr val="FF0000"/>
            </a:solidFill>
            <a:ln w="19050" cap="flat">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20" name="Rectangle 22"/>
            <p:cNvSpPr>
              <a:spLocks/>
            </p:cNvSpPr>
            <p:nvPr/>
          </p:nvSpPr>
          <p:spPr bwMode="auto">
            <a:xfrm>
              <a:off x="20" y="4"/>
              <a:ext cx="104" cy="136"/>
            </a:xfrm>
            <a:prstGeom prst="rect">
              <a:avLst/>
            </a:prstGeom>
            <a:noFill/>
            <a:ln w="12700" cap="flat">
              <a:noFill/>
              <a:miter lim="800000"/>
              <a:headEnd type="none" w="med" len="med"/>
              <a:tailEnd type="none" w="med" len="med"/>
            </a:ln>
          </p:spPr>
          <p:txBody>
            <a:bodyPr lIns="0" tIns="0" rIns="39949" bIns="0" anchor="ctr"/>
            <a:lstStyle/>
            <a:p>
              <a:pPr marL="39688" algn="ctr"/>
              <a:r>
                <a:rPr lang="en-US" sz="1400" b="1">
                  <a:solidFill>
                    <a:schemeClr val="tx1"/>
                  </a:solidFill>
                  <a:latin typeface="Helvetica" charset="0"/>
                  <a:cs typeface="Helvetica" charset="0"/>
                  <a:sym typeface="Helvetica" charset="0"/>
                </a:rPr>
                <a:t>B</a:t>
              </a:r>
            </a:p>
          </p:txBody>
        </p:sp>
      </p:grpSp>
      <p:grpSp>
        <p:nvGrpSpPr>
          <p:cNvPr id="7" name="Group 23"/>
          <p:cNvGrpSpPr>
            <a:grpSpLocks/>
          </p:cNvGrpSpPr>
          <p:nvPr/>
        </p:nvGrpSpPr>
        <p:grpSpPr bwMode="auto">
          <a:xfrm>
            <a:off x="4648200" y="2286000"/>
            <a:ext cx="228600" cy="228600"/>
            <a:chOff x="0" y="0"/>
            <a:chExt cx="144" cy="144"/>
          </a:xfrm>
        </p:grpSpPr>
        <p:sp>
          <p:nvSpPr>
            <p:cNvPr id="22" name="Oval 24"/>
            <p:cNvSpPr>
              <a:spLocks/>
            </p:cNvSpPr>
            <p:nvPr/>
          </p:nvSpPr>
          <p:spPr bwMode="auto">
            <a:xfrm>
              <a:off x="0" y="0"/>
              <a:ext cx="144" cy="144"/>
            </a:xfrm>
            <a:prstGeom prst="ellipse">
              <a:avLst/>
            </a:prstGeom>
            <a:solidFill>
              <a:srgbClr val="FF0000"/>
            </a:solidFill>
            <a:ln w="19050" cap="flat">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23" name="Rectangle 25"/>
            <p:cNvSpPr>
              <a:spLocks/>
            </p:cNvSpPr>
            <p:nvPr/>
          </p:nvSpPr>
          <p:spPr bwMode="auto">
            <a:xfrm>
              <a:off x="20" y="4"/>
              <a:ext cx="104" cy="136"/>
            </a:xfrm>
            <a:prstGeom prst="rect">
              <a:avLst/>
            </a:prstGeom>
            <a:noFill/>
            <a:ln w="12700" cap="flat">
              <a:noFill/>
              <a:miter lim="800000"/>
              <a:headEnd type="none" w="med" len="med"/>
              <a:tailEnd type="none" w="med" len="med"/>
            </a:ln>
          </p:spPr>
          <p:txBody>
            <a:bodyPr lIns="0" tIns="0" rIns="39949" bIns="0" anchor="ctr"/>
            <a:lstStyle/>
            <a:p>
              <a:pPr marL="39688" algn="ctr"/>
              <a:r>
                <a:rPr lang="en-US" sz="1400" b="1" dirty="0">
                  <a:solidFill>
                    <a:schemeClr val="tx1"/>
                  </a:solidFill>
                  <a:latin typeface="Helvetica" charset="0"/>
                  <a:cs typeface="Helvetica" charset="0"/>
                  <a:sym typeface="Helvetica" charset="0"/>
                </a:rPr>
                <a:t>C</a:t>
              </a:r>
            </a:p>
          </p:txBody>
        </p:sp>
      </p:grpSp>
      <p:grpSp>
        <p:nvGrpSpPr>
          <p:cNvPr id="10" name="Group 26"/>
          <p:cNvGrpSpPr>
            <a:grpSpLocks/>
          </p:cNvGrpSpPr>
          <p:nvPr/>
        </p:nvGrpSpPr>
        <p:grpSpPr bwMode="auto">
          <a:xfrm>
            <a:off x="2795588" y="2763838"/>
            <a:ext cx="228600" cy="228600"/>
            <a:chOff x="0" y="0"/>
            <a:chExt cx="144" cy="144"/>
          </a:xfrm>
        </p:grpSpPr>
        <p:sp>
          <p:nvSpPr>
            <p:cNvPr id="26" name="Oval 27"/>
            <p:cNvSpPr>
              <a:spLocks/>
            </p:cNvSpPr>
            <p:nvPr/>
          </p:nvSpPr>
          <p:spPr bwMode="auto">
            <a:xfrm>
              <a:off x="0" y="0"/>
              <a:ext cx="144" cy="144"/>
            </a:xfrm>
            <a:prstGeom prst="ellipse">
              <a:avLst/>
            </a:prstGeom>
            <a:solidFill>
              <a:srgbClr val="FF0000"/>
            </a:solidFill>
            <a:ln w="19050" cap="flat">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29" name="Rectangle 28"/>
            <p:cNvSpPr>
              <a:spLocks/>
            </p:cNvSpPr>
            <p:nvPr/>
          </p:nvSpPr>
          <p:spPr bwMode="auto">
            <a:xfrm>
              <a:off x="20" y="4"/>
              <a:ext cx="104" cy="136"/>
            </a:xfrm>
            <a:prstGeom prst="rect">
              <a:avLst/>
            </a:prstGeom>
            <a:noFill/>
            <a:ln w="12700" cap="flat">
              <a:noFill/>
              <a:miter lim="800000"/>
              <a:headEnd type="none" w="med" len="med"/>
              <a:tailEnd type="none" w="med" len="med"/>
            </a:ln>
          </p:spPr>
          <p:txBody>
            <a:bodyPr lIns="0" tIns="0" rIns="39949" bIns="0" anchor="ctr"/>
            <a:lstStyle/>
            <a:p>
              <a:pPr marL="39688" algn="ctr"/>
              <a:r>
                <a:rPr lang="en-US" sz="1400" b="1">
                  <a:solidFill>
                    <a:schemeClr val="tx1"/>
                  </a:solidFill>
                  <a:latin typeface="Helvetica" charset="0"/>
                  <a:cs typeface="Helvetica" charset="0"/>
                  <a:sym typeface="Helvetica" charset="0"/>
                </a:rPr>
                <a:t>A</a:t>
              </a:r>
            </a:p>
          </p:txBody>
        </p:sp>
      </p:grpSp>
      <p:grpSp>
        <p:nvGrpSpPr>
          <p:cNvPr id="13" name="Group 29"/>
          <p:cNvGrpSpPr>
            <a:grpSpLocks/>
          </p:cNvGrpSpPr>
          <p:nvPr/>
        </p:nvGrpSpPr>
        <p:grpSpPr bwMode="auto">
          <a:xfrm>
            <a:off x="1524000" y="4183063"/>
            <a:ext cx="228600" cy="228600"/>
            <a:chOff x="0" y="0"/>
            <a:chExt cx="144" cy="144"/>
          </a:xfrm>
        </p:grpSpPr>
        <p:sp>
          <p:nvSpPr>
            <p:cNvPr id="31" name="Oval 30"/>
            <p:cNvSpPr>
              <a:spLocks/>
            </p:cNvSpPr>
            <p:nvPr/>
          </p:nvSpPr>
          <p:spPr bwMode="auto">
            <a:xfrm>
              <a:off x="0" y="0"/>
              <a:ext cx="144" cy="144"/>
            </a:xfrm>
            <a:prstGeom prst="ellipse">
              <a:avLst/>
            </a:prstGeom>
            <a:solidFill>
              <a:srgbClr val="FF0000"/>
            </a:solidFill>
            <a:ln w="19050" cap="flat">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32" name="Rectangle 31"/>
            <p:cNvSpPr>
              <a:spLocks/>
            </p:cNvSpPr>
            <p:nvPr/>
          </p:nvSpPr>
          <p:spPr bwMode="auto">
            <a:xfrm>
              <a:off x="20" y="4"/>
              <a:ext cx="104" cy="136"/>
            </a:xfrm>
            <a:prstGeom prst="rect">
              <a:avLst/>
            </a:prstGeom>
            <a:noFill/>
            <a:ln w="12700" cap="flat">
              <a:noFill/>
              <a:miter lim="800000"/>
              <a:headEnd type="none" w="med" len="med"/>
              <a:tailEnd type="none" w="med" len="med"/>
            </a:ln>
          </p:spPr>
          <p:txBody>
            <a:bodyPr lIns="0" tIns="0" rIns="39949" bIns="0" anchor="ctr"/>
            <a:lstStyle/>
            <a:p>
              <a:pPr marL="39688" algn="ctr"/>
              <a:r>
                <a:rPr lang="en-US" sz="1400" b="1" dirty="0">
                  <a:solidFill>
                    <a:schemeClr val="tx1"/>
                  </a:solidFill>
                  <a:latin typeface="Helvetica" charset="0"/>
                  <a:cs typeface="Helvetica" charset="0"/>
                  <a:sym typeface="Helvetica" charset="0"/>
                </a:rPr>
                <a:t>A</a:t>
              </a:r>
            </a:p>
          </p:txBody>
        </p:sp>
      </p:grpSp>
      <p:grpSp>
        <p:nvGrpSpPr>
          <p:cNvPr id="15" name="Group 32"/>
          <p:cNvGrpSpPr>
            <a:grpSpLocks/>
          </p:cNvGrpSpPr>
          <p:nvPr/>
        </p:nvGrpSpPr>
        <p:grpSpPr bwMode="auto">
          <a:xfrm>
            <a:off x="1524000" y="4648200"/>
            <a:ext cx="228600" cy="228600"/>
            <a:chOff x="0" y="0"/>
            <a:chExt cx="144" cy="144"/>
          </a:xfrm>
        </p:grpSpPr>
        <p:sp>
          <p:nvSpPr>
            <p:cNvPr id="34" name="Oval 33"/>
            <p:cNvSpPr>
              <a:spLocks/>
            </p:cNvSpPr>
            <p:nvPr/>
          </p:nvSpPr>
          <p:spPr bwMode="auto">
            <a:xfrm>
              <a:off x="0" y="0"/>
              <a:ext cx="144" cy="144"/>
            </a:xfrm>
            <a:prstGeom prst="ellipse">
              <a:avLst/>
            </a:prstGeom>
            <a:solidFill>
              <a:srgbClr val="FF0000"/>
            </a:solidFill>
            <a:ln w="19050" cap="flat">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37" name="Rectangle 34"/>
            <p:cNvSpPr>
              <a:spLocks/>
            </p:cNvSpPr>
            <p:nvPr/>
          </p:nvSpPr>
          <p:spPr bwMode="auto">
            <a:xfrm>
              <a:off x="20" y="4"/>
              <a:ext cx="104" cy="136"/>
            </a:xfrm>
            <a:prstGeom prst="rect">
              <a:avLst/>
            </a:prstGeom>
            <a:noFill/>
            <a:ln w="12700" cap="flat">
              <a:noFill/>
              <a:miter lim="800000"/>
              <a:headEnd type="none" w="med" len="med"/>
              <a:tailEnd type="none" w="med" len="med"/>
            </a:ln>
          </p:spPr>
          <p:txBody>
            <a:bodyPr lIns="0" tIns="0" rIns="39949" bIns="0" anchor="ctr"/>
            <a:lstStyle/>
            <a:p>
              <a:pPr marL="39688" algn="ctr"/>
              <a:r>
                <a:rPr lang="en-US" sz="1400" b="1" dirty="0">
                  <a:solidFill>
                    <a:schemeClr val="tx1"/>
                  </a:solidFill>
                  <a:latin typeface="Helvetica" charset="0"/>
                  <a:cs typeface="Helvetica" charset="0"/>
                  <a:sym typeface="Helvetica" charset="0"/>
                </a:rPr>
                <a:t>B</a:t>
              </a:r>
            </a:p>
          </p:txBody>
        </p:sp>
      </p:grpSp>
      <p:grpSp>
        <p:nvGrpSpPr>
          <p:cNvPr id="18" name="Group 35"/>
          <p:cNvGrpSpPr>
            <a:grpSpLocks/>
          </p:cNvGrpSpPr>
          <p:nvPr/>
        </p:nvGrpSpPr>
        <p:grpSpPr bwMode="auto">
          <a:xfrm>
            <a:off x="1524000" y="5113338"/>
            <a:ext cx="228600" cy="228600"/>
            <a:chOff x="0" y="0"/>
            <a:chExt cx="144" cy="144"/>
          </a:xfrm>
        </p:grpSpPr>
        <p:sp>
          <p:nvSpPr>
            <p:cNvPr id="39" name="Oval 36"/>
            <p:cNvSpPr>
              <a:spLocks/>
            </p:cNvSpPr>
            <p:nvPr/>
          </p:nvSpPr>
          <p:spPr bwMode="auto">
            <a:xfrm>
              <a:off x="0" y="0"/>
              <a:ext cx="144" cy="144"/>
            </a:xfrm>
            <a:prstGeom prst="ellipse">
              <a:avLst/>
            </a:prstGeom>
            <a:solidFill>
              <a:srgbClr val="FF0000"/>
            </a:solidFill>
            <a:ln w="19050" cap="flat">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40" name="Rectangle 37"/>
            <p:cNvSpPr>
              <a:spLocks/>
            </p:cNvSpPr>
            <p:nvPr/>
          </p:nvSpPr>
          <p:spPr bwMode="auto">
            <a:xfrm>
              <a:off x="20" y="4"/>
              <a:ext cx="104" cy="136"/>
            </a:xfrm>
            <a:prstGeom prst="rect">
              <a:avLst/>
            </a:prstGeom>
            <a:noFill/>
            <a:ln w="12700" cap="flat">
              <a:noFill/>
              <a:miter lim="800000"/>
              <a:headEnd type="none" w="med" len="med"/>
              <a:tailEnd type="none" w="med" len="med"/>
            </a:ln>
          </p:spPr>
          <p:txBody>
            <a:bodyPr lIns="0" tIns="0" rIns="39949" bIns="0" anchor="ctr"/>
            <a:lstStyle/>
            <a:p>
              <a:pPr marL="39688" algn="ctr"/>
              <a:r>
                <a:rPr lang="en-US" sz="1400" b="1" dirty="0">
                  <a:solidFill>
                    <a:schemeClr val="tx1"/>
                  </a:solidFill>
                  <a:latin typeface="Helvetica" charset="0"/>
                  <a:cs typeface="Helvetica" charset="0"/>
                  <a:sym typeface="Helvetica" charset="0"/>
                </a:rPr>
                <a:t>C</a:t>
              </a:r>
            </a:p>
          </p:txBody>
        </p:sp>
      </p:grpSp>
      <p:sp>
        <p:nvSpPr>
          <p:cNvPr id="41" name="Rectangle 38"/>
          <p:cNvSpPr>
            <a:spLocks/>
          </p:cNvSpPr>
          <p:nvPr/>
        </p:nvSpPr>
        <p:spPr bwMode="auto">
          <a:xfrm>
            <a:off x="2133600" y="4114800"/>
            <a:ext cx="914400" cy="365125"/>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42" name="Rectangle 39"/>
          <p:cNvSpPr>
            <a:spLocks/>
          </p:cNvSpPr>
          <p:nvPr/>
        </p:nvSpPr>
        <p:spPr bwMode="auto">
          <a:xfrm>
            <a:off x="4572000" y="4114800"/>
            <a:ext cx="914400" cy="365125"/>
          </a:xfrm>
          <a:prstGeom prst="rect">
            <a:avLst/>
          </a:prstGeom>
          <a:solidFill>
            <a:srgbClr val="92D050"/>
          </a:solidFill>
          <a:ln w="25400" cap="flat">
            <a:noFill/>
            <a:miter lim="800000"/>
            <a:headEnd type="none" w="med" len="med"/>
            <a:tailEnd type="none" w="med" len="med"/>
          </a:ln>
        </p:spPr>
        <p:txBody>
          <a:bodyPr lIns="0" tIns="0" rIns="0" bIns="0"/>
          <a:lstStyle/>
          <a:p>
            <a:endParaRPr lang="en-US"/>
          </a:p>
        </p:txBody>
      </p:sp>
      <p:sp>
        <p:nvSpPr>
          <p:cNvPr id="43" name="Rectangle 40"/>
          <p:cNvSpPr>
            <a:spLocks/>
          </p:cNvSpPr>
          <p:nvPr/>
        </p:nvSpPr>
        <p:spPr bwMode="auto">
          <a:xfrm>
            <a:off x="2133600" y="4579938"/>
            <a:ext cx="914400" cy="365125"/>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44" name="Rectangle 41"/>
          <p:cNvSpPr>
            <a:spLocks/>
          </p:cNvSpPr>
          <p:nvPr/>
        </p:nvSpPr>
        <p:spPr bwMode="auto">
          <a:xfrm>
            <a:off x="3352800" y="4114800"/>
            <a:ext cx="914400" cy="365125"/>
          </a:xfrm>
          <a:prstGeom prst="rect">
            <a:avLst/>
          </a:prstGeom>
          <a:solidFill>
            <a:srgbClr val="FF5050"/>
          </a:solidFill>
          <a:ln w="25400" cap="flat">
            <a:noFill/>
            <a:miter lim="800000"/>
            <a:headEnd type="none" w="med" len="med"/>
            <a:tailEnd type="none" w="med" len="med"/>
          </a:ln>
        </p:spPr>
        <p:txBody>
          <a:bodyPr lIns="0" tIns="0" rIns="0" bIns="0"/>
          <a:lstStyle/>
          <a:p>
            <a:endParaRPr lang="en-US"/>
          </a:p>
        </p:txBody>
      </p:sp>
      <p:sp>
        <p:nvSpPr>
          <p:cNvPr id="45" name="Rectangle 42"/>
          <p:cNvSpPr>
            <a:spLocks/>
          </p:cNvSpPr>
          <p:nvPr/>
        </p:nvSpPr>
        <p:spPr bwMode="auto">
          <a:xfrm>
            <a:off x="2133600" y="5045075"/>
            <a:ext cx="914400" cy="365125"/>
          </a:xfrm>
          <a:prstGeom prst="rect">
            <a:avLst/>
          </a:prstGeom>
          <a:solidFill>
            <a:srgbClr val="92D050"/>
          </a:solidFill>
          <a:ln w="25400" cap="flat">
            <a:noFill/>
            <a:miter lim="800000"/>
            <a:headEnd type="none" w="med" len="med"/>
            <a:tailEnd type="none" w="med" len="med"/>
          </a:ln>
        </p:spPr>
        <p:txBody>
          <a:bodyPr lIns="0" tIns="0" rIns="0" bIns="0"/>
          <a:lstStyle/>
          <a:p>
            <a:endParaRPr lang="en-US"/>
          </a:p>
        </p:txBody>
      </p:sp>
      <p:sp>
        <p:nvSpPr>
          <p:cNvPr id="46" name="Rectangle 43"/>
          <p:cNvSpPr>
            <a:spLocks/>
          </p:cNvSpPr>
          <p:nvPr/>
        </p:nvSpPr>
        <p:spPr bwMode="auto">
          <a:xfrm>
            <a:off x="3352800" y="5045075"/>
            <a:ext cx="914400" cy="365125"/>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47" name="Rectangle 44"/>
          <p:cNvSpPr>
            <a:spLocks/>
          </p:cNvSpPr>
          <p:nvPr/>
        </p:nvSpPr>
        <p:spPr bwMode="auto">
          <a:xfrm>
            <a:off x="4572000" y="4579938"/>
            <a:ext cx="914400" cy="365125"/>
          </a:xfrm>
          <a:prstGeom prst="rect">
            <a:avLst/>
          </a:prstGeom>
          <a:solidFill>
            <a:srgbClr val="92D050"/>
          </a:solidFill>
          <a:ln w="25400" cap="flat">
            <a:noFill/>
            <a:miter lim="800000"/>
            <a:headEnd type="none" w="med" len="med"/>
            <a:tailEnd type="none" w="med" len="med"/>
          </a:ln>
        </p:spPr>
        <p:txBody>
          <a:bodyPr lIns="0" tIns="0" rIns="0" bIns="0"/>
          <a:lstStyle/>
          <a:p>
            <a:endParaRPr lang="en-US"/>
          </a:p>
        </p:txBody>
      </p:sp>
      <p:sp>
        <p:nvSpPr>
          <p:cNvPr id="48" name="Rectangle 45"/>
          <p:cNvSpPr>
            <a:spLocks/>
          </p:cNvSpPr>
          <p:nvPr/>
        </p:nvSpPr>
        <p:spPr bwMode="auto">
          <a:xfrm>
            <a:off x="4572000" y="5045075"/>
            <a:ext cx="914400" cy="365125"/>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49" name="Rectangle 46"/>
          <p:cNvSpPr>
            <a:spLocks/>
          </p:cNvSpPr>
          <p:nvPr/>
        </p:nvSpPr>
        <p:spPr bwMode="auto">
          <a:xfrm>
            <a:off x="3352800" y="4579938"/>
            <a:ext cx="914400" cy="365125"/>
          </a:xfrm>
          <a:prstGeom prst="rect">
            <a:avLst/>
          </a:prstGeom>
          <a:solidFill>
            <a:srgbClr val="FF5050"/>
          </a:solidFill>
          <a:ln w="25400" cap="flat">
            <a:noFill/>
            <a:miter lim="800000"/>
            <a:headEnd type="none" w="med" len="med"/>
            <a:tailEnd type="none" w="med" len="med"/>
          </a:ln>
        </p:spPr>
        <p:txBody>
          <a:bodyPr lIns="0" tIns="0" rIns="0" bIns="0"/>
          <a:lstStyle/>
          <a:p>
            <a:endParaRPr lang="en-US"/>
          </a:p>
        </p:txBody>
      </p:sp>
      <p:sp>
        <p:nvSpPr>
          <p:cNvPr id="50" name="Line 47"/>
          <p:cNvSpPr>
            <a:spLocks noChangeShapeType="1"/>
          </p:cNvSpPr>
          <p:nvPr/>
        </p:nvSpPr>
        <p:spPr bwMode="auto">
          <a:xfrm flipV="1">
            <a:off x="5616116" y="4293096"/>
            <a:ext cx="396044" cy="0"/>
          </a:xfrm>
          <a:prstGeom prst="line">
            <a:avLst/>
          </a:prstGeom>
          <a:noFill/>
          <a:ln w="12700" cap="flat">
            <a:solidFill>
              <a:schemeClr val="tx1"/>
            </a:solidFill>
            <a:prstDash val="solid"/>
            <a:round/>
            <a:headEnd type="none" w="med" len="med"/>
            <a:tailEnd type="triangle" w="med" len="med"/>
          </a:ln>
        </p:spPr>
        <p:txBody>
          <a:bodyPr lIns="0" tIns="0" rIns="0" bIns="0"/>
          <a:lstStyle/>
          <a:p>
            <a:endParaRPr lang="en-US"/>
          </a:p>
        </p:txBody>
      </p:sp>
      <p:sp>
        <p:nvSpPr>
          <p:cNvPr id="51" name="Line 48"/>
          <p:cNvSpPr>
            <a:spLocks noChangeShapeType="1"/>
          </p:cNvSpPr>
          <p:nvPr/>
        </p:nvSpPr>
        <p:spPr bwMode="auto">
          <a:xfrm>
            <a:off x="5616117" y="4761146"/>
            <a:ext cx="396043" cy="1"/>
          </a:xfrm>
          <a:prstGeom prst="line">
            <a:avLst/>
          </a:prstGeom>
          <a:noFill/>
          <a:ln w="12700" cap="flat">
            <a:solidFill>
              <a:schemeClr val="tx1"/>
            </a:solidFill>
            <a:prstDash val="solid"/>
            <a:round/>
            <a:headEnd type="none" w="med" len="med"/>
            <a:tailEnd type="triangle" w="med" len="med"/>
          </a:ln>
        </p:spPr>
        <p:txBody>
          <a:bodyPr lIns="0" tIns="0" rIns="0" bIns="0"/>
          <a:lstStyle/>
          <a:p>
            <a:endParaRPr lang="en-US"/>
          </a:p>
        </p:txBody>
      </p:sp>
      <p:sp>
        <p:nvSpPr>
          <p:cNvPr id="52" name="Line 49"/>
          <p:cNvSpPr>
            <a:spLocks noChangeShapeType="1"/>
          </p:cNvSpPr>
          <p:nvPr/>
        </p:nvSpPr>
        <p:spPr bwMode="auto">
          <a:xfrm flipV="1">
            <a:off x="5616117" y="5229200"/>
            <a:ext cx="396043" cy="0"/>
          </a:xfrm>
          <a:prstGeom prst="line">
            <a:avLst/>
          </a:prstGeom>
          <a:noFill/>
          <a:ln w="12700" cap="flat">
            <a:solidFill>
              <a:schemeClr val="tx1"/>
            </a:solidFill>
            <a:prstDash val="solid"/>
            <a:round/>
            <a:headEnd type="none" w="med" len="med"/>
            <a:tailEnd type="triangle" w="med" len="med"/>
          </a:ln>
        </p:spPr>
        <p:txBody>
          <a:bodyPr lIns="0" tIns="0" rIns="0" bIns="0"/>
          <a:lstStyle/>
          <a:p>
            <a:endParaRPr lang="en-US"/>
          </a:p>
        </p:txBody>
      </p:sp>
      <p:sp>
        <p:nvSpPr>
          <p:cNvPr id="53" name="Rectangle 50"/>
          <p:cNvSpPr>
            <a:spLocks/>
          </p:cNvSpPr>
          <p:nvPr/>
        </p:nvSpPr>
        <p:spPr bwMode="auto">
          <a:xfrm>
            <a:off x="6172200" y="4114800"/>
            <a:ext cx="914400" cy="365125"/>
          </a:xfrm>
          <a:prstGeom prst="rect">
            <a:avLst/>
          </a:prstGeom>
          <a:solidFill>
            <a:srgbClr val="D9D9D9"/>
          </a:solidFill>
          <a:ln w="25400" cap="flat">
            <a:noFill/>
            <a:miter lim="800000"/>
            <a:headEnd type="none" w="med" len="med"/>
            <a:tailEnd type="none" w="med" len="med"/>
          </a:ln>
        </p:spPr>
        <p:txBody>
          <a:bodyPr lIns="0" tIns="0" rIns="0" bIns="0"/>
          <a:lstStyle/>
          <a:p>
            <a:endParaRPr lang="en-US"/>
          </a:p>
        </p:txBody>
      </p:sp>
      <p:sp>
        <p:nvSpPr>
          <p:cNvPr id="54" name="Rectangle 51"/>
          <p:cNvSpPr>
            <a:spLocks/>
          </p:cNvSpPr>
          <p:nvPr/>
        </p:nvSpPr>
        <p:spPr bwMode="auto">
          <a:xfrm>
            <a:off x="6172200" y="4572000"/>
            <a:ext cx="914400" cy="365125"/>
          </a:xfrm>
          <a:prstGeom prst="rect">
            <a:avLst/>
          </a:prstGeom>
          <a:solidFill>
            <a:srgbClr val="D9D9D9"/>
          </a:solidFill>
          <a:ln w="25400" cap="flat">
            <a:noFill/>
            <a:miter lim="800000"/>
            <a:headEnd type="none" w="med" len="med"/>
            <a:tailEnd type="none" w="med" len="med"/>
          </a:ln>
        </p:spPr>
        <p:txBody>
          <a:bodyPr lIns="0" tIns="0" rIns="0" bIns="0"/>
          <a:lstStyle/>
          <a:p>
            <a:endParaRPr lang="en-US"/>
          </a:p>
        </p:txBody>
      </p:sp>
      <p:sp>
        <p:nvSpPr>
          <p:cNvPr id="55" name="Rectangle 52"/>
          <p:cNvSpPr>
            <a:spLocks/>
          </p:cNvSpPr>
          <p:nvPr/>
        </p:nvSpPr>
        <p:spPr bwMode="auto">
          <a:xfrm>
            <a:off x="6172200" y="5029200"/>
            <a:ext cx="914400" cy="365125"/>
          </a:xfrm>
          <a:prstGeom prst="rect">
            <a:avLst/>
          </a:prstGeom>
          <a:solidFill>
            <a:srgbClr val="57CFFF"/>
          </a:solidFill>
          <a:ln w="25400" cap="flat">
            <a:noFill/>
            <a:miter lim="800000"/>
            <a:headEnd type="none" w="med" len="med"/>
            <a:tailEnd type="none" w="med" len="med"/>
          </a:ln>
        </p:spPr>
        <p:txBody>
          <a:bodyPr lIns="0" tIns="0" rIns="0" bIns="0"/>
          <a:lstStyle/>
          <a:p>
            <a:endParaRPr lang="en-US"/>
          </a:p>
        </p:txBody>
      </p:sp>
      <p:sp>
        <p:nvSpPr>
          <p:cNvPr id="56" name="Oval 53"/>
          <p:cNvSpPr>
            <a:spLocks/>
          </p:cNvSpPr>
          <p:nvPr/>
        </p:nvSpPr>
        <p:spPr bwMode="auto">
          <a:xfrm>
            <a:off x="2955925" y="19050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57" name="Oval 54"/>
          <p:cNvSpPr>
            <a:spLocks/>
          </p:cNvSpPr>
          <p:nvPr/>
        </p:nvSpPr>
        <p:spPr bwMode="auto">
          <a:xfrm>
            <a:off x="3429000" y="21336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58" name="Oval 55"/>
          <p:cNvSpPr>
            <a:spLocks/>
          </p:cNvSpPr>
          <p:nvPr/>
        </p:nvSpPr>
        <p:spPr bwMode="auto">
          <a:xfrm>
            <a:off x="2879725" y="24384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59" name="Oval 56"/>
          <p:cNvSpPr>
            <a:spLocks/>
          </p:cNvSpPr>
          <p:nvPr/>
        </p:nvSpPr>
        <p:spPr bwMode="auto">
          <a:xfrm>
            <a:off x="3489325" y="26670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60" name="Oval 57"/>
          <p:cNvSpPr>
            <a:spLocks/>
          </p:cNvSpPr>
          <p:nvPr/>
        </p:nvSpPr>
        <p:spPr bwMode="auto">
          <a:xfrm>
            <a:off x="2651125" y="34290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61" name="Oval 58"/>
          <p:cNvSpPr>
            <a:spLocks/>
          </p:cNvSpPr>
          <p:nvPr/>
        </p:nvSpPr>
        <p:spPr bwMode="auto">
          <a:xfrm>
            <a:off x="5105400" y="22860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62" name="Oval 59"/>
          <p:cNvSpPr>
            <a:spLocks/>
          </p:cNvSpPr>
          <p:nvPr/>
        </p:nvSpPr>
        <p:spPr bwMode="auto">
          <a:xfrm>
            <a:off x="3184525" y="31242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63" name="Oval 60"/>
          <p:cNvSpPr>
            <a:spLocks/>
          </p:cNvSpPr>
          <p:nvPr/>
        </p:nvSpPr>
        <p:spPr bwMode="auto">
          <a:xfrm>
            <a:off x="4038600" y="19050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64" name="Oval 61"/>
          <p:cNvSpPr>
            <a:spLocks/>
          </p:cNvSpPr>
          <p:nvPr/>
        </p:nvSpPr>
        <p:spPr bwMode="auto">
          <a:xfrm>
            <a:off x="3794125" y="34290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65" name="Oval 62"/>
          <p:cNvSpPr>
            <a:spLocks/>
          </p:cNvSpPr>
          <p:nvPr/>
        </p:nvSpPr>
        <p:spPr bwMode="auto">
          <a:xfrm>
            <a:off x="4784725" y="17526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66" name="Oval 63"/>
          <p:cNvSpPr>
            <a:spLocks/>
          </p:cNvSpPr>
          <p:nvPr/>
        </p:nvSpPr>
        <p:spPr bwMode="auto">
          <a:xfrm>
            <a:off x="5851525" y="27432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67" name="Oval 64"/>
          <p:cNvSpPr>
            <a:spLocks/>
          </p:cNvSpPr>
          <p:nvPr/>
        </p:nvSpPr>
        <p:spPr bwMode="auto">
          <a:xfrm>
            <a:off x="3886200" y="29718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68" name="Oval 65"/>
          <p:cNvSpPr>
            <a:spLocks/>
          </p:cNvSpPr>
          <p:nvPr/>
        </p:nvSpPr>
        <p:spPr bwMode="auto">
          <a:xfrm>
            <a:off x="5927725" y="22098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69" name="Oval 66"/>
          <p:cNvSpPr>
            <a:spLocks/>
          </p:cNvSpPr>
          <p:nvPr/>
        </p:nvSpPr>
        <p:spPr bwMode="auto">
          <a:xfrm>
            <a:off x="4860925" y="32766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70" name="Oval 67"/>
          <p:cNvSpPr>
            <a:spLocks/>
          </p:cNvSpPr>
          <p:nvPr/>
        </p:nvSpPr>
        <p:spPr bwMode="auto">
          <a:xfrm>
            <a:off x="5486400" y="19812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71" name="Oval 68"/>
          <p:cNvSpPr>
            <a:spLocks/>
          </p:cNvSpPr>
          <p:nvPr/>
        </p:nvSpPr>
        <p:spPr bwMode="auto">
          <a:xfrm rot="21509551">
            <a:off x="4724400" y="28194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72" name="Oval 69"/>
          <p:cNvSpPr>
            <a:spLocks/>
          </p:cNvSpPr>
          <p:nvPr/>
        </p:nvSpPr>
        <p:spPr bwMode="auto">
          <a:xfrm>
            <a:off x="5410200" y="27432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73" name="Oval 70"/>
          <p:cNvSpPr>
            <a:spLocks/>
          </p:cNvSpPr>
          <p:nvPr/>
        </p:nvSpPr>
        <p:spPr bwMode="auto">
          <a:xfrm>
            <a:off x="5622925" y="335280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74" name="Rectangle 71"/>
          <p:cNvSpPr>
            <a:spLocks/>
          </p:cNvSpPr>
          <p:nvPr/>
        </p:nvSpPr>
        <p:spPr bwMode="auto">
          <a:xfrm>
            <a:off x="3200400" y="3657600"/>
            <a:ext cx="566051" cy="215444"/>
          </a:xfrm>
          <a:prstGeom prst="rect">
            <a:avLst/>
          </a:prstGeom>
          <a:noFill/>
          <a:ln w="12700" cap="flat">
            <a:noFill/>
            <a:miter lim="800000"/>
            <a:headEnd type="none" w="med" len="med"/>
            <a:tailEnd type="none" w="med" len="med"/>
          </a:ln>
        </p:spPr>
        <p:txBody>
          <a:bodyPr wrap="none" lIns="0" tIns="0" rIns="40639" bIns="0">
            <a:spAutoFit/>
          </a:bodyPr>
          <a:lstStyle/>
          <a:p>
            <a:pPr marL="39688"/>
            <a:r>
              <a:rPr lang="pl-PL" sz="1400" b="1" dirty="0" smtClean="0">
                <a:solidFill>
                  <a:schemeClr val="tx1"/>
                </a:solidFill>
                <a:cs typeface="Helvetica" charset="0"/>
                <a:sym typeface="Helvetica" charset="0"/>
              </a:rPr>
              <a:t>p</a:t>
            </a:r>
            <a:r>
              <a:rPr lang="en-US" sz="1400" b="1" dirty="0" err="1" smtClean="0">
                <a:solidFill>
                  <a:schemeClr val="tx1"/>
                </a:solidFill>
                <a:cs typeface="Helvetica" charset="0"/>
                <a:sym typeface="Helvetica" charset="0"/>
              </a:rPr>
              <a:t>ixel</a:t>
            </a:r>
            <a:r>
              <a:rPr lang="en-US" sz="1400" b="1" dirty="0" smtClean="0">
                <a:solidFill>
                  <a:schemeClr val="tx1"/>
                </a:solidFill>
                <a:cs typeface="Helvetica" charset="0"/>
                <a:sym typeface="Helvetica" charset="0"/>
              </a:rPr>
              <a:t> </a:t>
            </a:r>
            <a:r>
              <a:rPr lang="en-US" sz="1400" b="1" dirty="0">
                <a:solidFill>
                  <a:schemeClr val="tx1"/>
                </a:solidFill>
                <a:cs typeface="Helvetica" charset="0"/>
                <a:sym typeface="Helvetica" charset="0"/>
              </a:rPr>
              <a:t>1</a:t>
            </a:r>
          </a:p>
        </p:txBody>
      </p:sp>
      <p:sp>
        <p:nvSpPr>
          <p:cNvPr id="75" name="Rectangle 72"/>
          <p:cNvSpPr>
            <a:spLocks/>
          </p:cNvSpPr>
          <p:nvPr/>
        </p:nvSpPr>
        <p:spPr bwMode="auto">
          <a:xfrm>
            <a:off x="4953000" y="3657600"/>
            <a:ext cx="566051" cy="215444"/>
          </a:xfrm>
          <a:prstGeom prst="rect">
            <a:avLst/>
          </a:prstGeom>
          <a:noFill/>
          <a:ln w="12700" cap="flat">
            <a:noFill/>
            <a:miter lim="800000"/>
            <a:headEnd type="none" w="med" len="med"/>
            <a:tailEnd type="none" w="med" len="med"/>
          </a:ln>
        </p:spPr>
        <p:txBody>
          <a:bodyPr wrap="none" lIns="0" tIns="0" rIns="40639" bIns="0">
            <a:spAutoFit/>
          </a:bodyPr>
          <a:lstStyle/>
          <a:p>
            <a:pPr marL="39688"/>
            <a:r>
              <a:rPr lang="pl-PL" sz="1400" b="1" dirty="0" smtClean="0">
                <a:solidFill>
                  <a:schemeClr val="tx1"/>
                </a:solidFill>
                <a:cs typeface="Helvetica" charset="0"/>
                <a:sym typeface="Helvetica" charset="0"/>
              </a:rPr>
              <a:t>p</a:t>
            </a:r>
            <a:r>
              <a:rPr lang="en-US" sz="1400" b="1" dirty="0" err="1" smtClean="0">
                <a:solidFill>
                  <a:schemeClr val="tx1"/>
                </a:solidFill>
                <a:cs typeface="Helvetica" charset="0"/>
                <a:sym typeface="Helvetica" charset="0"/>
              </a:rPr>
              <a:t>ixel</a:t>
            </a:r>
            <a:r>
              <a:rPr lang="en-US" sz="1400" b="1" dirty="0" smtClean="0">
                <a:solidFill>
                  <a:schemeClr val="tx1"/>
                </a:solidFill>
                <a:cs typeface="Helvetica" charset="0"/>
                <a:sym typeface="Helvetica" charset="0"/>
              </a:rPr>
              <a:t> </a:t>
            </a:r>
            <a:r>
              <a:rPr lang="en-US" sz="1400" b="1" dirty="0">
                <a:solidFill>
                  <a:schemeClr val="tx1"/>
                </a:solidFill>
                <a:cs typeface="Helvetica" charset="0"/>
                <a:sym typeface="Helvetica" charset="0"/>
              </a:rPr>
              <a:t>2</a:t>
            </a:r>
          </a:p>
        </p:txBody>
      </p:sp>
      <p:grpSp>
        <p:nvGrpSpPr>
          <p:cNvPr id="21" name="Group 73"/>
          <p:cNvGrpSpPr>
            <a:grpSpLocks/>
          </p:cNvGrpSpPr>
          <p:nvPr/>
        </p:nvGrpSpPr>
        <p:grpSpPr bwMode="auto">
          <a:xfrm>
            <a:off x="7010400" y="2514600"/>
            <a:ext cx="1485900" cy="381000"/>
            <a:chOff x="0" y="0"/>
            <a:chExt cx="936" cy="240"/>
          </a:xfrm>
        </p:grpSpPr>
        <p:sp>
          <p:nvSpPr>
            <p:cNvPr id="77" name="Oval 74"/>
            <p:cNvSpPr>
              <a:spLocks/>
            </p:cNvSpPr>
            <p:nvPr/>
          </p:nvSpPr>
          <p:spPr bwMode="auto">
            <a:xfrm>
              <a:off x="95" y="53"/>
              <a:ext cx="145" cy="144"/>
            </a:xfrm>
            <a:prstGeom prst="ellipse">
              <a:avLst/>
            </a:prstGeom>
            <a:solidFill>
              <a:srgbClr val="FF0000"/>
            </a:solidFill>
            <a:ln w="19050" cap="flat">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78" name="Rectangle 75"/>
            <p:cNvSpPr>
              <a:spLocks/>
            </p:cNvSpPr>
            <p:nvPr/>
          </p:nvSpPr>
          <p:spPr bwMode="auto">
            <a:xfrm>
              <a:off x="278" y="54"/>
              <a:ext cx="450" cy="136"/>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400" b="1" dirty="0" smtClean="0">
                  <a:solidFill>
                    <a:schemeClr val="tx1"/>
                  </a:solidFill>
                  <a:cs typeface="Helvetica" charset="0"/>
                  <a:sym typeface="Helvetica" charset="0"/>
                </a:rPr>
                <a:t>receptor</a:t>
              </a:r>
              <a:endParaRPr lang="en-US" sz="1400" b="1" dirty="0">
                <a:solidFill>
                  <a:schemeClr val="tx1"/>
                </a:solidFill>
                <a:cs typeface="Helvetica" charset="0"/>
                <a:sym typeface="Helvetica" charset="0"/>
              </a:endParaRPr>
            </a:p>
          </p:txBody>
        </p:sp>
        <p:sp>
          <p:nvSpPr>
            <p:cNvPr id="79" name="Rectangle 76"/>
            <p:cNvSpPr>
              <a:spLocks/>
            </p:cNvSpPr>
            <p:nvPr/>
          </p:nvSpPr>
          <p:spPr bwMode="auto">
            <a:xfrm>
              <a:off x="0" y="0"/>
              <a:ext cx="936" cy="240"/>
            </a:xfrm>
            <a:prstGeom prst="rect">
              <a:avLst/>
            </a:prstGeom>
            <a:noFill/>
            <a:ln w="9525" cap="flat">
              <a:solidFill>
                <a:schemeClr val="tx1"/>
              </a:solidFill>
              <a:prstDash val="solid"/>
              <a:round/>
              <a:headEnd type="none" w="med" len="med"/>
              <a:tailEnd type="none" w="med" len="med"/>
            </a:ln>
          </p:spPr>
          <p:txBody>
            <a:bodyPr lIns="0" tIns="0" rIns="0" bIns="0"/>
            <a:lstStyle/>
            <a:p>
              <a:endParaRPr lang="en-US" sz="1400" b="1"/>
            </a:p>
          </p:txBody>
        </p:sp>
      </p:grpSp>
      <p:sp>
        <p:nvSpPr>
          <p:cNvPr id="80" name="Rectangle 77"/>
          <p:cNvSpPr>
            <a:spLocks/>
          </p:cNvSpPr>
          <p:nvPr/>
        </p:nvSpPr>
        <p:spPr bwMode="auto">
          <a:xfrm>
            <a:off x="2264846" y="5421848"/>
            <a:ext cx="652935" cy="215444"/>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400" b="1">
                <a:solidFill>
                  <a:schemeClr val="tx1"/>
                </a:solidFill>
                <a:cs typeface="Helvetica" charset="0"/>
                <a:sym typeface="Helvetica" charset="0"/>
              </a:rPr>
              <a:t>frame 1</a:t>
            </a:r>
          </a:p>
        </p:txBody>
      </p:sp>
      <p:sp>
        <p:nvSpPr>
          <p:cNvPr id="81" name="Rectangle 78"/>
          <p:cNvSpPr>
            <a:spLocks/>
          </p:cNvSpPr>
          <p:nvPr/>
        </p:nvSpPr>
        <p:spPr bwMode="auto">
          <a:xfrm>
            <a:off x="4703246" y="5421848"/>
            <a:ext cx="652935" cy="215444"/>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400" b="1">
                <a:solidFill>
                  <a:schemeClr val="tx1"/>
                </a:solidFill>
                <a:cs typeface="Helvetica" charset="0"/>
                <a:sym typeface="Helvetica" charset="0"/>
              </a:rPr>
              <a:t>frame 3</a:t>
            </a:r>
          </a:p>
        </p:txBody>
      </p:sp>
      <p:sp>
        <p:nvSpPr>
          <p:cNvPr id="82" name="Rectangle 79"/>
          <p:cNvSpPr>
            <a:spLocks/>
          </p:cNvSpPr>
          <p:nvPr/>
        </p:nvSpPr>
        <p:spPr bwMode="auto">
          <a:xfrm>
            <a:off x="3477696" y="5421848"/>
            <a:ext cx="652935" cy="215444"/>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400" b="1">
                <a:solidFill>
                  <a:schemeClr val="tx1"/>
                </a:solidFill>
                <a:cs typeface="Helvetica" charset="0"/>
                <a:sym typeface="Helvetica" charset="0"/>
              </a:rPr>
              <a:t>frame 2</a:t>
            </a:r>
          </a:p>
        </p:txBody>
      </p:sp>
      <p:sp>
        <p:nvSpPr>
          <p:cNvPr id="83" name="Rectangle 80"/>
          <p:cNvSpPr>
            <a:spLocks/>
          </p:cNvSpPr>
          <p:nvPr/>
        </p:nvSpPr>
        <p:spPr bwMode="auto">
          <a:xfrm>
            <a:off x="5867400" y="5418128"/>
            <a:ext cx="1623905" cy="215444"/>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400" b="1" dirty="0">
                <a:solidFill>
                  <a:schemeClr val="tx1"/>
                </a:solidFill>
                <a:cs typeface="Helvetica" charset="0"/>
                <a:sym typeface="Helvetica" charset="0"/>
              </a:rPr>
              <a:t>temporal integration</a:t>
            </a:r>
          </a:p>
        </p:txBody>
      </p:sp>
      <p:sp>
        <p:nvSpPr>
          <p:cNvPr id="84" name="Oval 81"/>
          <p:cNvSpPr>
            <a:spLocks/>
          </p:cNvSpPr>
          <p:nvPr/>
        </p:nvSpPr>
        <p:spPr bwMode="auto">
          <a:xfrm>
            <a:off x="2794000" y="276225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85" name="Oval 82"/>
          <p:cNvSpPr>
            <a:spLocks/>
          </p:cNvSpPr>
          <p:nvPr/>
        </p:nvSpPr>
        <p:spPr bwMode="auto">
          <a:xfrm>
            <a:off x="3962400" y="250825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86" name="Oval 83"/>
          <p:cNvSpPr>
            <a:spLocks/>
          </p:cNvSpPr>
          <p:nvPr/>
        </p:nvSpPr>
        <p:spPr bwMode="auto">
          <a:xfrm>
            <a:off x="4648200" y="2279650"/>
            <a:ext cx="228600" cy="228600"/>
          </a:xfrm>
          <a:prstGeom prst="ellipse">
            <a:avLst/>
          </a:prstGeom>
          <a:solidFill>
            <a:srgbClr val="FF0000">
              <a:alpha val="50000"/>
            </a:srgbClr>
          </a:solidFill>
          <a:ln w="19050" cap="flat">
            <a:solidFill>
              <a:schemeClr val="tx1">
                <a:alpha val="50195"/>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87" name="Titel 5"/>
          <p:cNvSpPr>
            <a:spLocks noGrp="1"/>
          </p:cNvSpPr>
          <p:nvPr>
            <p:ph type="title"/>
          </p:nvPr>
        </p:nvSpPr>
        <p:spPr/>
        <p:txBody>
          <a:bodyPr/>
          <a:lstStyle/>
          <a:p>
            <a:r>
              <a:rPr lang="de-DE" dirty="0" smtClean="0"/>
              <a:t>Temporal </a:t>
            </a:r>
            <a:r>
              <a:rPr lang="pl-PL" dirty="0" smtClean="0"/>
              <a:t>d</a:t>
            </a:r>
            <a:r>
              <a:rPr lang="de-DE" dirty="0" smtClean="0"/>
              <a:t>omain – static case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499"/>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499"/>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499"/>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80"/>
                                        </p:tgtEl>
                                        <p:attrNameLst>
                                          <p:attrName>style.visibility</p:attrName>
                                        </p:attrNameLst>
                                      </p:cBhvr>
                                      <p:to>
                                        <p:strVal val="visible"/>
                                      </p:to>
                                    </p:set>
                                  </p:childTnLst>
                                </p:cTn>
                              </p:par>
                              <p:par>
                                <p:cTn id="28" presetID="22" presetClass="entr" presetSubtype="8"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3"/>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499"/>
                                          </p:stCondLst>
                                        </p:cTn>
                                        <p:tgtEl>
                                          <p:spTgt spid="82"/>
                                        </p:tgtEl>
                                        <p:attrNameLst>
                                          <p:attrName>style.visibility</p:attrName>
                                        </p:attrNameLst>
                                      </p:cBhvr>
                                      <p:to>
                                        <p:strVal val="visible"/>
                                      </p:to>
                                    </p:set>
                                  </p:childTnLst>
                                </p:cTn>
                              </p:par>
                              <p:par>
                                <p:cTn id="44" presetID="22" presetClass="entr" presetSubtype="8"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left)">
                                      <p:cBhvr>
                                        <p:cTn id="46" dur="500"/>
                                        <p:tgtEl>
                                          <p:spTgt spid="4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left)">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4"/>
                                        </p:tgtEl>
                                        <p:attrNameLst>
                                          <p:attrName>style.visibility</p:attrName>
                                        </p:attrNameLst>
                                      </p:cBhvr>
                                      <p:to>
                                        <p:strVal val="visible"/>
                                      </p:to>
                                    </p:se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499"/>
                                          </p:stCondLst>
                                        </p:cTn>
                                        <p:tgtEl>
                                          <p:spTgt spid="81"/>
                                        </p:tgtEl>
                                        <p:attrNameLst>
                                          <p:attrName>style.visibility</p:attrName>
                                        </p:attrNameLst>
                                      </p:cBhvr>
                                      <p:to>
                                        <p:strVal val="visible"/>
                                      </p:to>
                                    </p:set>
                                  </p:childTnLst>
                                </p:cTn>
                              </p:par>
                              <p:par>
                                <p:cTn id="60" presetID="22" presetClass="entr" presetSubtype="8"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wipe(left)">
                                      <p:cBhvr>
                                        <p:cTn id="62" dur="500"/>
                                        <p:tgtEl>
                                          <p:spTgt spid="4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left)">
                                      <p:cBhvr>
                                        <p:cTn id="65" dur="500"/>
                                        <p:tgtEl>
                                          <p:spTgt spid="4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left)">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left)">
                                      <p:cBhvr>
                                        <p:cTn id="73" dur="500"/>
                                        <p:tgtEl>
                                          <p:spTgt spid="50"/>
                                        </p:tgtEl>
                                      </p:cBhvr>
                                    </p:animEffect>
                                  </p:childTnLst>
                                </p:cTn>
                              </p:par>
                              <p:par>
                                <p:cTn id="74" presetID="22" presetClass="entr" presetSubtype="8" fill="hold"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left)">
                                      <p:cBhvr>
                                        <p:cTn id="76" dur="500"/>
                                        <p:tgtEl>
                                          <p:spTgt spid="51"/>
                                        </p:tgtEl>
                                      </p:cBhvr>
                                    </p:animEffect>
                                  </p:childTnLst>
                                </p:cTn>
                              </p:par>
                              <p:par>
                                <p:cTn id="77" presetID="22" presetClass="entr" presetSubtype="8"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left)">
                                      <p:cBhvr>
                                        <p:cTn id="79" dur="500"/>
                                        <p:tgtEl>
                                          <p:spTgt spid="52"/>
                                        </p:tgtEl>
                                      </p:cBhvr>
                                    </p:animEffect>
                                  </p:childTnLst>
                                </p:cTn>
                              </p:par>
                            </p:childTnLst>
                          </p:cTn>
                        </p:par>
                        <p:par>
                          <p:cTn id="80" fill="hold">
                            <p:stCondLst>
                              <p:cond delay="500"/>
                            </p:stCondLst>
                            <p:childTnLst>
                              <p:par>
                                <p:cTn id="81" presetID="1" presetClass="entr" presetSubtype="0" fill="hold" grpId="0" nodeType="afterEffect">
                                  <p:stCondLst>
                                    <p:cond delay="0"/>
                                  </p:stCondLst>
                                  <p:childTnLst>
                                    <p:set>
                                      <p:cBhvr>
                                        <p:cTn id="82" dur="1" fill="hold">
                                          <p:stCondLst>
                                            <p:cond delay="499"/>
                                          </p:stCondLst>
                                        </p:cTn>
                                        <p:tgtEl>
                                          <p:spTgt spid="83"/>
                                        </p:tgtEl>
                                        <p:attrNameLst>
                                          <p:attrName>style.visibility</p:attrName>
                                        </p:attrNameLst>
                                      </p:cBhvr>
                                      <p:to>
                                        <p:strVal val="visible"/>
                                      </p:to>
                                    </p:set>
                                  </p:childTnLst>
                                </p:cTn>
                              </p:par>
                              <p:par>
                                <p:cTn id="83" presetID="22" presetClass="entr" presetSubtype="8"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left)">
                                      <p:cBhvr>
                                        <p:cTn id="85" dur="500"/>
                                        <p:tgtEl>
                                          <p:spTgt spid="53"/>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wipe(left)">
                                      <p:cBhvr>
                                        <p:cTn id="9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3" grpId="0" animBg="1"/>
      <p:bldP spid="54" grpId="0" animBg="1"/>
      <p:bldP spid="55" grpId="0" animBg="1"/>
      <p:bldP spid="80" grpId="0" autoUpdateAnimBg="0"/>
      <p:bldP spid="81" grpId="0" autoUpdateAnimBg="0"/>
      <p:bldP spid="82" grpId="0" autoUpdateAnimBg="0"/>
      <p:bldP spid="83" grpId="0" autoUpdateAnimBg="0"/>
      <p:bldP spid="84" grpId="0" animBg="1"/>
      <p:bldP spid="85" grpId="0" animBg="1"/>
      <p:bldP spid="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9"/>
          <p:cNvGrpSpPr>
            <a:grpSpLocks/>
          </p:cNvGrpSpPr>
          <p:nvPr/>
        </p:nvGrpSpPr>
        <p:grpSpPr bwMode="auto">
          <a:xfrm>
            <a:off x="2663788" y="1844824"/>
            <a:ext cx="3600451" cy="1800225"/>
            <a:chOff x="-2" y="10"/>
            <a:chExt cx="2268" cy="1134"/>
          </a:xfrm>
        </p:grpSpPr>
        <p:sp>
          <p:nvSpPr>
            <p:cNvPr id="3" name="Rectangle 10"/>
            <p:cNvSpPr>
              <a:spLocks/>
            </p:cNvSpPr>
            <p:nvPr/>
          </p:nvSpPr>
          <p:spPr bwMode="auto">
            <a:xfrm>
              <a:off x="-2" y="10"/>
              <a:ext cx="1134" cy="1134"/>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4" name="Rectangle 11"/>
            <p:cNvSpPr>
              <a:spLocks/>
            </p:cNvSpPr>
            <p:nvPr/>
          </p:nvSpPr>
          <p:spPr bwMode="auto">
            <a:xfrm>
              <a:off x="1132" y="10"/>
              <a:ext cx="1134" cy="1134"/>
            </a:xfrm>
            <a:prstGeom prst="rect">
              <a:avLst/>
            </a:prstGeom>
            <a:solidFill>
              <a:srgbClr val="92D050"/>
            </a:solidFill>
            <a:ln w="25400" cap="flat">
              <a:noFill/>
              <a:miter lim="800000"/>
              <a:headEnd type="none" w="med" len="med"/>
              <a:tailEnd type="none" w="med" len="med"/>
            </a:ln>
          </p:spPr>
          <p:txBody>
            <a:bodyPr lIns="0" tIns="0" rIns="0" bIns="0"/>
            <a:lstStyle/>
            <a:p>
              <a:endParaRPr lang="en-US"/>
            </a:p>
          </p:txBody>
        </p:sp>
      </p:grpSp>
      <p:grpSp>
        <p:nvGrpSpPr>
          <p:cNvPr id="5" name="Group 12"/>
          <p:cNvGrpSpPr>
            <a:grpSpLocks/>
          </p:cNvGrpSpPr>
          <p:nvPr/>
        </p:nvGrpSpPr>
        <p:grpSpPr bwMode="auto">
          <a:xfrm>
            <a:off x="2663788" y="1844824"/>
            <a:ext cx="3600451" cy="1800225"/>
            <a:chOff x="1088" y="-817"/>
            <a:chExt cx="2268" cy="1134"/>
          </a:xfrm>
        </p:grpSpPr>
        <p:sp>
          <p:nvSpPr>
            <p:cNvPr id="6" name="Rectangle 13"/>
            <p:cNvSpPr>
              <a:spLocks/>
            </p:cNvSpPr>
            <p:nvPr/>
          </p:nvSpPr>
          <p:spPr bwMode="auto">
            <a:xfrm>
              <a:off x="1088" y="-817"/>
              <a:ext cx="1134" cy="1134"/>
            </a:xfrm>
            <a:prstGeom prst="rect">
              <a:avLst/>
            </a:prstGeom>
            <a:solidFill>
              <a:srgbClr val="FF5050"/>
            </a:solidFill>
            <a:ln w="25400" cap="flat">
              <a:noFill/>
              <a:miter lim="800000"/>
              <a:headEnd type="none" w="med" len="med"/>
              <a:tailEnd type="none" w="med" len="med"/>
            </a:ln>
          </p:spPr>
          <p:txBody>
            <a:bodyPr lIns="0" tIns="0" rIns="0" bIns="0"/>
            <a:lstStyle/>
            <a:p>
              <a:endParaRPr lang="en-US"/>
            </a:p>
          </p:txBody>
        </p:sp>
        <p:sp>
          <p:nvSpPr>
            <p:cNvPr id="7" name="Rectangle 14"/>
            <p:cNvSpPr>
              <a:spLocks/>
            </p:cNvSpPr>
            <p:nvPr/>
          </p:nvSpPr>
          <p:spPr bwMode="auto">
            <a:xfrm>
              <a:off x="2222" y="-817"/>
              <a:ext cx="1134" cy="1134"/>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grpSp>
      <p:grpSp>
        <p:nvGrpSpPr>
          <p:cNvPr id="8" name="Group 15"/>
          <p:cNvGrpSpPr>
            <a:grpSpLocks/>
          </p:cNvGrpSpPr>
          <p:nvPr/>
        </p:nvGrpSpPr>
        <p:grpSpPr bwMode="auto">
          <a:xfrm>
            <a:off x="2663788" y="1844824"/>
            <a:ext cx="3600450" cy="1800225"/>
            <a:chOff x="907" y="-363"/>
            <a:chExt cx="2268" cy="1134"/>
          </a:xfrm>
        </p:grpSpPr>
        <p:sp>
          <p:nvSpPr>
            <p:cNvPr id="9" name="Rectangle 16"/>
            <p:cNvSpPr>
              <a:spLocks/>
            </p:cNvSpPr>
            <p:nvPr/>
          </p:nvSpPr>
          <p:spPr bwMode="auto">
            <a:xfrm>
              <a:off x="907" y="-363"/>
              <a:ext cx="1134" cy="1134"/>
            </a:xfrm>
            <a:prstGeom prst="rect">
              <a:avLst/>
            </a:prstGeom>
            <a:solidFill>
              <a:srgbClr val="92D050"/>
            </a:solidFill>
            <a:ln w="25400" cap="flat">
              <a:noFill/>
              <a:miter lim="800000"/>
              <a:headEnd type="none" w="med" len="med"/>
              <a:tailEnd type="none" w="med" len="med"/>
            </a:ln>
          </p:spPr>
          <p:txBody>
            <a:bodyPr lIns="0" tIns="0" rIns="0" bIns="0"/>
            <a:lstStyle/>
            <a:p>
              <a:endParaRPr lang="en-US"/>
            </a:p>
          </p:txBody>
        </p:sp>
        <p:grpSp>
          <p:nvGrpSpPr>
            <p:cNvPr id="10" name="Group 17"/>
            <p:cNvGrpSpPr>
              <a:grpSpLocks/>
            </p:cNvGrpSpPr>
            <p:nvPr/>
          </p:nvGrpSpPr>
          <p:grpSpPr bwMode="auto">
            <a:xfrm>
              <a:off x="1121" y="-363"/>
              <a:ext cx="2054" cy="1134"/>
              <a:chOff x="0" y="-363"/>
              <a:chExt cx="2052" cy="1134"/>
            </a:xfrm>
          </p:grpSpPr>
          <p:sp>
            <p:nvSpPr>
              <p:cNvPr id="11" name="Rectangle 18"/>
              <p:cNvSpPr>
                <a:spLocks/>
              </p:cNvSpPr>
              <p:nvPr/>
            </p:nvSpPr>
            <p:spPr bwMode="auto">
              <a:xfrm>
                <a:off x="919" y="-363"/>
                <a:ext cx="1133" cy="1134"/>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12" name="Rectangle 19"/>
              <p:cNvSpPr>
                <a:spLocks/>
              </p:cNvSpPr>
              <p:nvPr/>
            </p:nvSpPr>
            <p:spPr bwMode="auto">
              <a:xfrm>
                <a:off x="0" y="432"/>
                <a:ext cx="1104" cy="240"/>
              </a:xfrm>
              <a:prstGeom prst="rect">
                <a:avLst/>
              </a:prstGeom>
              <a:noFill/>
              <a:ln w="12700" cap="flat">
                <a:noFill/>
                <a:miter lim="800000"/>
                <a:headEnd type="none" w="med" len="med"/>
                <a:tailEnd type="none" w="med" len="med"/>
              </a:ln>
            </p:spPr>
            <p:txBody>
              <a:bodyPr lIns="0" tIns="0" rIns="40639" bIns="0" anchor="ctr"/>
              <a:lstStyle/>
              <a:p>
                <a:pPr marL="39688" algn="ctr"/>
                <a:r>
                  <a:rPr lang="en-US">
                    <a:solidFill>
                      <a:srgbClr val="FFFFFF"/>
                    </a:solidFill>
                    <a:latin typeface="Helvetica" charset="0"/>
                    <a:cs typeface="Helvetica" charset="0"/>
                    <a:sym typeface="Helvetica" charset="0"/>
                  </a:rPr>
                  <a:t> </a:t>
                </a:r>
              </a:p>
            </p:txBody>
          </p:sp>
        </p:grpSp>
      </p:grpSp>
      <p:grpSp>
        <p:nvGrpSpPr>
          <p:cNvPr id="16" name="Group 29"/>
          <p:cNvGrpSpPr>
            <a:grpSpLocks/>
          </p:cNvGrpSpPr>
          <p:nvPr/>
        </p:nvGrpSpPr>
        <p:grpSpPr bwMode="auto">
          <a:xfrm>
            <a:off x="1524000" y="4183063"/>
            <a:ext cx="228600" cy="228600"/>
            <a:chOff x="0" y="0"/>
            <a:chExt cx="144" cy="144"/>
          </a:xfrm>
        </p:grpSpPr>
        <p:sp>
          <p:nvSpPr>
            <p:cNvPr id="17" name="Oval 30"/>
            <p:cNvSpPr>
              <a:spLocks/>
            </p:cNvSpPr>
            <p:nvPr/>
          </p:nvSpPr>
          <p:spPr bwMode="auto">
            <a:xfrm>
              <a:off x="0" y="0"/>
              <a:ext cx="144" cy="144"/>
            </a:xfrm>
            <a:prstGeom prst="ellipse">
              <a:avLst/>
            </a:prstGeom>
            <a:solidFill>
              <a:srgbClr val="FF0000"/>
            </a:solidFill>
            <a:ln w="19050" cap="flat">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18" name="Rectangle 31"/>
            <p:cNvSpPr>
              <a:spLocks/>
            </p:cNvSpPr>
            <p:nvPr/>
          </p:nvSpPr>
          <p:spPr bwMode="auto">
            <a:xfrm>
              <a:off x="20" y="4"/>
              <a:ext cx="104" cy="136"/>
            </a:xfrm>
            <a:prstGeom prst="rect">
              <a:avLst/>
            </a:prstGeom>
            <a:noFill/>
            <a:ln w="12700" cap="flat">
              <a:noFill/>
              <a:miter lim="800000"/>
              <a:headEnd type="none" w="med" len="med"/>
              <a:tailEnd type="none" w="med" len="med"/>
            </a:ln>
          </p:spPr>
          <p:txBody>
            <a:bodyPr lIns="0" tIns="0" rIns="39949" bIns="0" anchor="ctr"/>
            <a:lstStyle/>
            <a:p>
              <a:pPr marL="39688" algn="ctr"/>
              <a:r>
                <a:rPr lang="en-US" sz="1400" b="1">
                  <a:solidFill>
                    <a:schemeClr val="tx1"/>
                  </a:solidFill>
                  <a:latin typeface="Helvetica" charset="0"/>
                  <a:cs typeface="Helvetica" charset="0"/>
                  <a:sym typeface="Helvetica" charset="0"/>
                </a:rPr>
                <a:t>A</a:t>
              </a:r>
            </a:p>
          </p:txBody>
        </p:sp>
      </p:grpSp>
      <p:grpSp>
        <p:nvGrpSpPr>
          <p:cNvPr id="19" name="Group 32"/>
          <p:cNvGrpSpPr>
            <a:grpSpLocks/>
          </p:cNvGrpSpPr>
          <p:nvPr/>
        </p:nvGrpSpPr>
        <p:grpSpPr bwMode="auto">
          <a:xfrm>
            <a:off x="1524000" y="4648200"/>
            <a:ext cx="228600" cy="228600"/>
            <a:chOff x="0" y="0"/>
            <a:chExt cx="144" cy="144"/>
          </a:xfrm>
        </p:grpSpPr>
        <p:sp>
          <p:nvSpPr>
            <p:cNvPr id="20" name="Oval 33"/>
            <p:cNvSpPr>
              <a:spLocks/>
            </p:cNvSpPr>
            <p:nvPr/>
          </p:nvSpPr>
          <p:spPr bwMode="auto">
            <a:xfrm>
              <a:off x="0" y="0"/>
              <a:ext cx="144" cy="144"/>
            </a:xfrm>
            <a:prstGeom prst="ellipse">
              <a:avLst/>
            </a:prstGeom>
            <a:solidFill>
              <a:srgbClr val="FF0000"/>
            </a:solidFill>
            <a:ln w="19050" cap="flat">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21" name="Rectangle 34"/>
            <p:cNvSpPr>
              <a:spLocks/>
            </p:cNvSpPr>
            <p:nvPr/>
          </p:nvSpPr>
          <p:spPr bwMode="auto">
            <a:xfrm>
              <a:off x="20" y="4"/>
              <a:ext cx="104" cy="136"/>
            </a:xfrm>
            <a:prstGeom prst="rect">
              <a:avLst/>
            </a:prstGeom>
            <a:noFill/>
            <a:ln w="12700" cap="flat">
              <a:noFill/>
              <a:miter lim="800000"/>
              <a:headEnd type="none" w="med" len="med"/>
              <a:tailEnd type="none" w="med" len="med"/>
            </a:ln>
          </p:spPr>
          <p:txBody>
            <a:bodyPr lIns="0" tIns="0" rIns="39949" bIns="0" anchor="ctr"/>
            <a:lstStyle/>
            <a:p>
              <a:pPr marL="39688" algn="ctr"/>
              <a:r>
                <a:rPr lang="en-US" sz="1400" b="1">
                  <a:solidFill>
                    <a:schemeClr val="tx1"/>
                  </a:solidFill>
                  <a:latin typeface="Helvetica" charset="0"/>
                  <a:cs typeface="Helvetica" charset="0"/>
                  <a:sym typeface="Helvetica" charset="0"/>
                </a:rPr>
                <a:t>B</a:t>
              </a:r>
            </a:p>
          </p:txBody>
        </p:sp>
      </p:grpSp>
      <p:grpSp>
        <p:nvGrpSpPr>
          <p:cNvPr id="22" name="Group 35"/>
          <p:cNvGrpSpPr>
            <a:grpSpLocks/>
          </p:cNvGrpSpPr>
          <p:nvPr/>
        </p:nvGrpSpPr>
        <p:grpSpPr bwMode="auto">
          <a:xfrm>
            <a:off x="1524000" y="5114925"/>
            <a:ext cx="228600" cy="228600"/>
            <a:chOff x="0" y="0"/>
            <a:chExt cx="144" cy="144"/>
          </a:xfrm>
        </p:grpSpPr>
        <p:sp>
          <p:nvSpPr>
            <p:cNvPr id="23" name="Oval 36"/>
            <p:cNvSpPr>
              <a:spLocks/>
            </p:cNvSpPr>
            <p:nvPr/>
          </p:nvSpPr>
          <p:spPr bwMode="auto">
            <a:xfrm>
              <a:off x="0" y="0"/>
              <a:ext cx="144" cy="144"/>
            </a:xfrm>
            <a:prstGeom prst="ellipse">
              <a:avLst/>
            </a:prstGeom>
            <a:solidFill>
              <a:srgbClr val="FF0000"/>
            </a:solidFill>
            <a:ln w="19050" cap="flat">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24" name="Rectangle 37"/>
            <p:cNvSpPr>
              <a:spLocks/>
            </p:cNvSpPr>
            <p:nvPr/>
          </p:nvSpPr>
          <p:spPr bwMode="auto">
            <a:xfrm>
              <a:off x="20" y="4"/>
              <a:ext cx="104" cy="136"/>
            </a:xfrm>
            <a:prstGeom prst="rect">
              <a:avLst/>
            </a:prstGeom>
            <a:noFill/>
            <a:ln w="12700" cap="flat">
              <a:noFill/>
              <a:miter lim="800000"/>
              <a:headEnd type="none" w="med" len="med"/>
              <a:tailEnd type="none" w="med" len="med"/>
            </a:ln>
          </p:spPr>
          <p:txBody>
            <a:bodyPr lIns="0" tIns="0" rIns="39949" bIns="0" anchor="ctr"/>
            <a:lstStyle/>
            <a:p>
              <a:pPr marL="39688" algn="ctr"/>
              <a:r>
                <a:rPr lang="en-US" sz="1400" b="1">
                  <a:solidFill>
                    <a:schemeClr val="tx1"/>
                  </a:solidFill>
                  <a:latin typeface="Helvetica" charset="0"/>
                  <a:cs typeface="Helvetica" charset="0"/>
                  <a:sym typeface="Helvetica" charset="0"/>
                </a:rPr>
                <a:t>C</a:t>
              </a:r>
            </a:p>
          </p:txBody>
        </p:sp>
      </p:grpSp>
      <p:sp>
        <p:nvSpPr>
          <p:cNvPr id="25" name="Rectangle 38"/>
          <p:cNvSpPr>
            <a:spLocks/>
          </p:cNvSpPr>
          <p:nvPr/>
        </p:nvSpPr>
        <p:spPr bwMode="auto">
          <a:xfrm>
            <a:off x="2133600" y="4114800"/>
            <a:ext cx="914400" cy="365125"/>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26" name="Rectangle 39"/>
          <p:cNvSpPr>
            <a:spLocks/>
          </p:cNvSpPr>
          <p:nvPr/>
        </p:nvSpPr>
        <p:spPr bwMode="auto">
          <a:xfrm>
            <a:off x="4572000" y="4114800"/>
            <a:ext cx="914400" cy="365125"/>
          </a:xfrm>
          <a:prstGeom prst="rect">
            <a:avLst/>
          </a:prstGeom>
          <a:solidFill>
            <a:srgbClr val="92D050"/>
          </a:solidFill>
          <a:ln w="25400" cap="flat">
            <a:noFill/>
            <a:miter lim="800000"/>
            <a:headEnd type="none" w="med" len="med"/>
            <a:tailEnd type="none" w="med" len="med"/>
          </a:ln>
        </p:spPr>
        <p:txBody>
          <a:bodyPr lIns="0" tIns="0" rIns="0" bIns="0"/>
          <a:lstStyle/>
          <a:p>
            <a:endParaRPr lang="en-US"/>
          </a:p>
        </p:txBody>
      </p:sp>
      <p:sp>
        <p:nvSpPr>
          <p:cNvPr id="27" name="Rectangle 40"/>
          <p:cNvSpPr>
            <a:spLocks/>
          </p:cNvSpPr>
          <p:nvPr/>
        </p:nvSpPr>
        <p:spPr bwMode="auto">
          <a:xfrm>
            <a:off x="2133600" y="4579938"/>
            <a:ext cx="914400" cy="365125"/>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28" name="Rectangle 41"/>
          <p:cNvSpPr>
            <a:spLocks/>
          </p:cNvSpPr>
          <p:nvPr/>
        </p:nvSpPr>
        <p:spPr bwMode="auto">
          <a:xfrm>
            <a:off x="3352800" y="4114800"/>
            <a:ext cx="914400" cy="365125"/>
          </a:xfrm>
          <a:prstGeom prst="rect">
            <a:avLst/>
          </a:prstGeom>
          <a:solidFill>
            <a:srgbClr val="FF5050"/>
          </a:solidFill>
          <a:ln w="25400" cap="flat">
            <a:noFill/>
            <a:miter lim="800000"/>
            <a:headEnd type="none" w="med" len="med"/>
            <a:tailEnd type="none" w="med" len="med"/>
          </a:ln>
        </p:spPr>
        <p:txBody>
          <a:bodyPr lIns="0" tIns="0" rIns="0" bIns="0"/>
          <a:lstStyle/>
          <a:p>
            <a:endParaRPr lang="en-US"/>
          </a:p>
        </p:txBody>
      </p:sp>
      <p:sp>
        <p:nvSpPr>
          <p:cNvPr id="29" name="Rectangle 42"/>
          <p:cNvSpPr>
            <a:spLocks/>
          </p:cNvSpPr>
          <p:nvPr/>
        </p:nvSpPr>
        <p:spPr bwMode="auto">
          <a:xfrm>
            <a:off x="2133600" y="5045075"/>
            <a:ext cx="914400" cy="365125"/>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30" name="Rectangle 43"/>
          <p:cNvSpPr>
            <a:spLocks/>
          </p:cNvSpPr>
          <p:nvPr/>
        </p:nvSpPr>
        <p:spPr bwMode="auto">
          <a:xfrm>
            <a:off x="3352800" y="5045075"/>
            <a:ext cx="914400" cy="365125"/>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31" name="Rectangle 44"/>
          <p:cNvSpPr>
            <a:spLocks/>
          </p:cNvSpPr>
          <p:nvPr/>
        </p:nvSpPr>
        <p:spPr bwMode="auto">
          <a:xfrm>
            <a:off x="4572000" y="4579938"/>
            <a:ext cx="914400" cy="365125"/>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32" name="Rectangle 45"/>
          <p:cNvSpPr>
            <a:spLocks/>
          </p:cNvSpPr>
          <p:nvPr/>
        </p:nvSpPr>
        <p:spPr bwMode="auto">
          <a:xfrm>
            <a:off x="4572000" y="5045075"/>
            <a:ext cx="914400" cy="365125"/>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33" name="Rectangle 46"/>
          <p:cNvSpPr>
            <a:spLocks/>
          </p:cNvSpPr>
          <p:nvPr/>
        </p:nvSpPr>
        <p:spPr bwMode="auto">
          <a:xfrm>
            <a:off x="3352800" y="4579938"/>
            <a:ext cx="914400" cy="365125"/>
          </a:xfrm>
          <a:prstGeom prst="rect">
            <a:avLst/>
          </a:prstGeom>
          <a:solidFill>
            <a:srgbClr val="FF5050"/>
          </a:solidFill>
          <a:ln w="25400" cap="flat">
            <a:noFill/>
            <a:miter lim="800000"/>
            <a:headEnd type="none" w="med" len="med"/>
            <a:tailEnd type="none" w="med" len="med"/>
          </a:ln>
        </p:spPr>
        <p:txBody>
          <a:bodyPr lIns="0" tIns="0" rIns="0" bIns="0"/>
          <a:lstStyle/>
          <a:p>
            <a:endParaRPr lang="en-US"/>
          </a:p>
        </p:txBody>
      </p:sp>
      <p:sp>
        <p:nvSpPr>
          <p:cNvPr id="34" name="Line 47"/>
          <p:cNvSpPr>
            <a:spLocks noChangeShapeType="1"/>
          </p:cNvSpPr>
          <p:nvPr/>
        </p:nvSpPr>
        <p:spPr bwMode="auto">
          <a:xfrm flipV="1">
            <a:off x="5616116" y="4293096"/>
            <a:ext cx="396044" cy="0"/>
          </a:xfrm>
          <a:prstGeom prst="line">
            <a:avLst/>
          </a:prstGeom>
          <a:noFill/>
          <a:ln w="12700" cap="flat">
            <a:solidFill>
              <a:schemeClr val="tx1"/>
            </a:solidFill>
            <a:prstDash val="solid"/>
            <a:round/>
            <a:headEnd type="none" w="med" len="med"/>
            <a:tailEnd type="triangle" w="med" len="med"/>
          </a:ln>
        </p:spPr>
        <p:txBody>
          <a:bodyPr lIns="0" tIns="0" rIns="0" bIns="0"/>
          <a:lstStyle/>
          <a:p>
            <a:endParaRPr lang="en-US"/>
          </a:p>
        </p:txBody>
      </p:sp>
      <p:sp>
        <p:nvSpPr>
          <p:cNvPr id="35" name="Line 48"/>
          <p:cNvSpPr>
            <a:spLocks noChangeShapeType="1"/>
          </p:cNvSpPr>
          <p:nvPr/>
        </p:nvSpPr>
        <p:spPr bwMode="auto">
          <a:xfrm flipV="1">
            <a:off x="5616116" y="4761146"/>
            <a:ext cx="396044" cy="1"/>
          </a:xfrm>
          <a:prstGeom prst="line">
            <a:avLst/>
          </a:prstGeom>
          <a:noFill/>
          <a:ln w="12700" cap="flat">
            <a:solidFill>
              <a:schemeClr val="tx1"/>
            </a:solidFill>
            <a:prstDash val="solid"/>
            <a:round/>
            <a:headEnd type="none" w="med" len="med"/>
            <a:tailEnd type="triangle" w="med" len="med"/>
          </a:ln>
        </p:spPr>
        <p:txBody>
          <a:bodyPr lIns="0" tIns="0" rIns="0" bIns="0"/>
          <a:lstStyle/>
          <a:p>
            <a:endParaRPr lang="en-US"/>
          </a:p>
        </p:txBody>
      </p:sp>
      <p:sp>
        <p:nvSpPr>
          <p:cNvPr id="36" name="Line 49"/>
          <p:cNvSpPr>
            <a:spLocks noChangeShapeType="1"/>
          </p:cNvSpPr>
          <p:nvPr/>
        </p:nvSpPr>
        <p:spPr bwMode="auto">
          <a:xfrm flipV="1">
            <a:off x="5616116" y="5229200"/>
            <a:ext cx="396044" cy="0"/>
          </a:xfrm>
          <a:prstGeom prst="line">
            <a:avLst/>
          </a:prstGeom>
          <a:noFill/>
          <a:ln w="12700" cap="flat">
            <a:solidFill>
              <a:schemeClr val="tx1"/>
            </a:solidFill>
            <a:prstDash val="solid"/>
            <a:round/>
            <a:headEnd type="none" w="med" len="med"/>
            <a:tailEnd type="triangle" w="med" len="med"/>
          </a:ln>
        </p:spPr>
        <p:txBody>
          <a:bodyPr lIns="0" tIns="0" rIns="0" bIns="0"/>
          <a:lstStyle/>
          <a:p>
            <a:endParaRPr lang="en-US"/>
          </a:p>
        </p:txBody>
      </p:sp>
      <p:sp>
        <p:nvSpPr>
          <p:cNvPr id="37" name="Rectangle 50"/>
          <p:cNvSpPr>
            <a:spLocks/>
          </p:cNvSpPr>
          <p:nvPr/>
        </p:nvSpPr>
        <p:spPr bwMode="auto">
          <a:xfrm>
            <a:off x="6172200" y="4114800"/>
            <a:ext cx="914400" cy="365125"/>
          </a:xfrm>
          <a:prstGeom prst="rect">
            <a:avLst/>
          </a:prstGeom>
          <a:solidFill>
            <a:srgbClr val="D9D9D9"/>
          </a:solidFill>
          <a:ln w="25400" cap="flat">
            <a:noFill/>
            <a:miter lim="800000"/>
            <a:headEnd type="none" w="med" len="med"/>
            <a:tailEnd type="none" w="med" len="med"/>
          </a:ln>
        </p:spPr>
        <p:txBody>
          <a:bodyPr lIns="0" tIns="0" rIns="0" bIns="0"/>
          <a:lstStyle/>
          <a:p>
            <a:endParaRPr lang="en-US"/>
          </a:p>
        </p:txBody>
      </p:sp>
      <p:sp>
        <p:nvSpPr>
          <p:cNvPr id="38" name="Rectangle 51"/>
          <p:cNvSpPr>
            <a:spLocks/>
          </p:cNvSpPr>
          <p:nvPr/>
        </p:nvSpPr>
        <p:spPr bwMode="auto">
          <a:xfrm>
            <a:off x="6172200" y="4572000"/>
            <a:ext cx="914400" cy="365125"/>
          </a:xfrm>
          <a:prstGeom prst="rect">
            <a:avLst/>
          </a:prstGeom>
          <a:solidFill>
            <a:srgbClr val="D45BFF"/>
          </a:solidFill>
          <a:ln w="25400" cap="flat">
            <a:noFill/>
            <a:miter lim="800000"/>
            <a:headEnd type="none" w="med" len="med"/>
            <a:tailEnd type="none" w="med" len="med"/>
          </a:ln>
        </p:spPr>
        <p:txBody>
          <a:bodyPr lIns="0" tIns="0" rIns="0" bIns="0"/>
          <a:lstStyle/>
          <a:p>
            <a:endParaRPr lang="en-US"/>
          </a:p>
        </p:txBody>
      </p:sp>
      <p:sp>
        <p:nvSpPr>
          <p:cNvPr id="39" name="Rectangle 52"/>
          <p:cNvSpPr>
            <a:spLocks/>
          </p:cNvSpPr>
          <p:nvPr/>
        </p:nvSpPr>
        <p:spPr bwMode="auto">
          <a:xfrm>
            <a:off x="6172200" y="5029200"/>
            <a:ext cx="914400" cy="365125"/>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40" name="Line 53"/>
          <p:cNvSpPr>
            <a:spLocks noChangeShapeType="1"/>
          </p:cNvSpPr>
          <p:nvPr/>
        </p:nvSpPr>
        <p:spPr bwMode="auto">
          <a:xfrm>
            <a:off x="3532188" y="2322513"/>
            <a:ext cx="368300" cy="1587"/>
          </a:xfrm>
          <a:prstGeom prst="line">
            <a:avLst/>
          </a:prstGeom>
          <a:noFill/>
          <a:ln w="9525" cap="flat">
            <a:solidFill>
              <a:schemeClr val="tx1"/>
            </a:solidFill>
            <a:prstDash val="solid"/>
            <a:round/>
            <a:headEnd type="none" w="med" len="med"/>
            <a:tailEnd type="triangle" w="med" len="med"/>
          </a:ln>
        </p:spPr>
        <p:txBody>
          <a:bodyPr lIns="0" tIns="0" rIns="0" bIns="0"/>
          <a:lstStyle/>
          <a:p>
            <a:endParaRPr lang="en-US"/>
          </a:p>
        </p:txBody>
      </p:sp>
      <p:sp>
        <p:nvSpPr>
          <p:cNvPr id="41" name="Rectangle 56"/>
          <p:cNvSpPr>
            <a:spLocks/>
          </p:cNvSpPr>
          <p:nvPr/>
        </p:nvSpPr>
        <p:spPr bwMode="auto">
          <a:xfrm>
            <a:off x="3200400" y="3657600"/>
            <a:ext cx="566051" cy="215444"/>
          </a:xfrm>
          <a:prstGeom prst="rect">
            <a:avLst/>
          </a:prstGeom>
          <a:noFill/>
          <a:ln w="12700" cap="flat">
            <a:noFill/>
            <a:miter lim="800000"/>
            <a:headEnd type="none" w="med" len="med"/>
            <a:tailEnd type="none" w="med" len="med"/>
          </a:ln>
        </p:spPr>
        <p:txBody>
          <a:bodyPr wrap="none" lIns="0" tIns="0" rIns="40639" bIns="0">
            <a:spAutoFit/>
          </a:bodyPr>
          <a:lstStyle/>
          <a:p>
            <a:pPr marL="39688"/>
            <a:r>
              <a:rPr lang="pl-PL" sz="1400" b="1" dirty="0" smtClean="0">
                <a:cs typeface="Helvetica" charset="0"/>
                <a:sym typeface="Helvetica" charset="0"/>
              </a:rPr>
              <a:t>p</a:t>
            </a:r>
            <a:r>
              <a:rPr lang="en-US" sz="1400" b="1" dirty="0" err="1" smtClean="0">
                <a:solidFill>
                  <a:schemeClr val="tx1"/>
                </a:solidFill>
                <a:cs typeface="Helvetica" charset="0"/>
                <a:sym typeface="Helvetica" charset="0"/>
              </a:rPr>
              <a:t>ixel</a:t>
            </a:r>
            <a:r>
              <a:rPr lang="en-US" sz="1400" b="1" dirty="0" smtClean="0">
                <a:solidFill>
                  <a:schemeClr val="tx1"/>
                </a:solidFill>
                <a:cs typeface="Helvetica" charset="0"/>
                <a:sym typeface="Helvetica" charset="0"/>
              </a:rPr>
              <a:t> </a:t>
            </a:r>
            <a:r>
              <a:rPr lang="en-US" sz="1400" b="1" dirty="0">
                <a:solidFill>
                  <a:schemeClr val="tx1"/>
                </a:solidFill>
                <a:cs typeface="Helvetica" charset="0"/>
                <a:sym typeface="Helvetica" charset="0"/>
              </a:rPr>
              <a:t>1</a:t>
            </a:r>
          </a:p>
        </p:txBody>
      </p:sp>
      <p:sp>
        <p:nvSpPr>
          <p:cNvPr id="42" name="Rectangle 57"/>
          <p:cNvSpPr>
            <a:spLocks/>
          </p:cNvSpPr>
          <p:nvPr/>
        </p:nvSpPr>
        <p:spPr bwMode="auto">
          <a:xfrm>
            <a:off x="4953000" y="3657600"/>
            <a:ext cx="566051" cy="215444"/>
          </a:xfrm>
          <a:prstGeom prst="rect">
            <a:avLst/>
          </a:prstGeom>
          <a:noFill/>
          <a:ln w="12700" cap="flat">
            <a:noFill/>
            <a:miter lim="800000"/>
            <a:headEnd type="none" w="med" len="med"/>
            <a:tailEnd type="none" w="med" len="med"/>
          </a:ln>
        </p:spPr>
        <p:txBody>
          <a:bodyPr wrap="none" lIns="0" tIns="0" rIns="40639" bIns="0">
            <a:spAutoFit/>
          </a:bodyPr>
          <a:lstStyle/>
          <a:p>
            <a:pPr marL="39688"/>
            <a:r>
              <a:rPr lang="pl-PL" sz="1400" b="1" dirty="0" smtClean="0">
                <a:solidFill>
                  <a:schemeClr val="tx1"/>
                </a:solidFill>
                <a:cs typeface="Helvetica" charset="0"/>
                <a:sym typeface="Helvetica" charset="0"/>
              </a:rPr>
              <a:t>p</a:t>
            </a:r>
            <a:r>
              <a:rPr lang="en-US" sz="1400" b="1" dirty="0" err="1" smtClean="0">
                <a:solidFill>
                  <a:schemeClr val="tx1"/>
                </a:solidFill>
                <a:cs typeface="Helvetica" charset="0"/>
                <a:sym typeface="Helvetica" charset="0"/>
              </a:rPr>
              <a:t>ixel</a:t>
            </a:r>
            <a:r>
              <a:rPr lang="en-US" sz="1400" b="1" dirty="0" smtClean="0">
                <a:solidFill>
                  <a:schemeClr val="tx1"/>
                </a:solidFill>
                <a:cs typeface="Helvetica" charset="0"/>
                <a:sym typeface="Helvetica" charset="0"/>
              </a:rPr>
              <a:t> </a:t>
            </a:r>
            <a:r>
              <a:rPr lang="en-US" sz="1400" b="1" dirty="0">
                <a:solidFill>
                  <a:schemeClr val="tx1"/>
                </a:solidFill>
                <a:cs typeface="Helvetica" charset="0"/>
                <a:sym typeface="Helvetica" charset="0"/>
              </a:rPr>
              <a:t>2</a:t>
            </a:r>
          </a:p>
        </p:txBody>
      </p:sp>
      <p:sp>
        <p:nvSpPr>
          <p:cNvPr id="43" name="Rectangle 58"/>
          <p:cNvSpPr>
            <a:spLocks/>
          </p:cNvSpPr>
          <p:nvPr/>
        </p:nvSpPr>
        <p:spPr bwMode="auto">
          <a:xfrm>
            <a:off x="2270670" y="5435600"/>
            <a:ext cx="652935" cy="215444"/>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400" b="1" dirty="0">
                <a:solidFill>
                  <a:schemeClr val="tx1"/>
                </a:solidFill>
                <a:cs typeface="Helvetica" charset="0"/>
                <a:sym typeface="Helvetica" charset="0"/>
              </a:rPr>
              <a:t>frame 1</a:t>
            </a:r>
          </a:p>
        </p:txBody>
      </p:sp>
      <p:sp>
        <p:nvSpPr>
          <p:cNvPr id="44" name="Rectangle 59"/>
          <p:cNvSpPr>
            <a:spLocks/>
          </p:cNvSpPr>
          <p:nvPr/>
        </p:nvSpPr>
        <p:spPr bwMode="auto">
          <a:xfrm>
            <a:off x="4703246" y="5435600"/>
            <a:ext cx="652935" cy="215444"/>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400" b="1" dirty="0">
                <a:solidFill>
                  <a:schemeClr val="tx1"/>
                </a:solidFill>
                <a:cs typeface="Helvetica" charset="0"/>
                <a:sym typeface="Helvetica" charset="0"/>
              </a:rPr>
              <a:t>frame 3</a:t>
            </a:r>
          </a:p>
        </p:txBody>
      </p:sp>
      <p:sp>
        <p:nvSpPr>
          <p:cNvPr id="45" name="Rectangle 60"/>
          <p:cNvSpPr>
            <a:spLocks/>
          </p:cNvSpPr>
          <p:nvPr/>
        </p:nvSpPr>
        <p:spPr bwMode="auto">
          <a:xfrm>
            <a:off x="3489344" y="5435600"/>
            <a:ext cx="652935" cy="215444"/>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400" b="1" dirty="0">
                <a:solidFill>
                  <a:schemeClr val="tx1"/>
                </a:solidFill>
                <a:cs typeface="Helvetica" charset="0"/>
                <a:sym typeface="Helvetica" charset="0"/>
              </a:rPr>
              <a:t>frame 2</a:t>
            </a:r>
          </a:p>
        </p:txBody>
      </p:sp>
      <p:sp>
        <p:nvSpPr>
          <p:cNvPr id="46" name="Rectangle 61"/>
          <p:cNvSpPr>
            <a:spLocks/>
          </p:cNvSpPr>
          <p:nvPr/>
        </p:nvSpPr>
        <p:spPr bwMode="auto">
          <a:xfrm>
            <a:off x="5815013" y="5435600"/>
            <a:ext cx="1623905" cy="215444"/>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400" b="1">
                <a:solidFill>
                  <a:schemeClr val="tx1"/>
                </a:solidFill>
                <a:cs typeface="Helvetica" charset="0"/>
                <a:sym typeface="Helvetica" charset="0"/>
              </a:rPr>
              <a:t>temporal integration</a:t>
            </a:r>
          </a:p>
        </p:txBody>
      </p:sp>
      <p:sp>
        <p:nvSpPr>
          <p:cNvPr id="47" name="Line 62"/>
          <p:cNvSpPr>
            <a:spLocks noChangeShapeType="1"/>
          </p:cNvSpPr>
          <p:nvPr/>
        </p:nvSpPr>
        <p:spPr bwMode="auto">
          <a:xfrm>
            <a:off x="3995770" y="2322513"/>
            <a:ext cx="419100" cy="1587"/>
          </a:xfrm>
          <a:prstGeom prst="line">
            <a:avLst/>
          </a:prstGeom>
          <a:noFill/>
          <a:ln w="9525" cap="flat">
            <a:solidFill>
              <a:schemeClr val="tx1"/>
            </a:solidFill>
            <a:prstDash val="solid"/>
            <a:round/>
            <a:headEnd type="none" w="med" len="med"/>
            <a:tailEnd type="triangle" w="med" len="med"/>
          </a:ln>
        </p:spPr>
        <p:txBody>
          <a:bodyPr lIns="0" tIns="0" rIns="0" bIns="0"/>
          <a:lstStyle/>
          <a:p>
            <a:endParaRPr lang="en-US"/>
          </a:p>
        </p:txBody>
      </p:sp>
      <p:sp>
        <p:nvSpPr>
          <p:cNvPr id="48" name="Line 65"/>
          <p:cNvSpPr>
            <a:spLocks noChangeShapeType="1"/>
          </p:cNvSpPr>
          <p:nvPr/>
        </p:nvSpPr>
        <p:spPr bwMode="auto">
          <a:xfrm>
            <a:off x="4529170" y="2317750"/>
            <a:ext cx="381000" cy="1588"/>
          </a:xfrm>
          <a:prstGeom prst="line">
            <a:avLst/>
          </a:prstGeom>
          <a:noFill/>
          <a:ln w="9525" cap="flat">
            <a:solidFill>
              <a:schemeClr val="tx1"/>
            </a:solidFill>
            <a:prstDash val="solid"/>
            <a:round/>
            <a:headEnd type="none" w="med" len="med"/>
            <a:tailEnd type="triangle" w="med" len="med"/>
          </a:ln>
        </p:spPr>
        <p:txBody>
          <a:bodyPr lIns="0" tIns="0" rIns="0" bIns="0"/>
          <a:lstStyle/>
          <a:p>
            <a:endParaRPr lang="en-US"/>
          </a:p>
        </p:txBody>
      </p:sp>
      <p:sp>
        <p:nvSpPr>
          <p:cNvPr id="56" name="Line 53"/>
          <p:cNvSpPr>
            <a:spLocks noChangeShapeType="1"/>
          </p:cNvSpPr>
          <p:nvPr/>
        </p:nvSpPr>
        <p:spPr bwMode="auto">
          <a:xfrm>
            <a:off x="3054449" y="2855913"/>
            <a:ext cx="368300" cy="1587"/>
          </a:xfrm>
          <a:prstGeom prst="line">
            <a:avLst/>
          </a:prstGeom>
          <a:noFill/>
          <a:ln w="9525" cap="flat">
            <a:solidFill>
              <a:schemeClr val="tx1"/>
            </a:solidFill>
            <a:prstDash val="solid"/>
            <a:round/>
            <a:headEnd type="none" w="med" len="med"/>
            <a:tailEnd type="triangle" w="med" len="med"/>
          </a:ln>
        </p:spPr>
        <p:txBody>
          <a:bodyPr lIns="0" tIns="0" rIns="0" bIns="0"/>
          <a:lstStyle/>
          <a:p>
            <a:endParaRPr lang="en-US"/>
          </a:p>
        </p:txBody>
      </p:sp>
      <p:sp>
        <p:nvSpPr>
          <p:cNvPr id="57" name="Line 62"/>
          <p:cNvSpPr>
            <a:spLocks noChangeShapeType="1"/>
          </p:cNvSpPr>
          <p:nvPr/>
        </p:nvSpPr>
        <p:spPr bwMode="auto">
          <a:xfrm>
            <a:off x="3518031" y="2855913"/>
            <a:ext cx="419100" cy="1587"/>
          </a:xfrm>
          <a:prstGeom prst="line">
            <a:avLst/>
          </a:prstGeom>
          <a:noFill/>
          <a:ln w="9525" cap="flat">
            <a:solidFill>
              <a:schemeClr val="tx1"/>
            </a:solidFill>
            <a:prstDash val="solid"/>
            <a:round/>
            <a:headEnd type="none" w="med" len="med"/>
            <a:tailEnd type="triangle" w="med" len="med"/>
          </a:ln>
        </p:spPr>
        <p:txBody>
          <a:bodyPr lIns="0" tIns="0" rIns="0" bIns="0"/>
          <a:lstStyle/>
          <a:p>
            <a:endParaRPr lang="en-US"/>
          </a:p>
        </p:txBody>
      </p:sp>
      <p:sp>
        <p:nvSpPr>
          <p:cNvPr id="58" name="Line 65"/>
          <p:cNvSpPr>
            <a:spLocks noChangeShapeType="1"/>
          </p:cNvSpPr>
          <p:nvPr/>
        </p:nvSpPr>
        <p:spPr bwMode="auto">
          <a:xfrm>
            <a:off x="4051431" y="2851150"/>
            <a:ext cx="381000" cy="1588"/>
          </a:xfrm>
          <a:prstGeom prst="line">
            <a:avLst/>
          </a:prstGeom>
          <a:noFill/>
          <a:ln w="9525" cap="flat">
            <a:solidFill>
              <a:schemeClr val="tx1"/>
            </a:solidFill>
            <a:prstDash val="solid"/>
            <a:round/>
            <a:headEnd type="none" w="med" len="med"/>
            <a:tailEnd type="triangle" w="med" len="med"/>
          </a:ln>
        </p:spPr>
        <p:txBody>
          <a:bodyPr lIns="0" tIns="0" rIns="0" bIns="0"/>
          <a:lstStyle/>
          <a:p>
            <a:endParaRPr lang="en-US"/>
          </a:p>
        </p:txBody>
      </p:sp>
      <p:sp>
        <p:nvSpPr>
          <p:cNvPr id="62" name="Line 53"/>
          <p:cNvSpPr>
            <a:spLocks noChangeShapeType="1"/>
          </p:cNvSpPr>
          <p:nvPr/>
        </p:nvSpPr>
        <p:spPr bwMode="auto">
          <a:xfrm>
            <a:off x="4035951" y="3266033"/>
            <a:ext cx="368300" cy="1587"/>
          </a:xfrm>
          <a:prstGeom prst="line">
            <a:avLst/>
          </a:prstGeom>
          <a:noFill/>
          <a:ln w="9525" cap="flat">
            <a:solidFill>
              <a:schemeClr val="tx1"/>
            </a:solidFill>
            <a:prstDash val="solid"/>
            <a:round/>
            <a:headEnd type="none" w="med" len="med"/>
            <a:tailEnd type="triangle" w="med" len="med"/>
          </a:ln>
        </p:spPr>
        <p:txBody>
          <a:bodyPr lIns="0" tIns="0" rIns="0" bIns="0"/>
          <a:lstStyle/>
          <a:p>
            <a:endParaRPr lang="en-US"/>
          </a:p>
        </p:txBody>
      </p:sp>
      <p:sp>
        <p:nvSpPr>
          <p:cNvPr id="63" name="Line 62"/>
          <p:cNvSpPr>
            <a:spLocks noChangeShapeType="1"/>
          </p:cNvSpPr>
          <p:nvPr/>
        </p:nvSpPr>
        <p:spPr bwMode="auto">
          <a:xfrm>
            <a:off x="4499533" y="3266033"/>
            <a:ext cx="419100" cy="1587"/>
          </a:xfrm>
          <a:prstGeom prst="line">
            <a:avLst/>
          </a:prstGeom>
          <a:noFill/>
          <a:ln w="9525" cap="flat">
            <a:solidFill>
              <a:schemeClr val="tx1"/>
            </a:solidFill>
            <a:prstDash val="solid"/>
            <a:round/>
            <a:headEnd type="none" w="med" len="med"/>
            <a:tailEnd type="triangle" w="med" len="med"/>
          </a:ln>
        </p:spPr>
        <p:txBody>
          <a:bodyPr lIns="0" tIns="0" rIns="0" bIns="0"/>
          <a:lstStyle/>
          <a:p>
            <a:endParaRPr lang="en-US"/>
          </a:p>
        </p:txBody>
      </p:sp>
      <p:sp>
        <p:nvSpPr>
          <p:cNvPr id="64" name="Line 65"/>
          <p:cNvSpPr>
            <a:spLocks noChangeShapeType="1"/>
          </p:cNvSpPr>
          <p:nvPr/>
        </p:nvSpPr>
        <p:spPr bwMode="auto">
          <a:xfrm>
            <a:off x="5032933" y="3261270"/>
            <a:ext cx="381000" cy="1588"/>
          </a:xfrm>
          <a:prstGeom prst="line">
            <a:avLst/>
          </a:prstGeom>
          <a:noFill/>
          <a:ln w="9525" cap="flat">
            <a:solidFill>
              <a:schemeClr val="tx1"/>
            </a:solidFill>
            <a:prstDash val="solid"/>
            <a:round/>
            <a:headEnd type="none" w="med" len="med"/>
            <a:tailEnd type="triangle" w="med" len="med"/>
          </a:ln>
        </p:spPr>
        <p:txBody>
          <a:bodyPr lIns="0" tIns="0" rIns="0" bIns="0"/>
          <a:lstStyle/>
          <a:p>
            <a:endParaRPr lang="en-US"/>
          </a:p>
        </p:txBody>
      </p:sp>
      <p:sp>
        <p:nvSpPr>
          <p:cNvPr id="65" name="Titel 5"/>
          <p:cNvSpPr>
            <a:spLocks noGrp="1"/>
          </p:cNvSpPr>
          <p:nvPr>
            <p:ph type="title"/>
          </p:nvPr>
        </p:nvSpPr>
        <p:spPr/>
        <p:txBody>
          <a:bodyPr/>
          <a:lstStyle/>
          <a:p>
            <a:r>
              <a:rPr lang="de-DE" dirty="0" smtClean="0"/>
              <a:t>Temporal </a:t>
            </a:r>
            <a:r>
              <a:rPr lang="pl-PL" dirty="0" smtClean="0"/>
              <a:t>d</a:t>
            </a:r>
            <a:r>
              <a:rPr lang="de-DE" dirty="0" smtClean="0"/>
              <a:t>omain – dynamic case</a:t>
            </a:r>
          </a:p>
        </p:txBody>
      </p:sp>
      <p:grpSp>
        <p:nvGrpSpPr>
          <p:cNvPr id="66" name="Group 73"/>
          <p:cNvGrpSpPr>
            <a:grpSpLocks/>
          </p:cNvGrpSpPr>
          <p:nvPr/>
        </p:nvGrpSpPr>
        <p:grpSpPr bwMode="auto">
          <a:xfrm>
            <a:off x="7010400" y="2514600"/>
            <a:ext cx="1485900" cy="381000"/>
            <a:chOff x="0" y="0"/>
            <a:chExt cx="936" cy="240"/>
          </a:xfrm>
        </p:grpSpPr>
        <p:sp>
          <p:nvSpPr>
            <p:cNvPr id="67" name="Oval 74"/>
            <p:cNvSpPr>
              <a:spLocks/>
            </p:cNvSpPr>
            <p:nvPr/>
          </p:nvSpPr>
          <p:spPr bwMode="auto">
            <a:xfrm>
              <a:off x="95" y="53"/>
              <a:ext cx="145" cy="144"/>
            </a:xfrm>
            <a:prstGeom prst="ellipse">
              <a:avLst/>
            </a:prstGeom>
            <a:solidFill>
              <a:srgbClr val="FF0000"/>
            </a:solidFill>
            <a:ln w="19050" cap="flat">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68" name="Rectangle 75"/>
            <p:cNvSpPr>
              <a:spLocks/>
            </p:cNvSpPr>
            <p:nvPr/>
          </p:nvSpPr>
          <p:spPr bwMode="auto">
            <a:xfrm>
              <a:off x="278" y="54"/>
              <a:ext cx="450" cy="136"/>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400" b="1" dirty="0" smtClean="0">
                  <a:solidFill>
                    <a:schemeClr val="tx1"/>
                  </a:solidFill>
                  <a:cs typeface="Helvetica" charset="0"/>
                  <a:sym typeface="Helvetica" charset="0"/>
                </a:rPr>
                <a:t>receptor</a:t>
              </a:r>
              <a:endParaRPr lang="en-US" sz="1400" b="1" dirty="0">
                <a:solidFill>
                  <a:schemeClr val="tx1"/>
                </a:solidFill>
                <a:cs typeface="Helvetica" charset="0"/>
                <a:sym typeface="Helvetica" charset="0"/>
              </a:endParaRPr>
            </a:p>
          </p:txBody>
        </p:sp>
        <p:sp>
          <p:nvSpPr>
            <p:cNvPr id="69" name="Rectangle 76"/>
            <p:cNvSpPr>
              <a:spLocks/>
            </p:cNvSpPr>
            <p:nvPr/>
          </p:nvSpPr>
          <p:spPr bwMode="auto">
            <a:xfrm>
              <a:off x="0" y="0"/>
              <a:ext cx="936" cy="240"/>
            </a:xfrm>
            <a:prstGeom prst="rect">
              <a:avLst/>
            </a:prstGeom>
            <a:noFill/>
            <a:ln w="9525" cap="flat">
              <a:solidFill>
                <a:schemeClr val="tx1"/>
              </a:solidFill>
              <a:prstDash val="solid"/>
              <a:round/>
              <a:headEnd type="none" w="med" len="med"/>
              <a:tailEnd type="none" w="med" len="med"/>
            </a:ln>
          </p:spPr>
          <p:txBody>
            <a:bodyPr lIns="0" tIns="0" rIns="0" bIns="0"/>
            <a:lstStyle/>
            <a:p>
              <a:endParaRPr lang="en-US" sz="1400" b="1"/>
            </a:p>
          </p:txBody>
        </p:sp>
      </p:grpSp>
      <p:grpSp>
        <p:nvGrpSpPr>
          <p:cNvPr id="13" name="Group 20"/>
          <p:cNvGrpSpPr>
            <a:grpSpLocks/>
          </p:cNvGrpSpPr>
          <p:nvPr/>
        </p:nvGrpSpPr>
        <p:grpSpPr bwMode="auto">
          <a:xfrm>
            <a:off x="3311860" y="2204864"/>
            <a:ext cx="228600" cy="228600"/>
            <a:chOff x="0" y="0"/>
            <a:chExt cx="144" cy="144"/>
          </a:xfrm>
        </p:grpSpPr>
        <p:sp>
          <p:nvSpPr>
            <p:cNvPr id="14" name="Oval 21"/>
            <p:cNvSpPr>
              <a:spLocks/>
            </p:cNvSpPr>
            <p:nvPr/>
          </p:nvSpPr>
          <p:spPr bwMode="auto">
            <a:xfrm>
              <a:off x="0" y="0"/>
              <a:ext cx="144" cy="144"/>
            </a:xfrm>
            <a:prstGeom prst="ellipse">
              <a:avLst/>
            </a:prstGeom>
            <a:solidFill>
              <a:srgbClr val="FF0000"/>
            </a:solidFill>
            <a:ln w="19050" cap="flat">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15" name="Rectangle 22"/>
            <p:cNvSpPr>
              <a:spLocks/>
            </p:cNvSpPr>
            <p:nvPr/>
          </p:nvSpPr>
          <p:spPr bwMode="auto">
            <a:xfrm>
              <a:off x="20" y="8"/>
              <a:ext cx="104" cy="136"/>
            </a:xfrm>
            <a:prstGeom prst="rect">
              <a:avLst/>
            </a:prstGeom>
            <a:noFill/>
            <a:ln w="12700" cap="flat">
              <a:noFill/>
              <a:miter lim="800000"/>
              <a:headEnd type="none" w="med" len="med"/>
              <a:tailEnd type="none" w="med" len="med"/>
            </a:ln>
          </p:spPr>
          <p:txBody>
            <a:bodyPr lIns="0" tIns="0" rIns="39949" bIns="0" anchor="ctr"/>
            <a:lstStyle/>
            <a:p>
              <a:pPr marL="39688" algn="ctr"/>
              <a:r>
                <a:rPr lang="en-US" sz="1400" b="1" dirty="0">
                  <a:solidFill>
                    <a:schemeClr val="tx1"/>
                  </a:solidFill>
                  <a:latin typeface="Helvetica" charset="0"/>
                  <a:cs typeface="Helvetica" charset="0"/>
                  <a:sym typeface="Helvetica" charset="0"/>
                </a:rPr>
                <a:t>B</a:t>
              </a:r>
            </a:p>
          </p:txBody>
        </p:sp>
      </p:grpSp>
      <p:grpSp>
        <p:nvGrpSpPr>
          <p:cNvPr id="53" name="Group 20"/>
          <p:cNvGrpSpPr>
            <a:grpSpLocks/>
          </p:cNvGrpSpPr>
          <p:nvPr/>
        </p:nvGrpSpPr>
        <p:grpSpPr bwMode="auto">
          <a:xfrm>
            <a:off x="2834121" y="2738264"/>
            <a:ext cx="228600" cy="228600"/>
            <a:chOff x="0" y="0"/>
            <a:chExt cx="144" cy="144"/>
          </a:xfrm>
        </p:grpSpPr>
        <p:sp>
          <p:nvSpPr>
            <p:cNvPr id="54" name="Oval 21"/>
            <p:cNvSpPr>
              <a:spLocks/>
            </p:cNvSpPr>
            <p:nvPr/>
          </p:nvSpPr>
          <p:spPr bwMode="auto">
            <a:xfrm>
              <a:off x="0" y="0"/>
              <a:ext cx="144" cy="144"/>
            </a:xfrm>
            <a:prstGeom prst="ellipse">
              <a:avLst/>
            </a:prstGeom>
            <a:solidFill>
              <a:srgbClr val="FF0000"/>
            </a:solidFill>
            <a:ln w="19050" cap="flat">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55" name="Rectangle 22"/>
            <p:cNvSpPr>
              <a:spLocks/>
            </p:cNvSpPr>
            <p:nvPr/>
          </p:nvSpPr>
          <p:spPr bwMode="auto">
            <a:xfrm>
              <a:off x="20" y="8"/>
              <a:ext cx="104" cy="136"/>
            </a:xfrm>
            <a:prstGeom prst="rect">
              <a:avLst/>
            </a:prstGeom>
            <a:noFill/>
            <a:ln w="12700" cap="flat">
              <a:noFill/>
              <a:miter lim="800000"/>
              <a:headEnd type="none" w="med" len="med"/>
              <a:tailEnd type="none" w="med" len="med"/>
            </a:ln>
          </p:spPr>
          <p:txBody>
            <a:bodyPr lIns="0" tIns="0" rIns="39949" bIns="0" anchor="ctr"/>
            <a:lstStyle/>
            <a:p>
              <a:pPr marL="39688" algn="ctr"/>
              <a:r>
                <a:rPr lang="en-US" sz="1400" b="1" dirty="0" smtClean="0">
                  <a:solidFill>
                    <a:schemeClr val="tx1"/>
                  </a:solidFill>
                  <a:latin typeface="Helvetica" charset="0"/>
                  <a:cs typeface="Helvetica" charset="0"/>
                  <a:sym typeface="Helvetica" charset="0"/>
                </a:rPr>
                <a:t>A</a:t>
              </a:r>
              <a:endParaRPr lang="en-US" sz="1400" b="1" dirty="0">
                <a:solidFill>
                  <a:schemeClr val="tx1"/>
                </a:solidFill>
                <a:latin typeface="Helvetica" charset="0"/>
                <a:cs typeface="Helvetica" charset="0"/>
                <a:sym typeface="Helvetica" charset="0"/>
              </a:endParaRPr>
            </a:p>
          </p:txBody>
        </p:sp>
      </p:grpSp>
      <p:grpSp>
        <p:nvGrpSpPr>
          <p:cNvPr id="59" name="Group 20"/>
          <p:cNvGrpSpPr>
            <a:grpSpLocks/>
          </p:cNvGrpSpPr>
          <p:nvPr/>
        </p:nvGrpSpPr>
        <p:grpSpPr bwMode="auto">
          <a:xfrm>
            <a:off x="3815623" y="3148384"/>
            <a:ext cx="228600" cy="228600"/>
            <a:chOff x="0" y="0"/>
            <a:chExt cx="144" cy="144"/>
          </a:xfrm>
        </p:grpSpPr>
        <p:sp>
          <p:nvSpPr>
            <p:cNvPr id="60" name="Oval 21"/>
            <p:cNvSpPr>
              <a:spLocks/>
            </p:cNvSpPr>
            <p:nvPr/>
          </p:nvSpPr>
          <p:spPr bwMode="auto">
            <a:xfrm>
              <a:off x="0" y="0"/>
              <a:ext cx="144" cy="144"/>
            </a:xfrm>
            <a:prstGeom prst="ellipse">
              <a:avLst/>
            </a:prstGeom>
            <a:solidFill>
              <a:srgbClr val="FF0000"/>
            </a:solidFill>
            <a:ln w="19050" cap="flat">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61" name="Rectangle 22"/>
            <p:cNvSpPr>
              <a:spLocks/>
            </p:cNvSpPr>
            <p:nvPr/>
          </p:nvSpPr>
          <p:spPr bwMode="auto">
            <a:xfrm>
              <a:off x="20" y="8"/>
              <a:ext cx="104" cy="136"/>
            </a:xfrm>
            <a:prstGeom prst="rect">
              <a:avLst/>
            </a:prstGeom>
            <a:noFill/>
            <a:ln w="12700" cap="flat">
              <a:noFill/>
              <a:miter lim="800000"/>
              <a:headEnd type="none" w="med" len="med"/>
              <a:tailEnd type="none" w="med" len="med"/>
            </a:ln>
          </p:spPr>
          <p:txBody>
            <a:bodyPr lIns="0" tIns="0" rIns="39949" bIns="0" anchor="ctr"/>
            <a:lstStyle/>
            <a:p>
              <a:pPr marL="39688" algn="ctr"/>
              <a:r>
                <a:rPr lang="en-US" sz="1400" b="1" dirty="0">
                  <a:solidFill>
                    <a:schemeClr val="tx1"/>
                  </a:solidFill>
                  <a:latin typeface="Helvetica" charset="0"/>
                  <a:cs typeface="Helvetica" charset="0"/>
                  <a:sym typeface="Helvetica" charset="0"/>
                </a:rPr>
                <a:t>C</a:t>
              </a:r>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hidden"/>
                                      </p:to>
                                    </p:set>
                                  </p:childTnLst>
                                </p:cTn>
                              </p:par>
                            </p:childTnLst>
                          </p:cTn>
                        </p:par>
                        <p:par>
                          <p:cTn id="13" fill="hold">
                            <p:stCondLst>
                              <p:cond delay="500"/>
                            </p:stCondLst>
                            <p:childTnLst>
                              <p:par>
                                <p:cTn id="14" presetID="63" presetClass="path" presetSubtype="0" fill="hold" nodeType="afterEffect">
                                  <p:stCondLst>
                                    <p:cond delay="0"/>
                                  </p:stCondLst>
                                  <p:childTnLst>
                                    <p:animMotion origin="layout" path="M 2.5E-6 -6.04565E-7 L 0.05156 -6.04565E-7 " pathEditMode="relative" rAng="0" ptsTypes="AA">
                                      <p:cBhvr>
                                        <p:cTn id="15" dur="1000" fill="hold"/>
                                        <p:tgtEl>
                                          <p:spTgt spid="13"/>
                                        </p:tgtEl>
                                        <p:attrNameLst>
                                          <p:attrName>ppt_x</p:attrName>
                                          <p:attrName>ppt_y</p:attrName>
                                        </p:attrNameLst>
                                      </p:cBhvr>
                                      <p:rCtr x="26" y="0"/>
                                    </p:animMotion>
                                  </p:childTnLst>
                                </p:cTn>
                              </p:par>
                              <p:par>
                                <p:cTn id="16" presetID="63" presetClass="path" presetSubtype="0" fill="hold" nodeType="withEffect">
                                  <p:stCondLst>
                                    <p:cond delay="0"/>
                                  </p:stCondLst>
                                  <p:childTnLst>
                                    <p:animMotion origin="layout" path="M 2.5E-6 -6.04565E-7 L 0.05156 -6.04565E-7 " pathEditMode="relative" rAng="0" ptsTypes="AA">
                                      <p:cBhvr>
                                        <p:cTn id="17" dur="1000" fill="hold"/>
                                        <p:tgtEl>
                                          <p:spTgt spid="53"/>
                                        </p:tgtEl>
                                        <p:attrNameLst>
                                          <p:attrName>ppt_x</p:attrName>
                                          <p:attrName>ppt_y</p:attrName>
                                        </p:attrNameLst>
                                      </p:cBhvr>
                                      <p:rCtr x="26" y="0"/>
                                    </p:animMotion>
                                  </p:childTnLst>
                                </p:cTn>
                              </p:par>
                              <p:par>
                                <p:cTn id="18" presetID="63" presetClass="path" presetSubtype="0" fill="hold" nodeType="withEffect">
                                  <p:stCondLst>
                                    <p:cond delay="0"/>
                                  </p:stCondLst>
                                  <p:childTnLst>
                                    <p:animMotion origin="layout" path="M 2.5E-6 -6.04565E-7 L 0.05156 -6.04565E-7 " pathEditMode="relative" rAng="0" ptsTypes="AA">
                                      <p:cBhvr>
                                        <p:cTn id="19" dur="1000" fill="hold"/>
                                        <p:tgtEl>
                                          <p:spTgt spid="59"/>
                                        </p:tgtEl>
                                        <p:attrNameLst>
                                          <p:attrName>ppt_x</p:attrName>
                                          <p:attrName>ppt_y</p:attrName>
                                        </p:attrNameLst>
                                      </p:cBhvr>
                                      <p:rCtr x="26" y="0"/>
                                    </p:animMotion>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1000"/>
                                        <p:tgtEl>
                                          <p:spTgt spid="2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1000"/>
                                        <p:tgtEl>
                                          <p:spTgt spid="2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10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5"/>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4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63"/>
                                        </p:tgtEl>
                                        <p:attrNameLst>
                                          <p:attrName>style.visibility</p:attrName>
                                        </p:attrNameLst>
                                      </p:cBhvr>
                                      <p:to>
                                        <p:strVal val="hidden"/>
                                      </p:to>
                                    </p:set>
                                  </p:childTnLst>
                                </p:cTn>
                              </p:par>
                            </p:childTnLst>
                          </p:cTn>
                        </p:par>
                        <p:par>
                          <p:cTn id="49" fill="hold">
                            <p:stCondLst>
                              <p:cond delay="500"/>
                            </p:stCondLst>
                            <p:childTnLst>
                              <p:par>
                                <p:cTn id="50" presetID="63" presetClass="path" presetSubtype="0" fill="hold" nodeType="afterEffect">
                                  <p:stCondLst>
                                    <p:cond delay="0"/>
                                  </p:stCondLst>
                                  <p:childTnLst>
                                    <p:animMotion origin="layout" path="M 0.05156 4.75015E-7 L 0.10989 4.75015E-7 " pathEditMode="relative" rAng="0" ptsTypes="AA">
                                      <p:cBhvr>
                                        <p:cTn id="51" dur="1000" fill="hold"/>
                                        <p:tgtEl>
                                          <p:spTgt spid="13"/>
                                        </p:tgtEl>
                                        <p:attrNameLst>
                                          <p:attrName>ppt_x</p:attrName>
                                          <p:attrName>ppt_y</p:attrName>
                                        </p:attrNameLst>
                                      </p:cBhvr>
                                      <p:rCtr x="29" y="0"/>
                                    </p:animMotion>
                                  </p:childTnLst>
                                </p:cTn>
                              </p:par>
                              <p:par>
                                <p:cTn id="52" presetID="63" presetClass="path" presetSubtype="0" fill="hold" nodeType="withEffect">
                                  <p:stCondLst>
                                    <p:cond delay="0"/>
                                  </p:stCondLst>
                                  <p:childTnLst>
                                    <p:animMotion origin="layout" path="M 0.05156 4.75015E-7 L 0.10989 4.75015E-7 " pathEditMode="relative" rAng="0" ptsTypes="AA">
                                      <p:cBhvr>
                                        <p:cTn id="53" dur="1000" fill="hold"/>
                                        <p:tgtEl>
                                          <p:spTgt spid="53"/>
                                        </p:tgtEl>
                                        <p:attrNameLst>
                                          <p:attrName>ppt_x</p:attrName>
                                          <p:attrName>ppt_y</p:attrName>
                                        </p:attrNameLst>
                                      </p:cBhvr>
                                      <p:rCtr x="29" y="0"/>
                                    </p:animMotion>
                                  </p:childTnLst>
                                </p:cTn>
                              </p:par>
                              <p:par>
                                <p:cTn id="54" presetID="63" presetClass="path" presetSubtype="0" fill="hold" nodeType="withEffect">
                                  <p:stCondLst>
                                    <p:cond delay="0"/>
                                  </p:stCondLst>
                                  <p:childTnLst>
                                    <p:animMotion origin="layout" path="M 0.05156 4.75015E-7 L 0.10989 4.75015E-7 " pathEditMode="relative" rAng="0" ptsTypes="AA">
                                      <p:cBhvr>
                                        <p:cTn id="55" dur="1000" fill="hold"/>
                                        <p:tgtEl>
                                          <p:spTgt spid="59"/>
                                        </p:tgtEl>
                                        <p:attrNameLst>
                                          <p:attrName>ppt_x</p:attrName>
                                          <p:attrName>ppt_y</p:attrName>
                                        </p:attrNameLst>
                                      </p:cBhvr>
                                      <p:rCtr x="29" y="0"/>
                                    </p:animMotion>
                                  </p:childTnLst>
                                </p:cTn>
                              </p:par>
                              <p:par>
                                <p:cTn id="56" presetID="22" presetClass="entr" presetSubtype="8"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1000"/>
                                        <p:tgtEl>
                                          <p:spTgt spid="3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1000"/>
                                        <p:tgtEl>
                                          <p:spTgt spid="2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10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499"/>
                                          </p:stCondLst>
                                        </p:cTn>
                                        <p:tgtEl>
                                          <p:spTgt spid="8"/>
                                        </p:tgtEl>
                                        <p:attrNameLst>
                                          <p:attrName>style.visibility</p:attrName>
                                        </p:attrNameLst>
                                      </p:cBhvr>
                                      <p:to>
                                        <p:strVal val="visible"/>
                                      </p:to>
                                    </p:se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499"/>
                                          </p:stCondLst>
                                        </p:cTn>
                                        <p:tgtEl>
                                          <p:spTgt spid="4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499"/>
                                          </p:stCondLst>
                                        </p:cTn>
                                        <p:tgtEl>
                                          <p:spTgt spid="5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499"/>
                                          </p:stCondLst>
                                        </p:cTn>
                                        <p:tgtEl>
                                          <p:spTgt spid="6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499"/>
                                          </p:stCondLst>
                                        </p:cTn>
                                        <p:tgtEl>
                                          <p:spTgt spid="44"/>
                                        </p:tgtEl>
                                        <p:attrNameLst>
                                          <p:attrName>style.visibility</p:attrName>
                                        </p:attrNameLst>
                                      </p:cBhvr>
                                      <p:to>
                                        <p:strVal val="visible"/>
                                      </p:to>
                                    </p:set>
                                  </p:childTnLst>
                                </p:cTn>
                              </p:par>
                              <p:par>
                                <p:cTn id="80" presetID="1" presetClass="exit" presetSubtype="0" fill="hold" grpId="1" nodeType="withEffect">
                                  <p:stCondLst>
                                    <p:cond delay="0"/>
                                  </p:stCondLst>
                                  <p:childTnLst>
                                    <p:set>
                                      <p:cBhvr>
                                        <p:cTn id="81" dur="1" fill="hold">
                                          <p:stCondLst>
                                            <p:cond delay="0"/>
                                          </p:stCondLst>
                                        </p:cTn>
                                        <p:tgtEl>
                                          <p:spTgt spid="48"/>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58"/>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64"/>
                                        </p:tgtEl>
                                        <p:attrNameLst>
                                          <p:attrName>style.visibility</p:attrName>
                                        </p:attrNameLst>
                                      </p:cBhvr>
                                      <p:to>
                                        <p:strVal val="hidden"/>
                                      </p:to>
                                    </p:set>
                                  </p:childTnLst>
                                </p:cTn>
                              </p:par>
                            </p:childTnLst>
                          </p:cTn>
                        </p:par>
                        <p:par>
                          <p:cTn id="86" fill="hold">
                            <p:stCondLst>
                              <p:cond delay="500"/>
                            </p:stCondLst>
                            <p:childTnLst>
                              <p:par>
                                <p:cTn id="87" presetID="63" presetClass="path" presetSubtype="0" fill="hold" nodeType="afterEffect">
                                  <p:stCondLst>
                                    <p:cond delay="0"/>
                                  </p:stCondLst>
                                  <p:childTnLst>
                                    <p:animMotion origin="layout" path="M 0.1099 -3.84948E-6 L 0.1599 -3.84948E-6 " pathEditMode="relative" rAng="0" ptsTypes="AA">
                                      <p:cBhvr>
                                        <p:cTn id="88" dur="1000" fill="hold"/>
                                        <p:tgtEl>
                                          <p:spTgt spid="13"/>
                                        </p:tgtEl>
                                        <p:attrNameLst>
                                          <p:attrName>ppt_x</p:attrName>
                                          <p:attrName>ppt_y</p:attrName>
                                        </p:attrNameLst>
                                      </p:cBhvr>
                                      <p:rCtr x="25" y="0"/>
                                    </p:animMotion>
                                  </p:childTnLst>
                                </p:cTn>
                              </p:par>
                              <p:par>
                                <p:cTn id="89" presetID="63" presetClass="path" presetSubtype="0" fill="hold" nodeType="withEffect">
                                  <p:stCondLst>
                                    <p:cond delay="0"/>
                                  </p:stCondLst>
                                  <p:childTnLst>
                                    <p:animMotion origin="layout" path="M 0.1099 -3.84948E-6 L 0.1599 -3.84948E-6 " pathEditMode="relative" rAng="0" ptsTypes="AA">
                                      <p:cBhvr>
                                        <p:cTn id="90" dur="1000" fill="hold"/>
                                        <p:tgtEl>
                                          <p:spTgt spid="53"/>
                                        </p:tgtEl>
                                        <p:attrNameLst>
                                          <p:attrName>ppt_x</p:attrName>
                                          <p:attrName>ppt_y</p:attrName>
                                        </p:attrNameLst>
                                      </p:cBhvr>
                                      <p:rCtr x="25" y="0"/>
                                    </p:animMotion>
                                  </p:childTnLst>
                                </p:cTn>
                              </p:par>
                              <p:par>
                                <p:cTn id="91" presetID="63" presetClass="path" presetSubtype="0" fill="hold" nodeType="withEffect">
                                  <p:stCondLst>
                                    <p:cond delay="0"/>
                                  </p:stCondLst>
                                  <p:childTnLst>
                                    <p:animMotion origin="layout" path="M 0.1099 -3.84948E-6 L 0.1599 -3.84948E-6 " pathEditMode="relative" rAng="0" ptsTypes="AA">
                                      <p:cBhvr>
                                        <p:cTn id="92" dur="1000" fill="hold"/>
                                        <p:tgtEl>
                                          <p:spTgt spid="59"/>
                                        </p:tgtEl>
                                        <p:attrNameLst>
                                          <p:attrName>ppt_x</p:attrName>
                                          <p:attrName>ppt_y</p:attrName>
                                        </p:attrNameLst>
                                      </p:cBhvr>
                                      <p:rCtr x="25" y="0"/>
                                    </p:animMotion>
                                  </p:childTnLst>
                                </p:cTn>
                              </p:par>
                              <p:par>
                                <p:cTn id="93" presetID="22" presetClass="entr" presetSubtype="8"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1000"/>
                                        <p:tgtEl>
                                          <p:spTgt spid="31"/>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left)">
                                      <p:cBhvr>
                                        <p:cTn id="98" dur="1000"/>
                                        <p:tgtEl>
                                          <p:spTgt spid="32"/>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left)">
                                      <p:cBhvr>
                                        <p:cTn id="101" dur="10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left)">
                                      <p:cBhvr>
                                        <p:cTn id="109" dur="500"/>
                                        <p:tgtEl>
                                          <p:spTgt spid="3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left)">
                                      <p:cBhvr>
                                        <p:cTn id="112" dur="500"/>
                                        <p:tgtEl>
                                          <p:spTgt spid="36"/>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499"/>
                                          </p:stCondLst>
                                        </p:cTn>
                                        <p:tgtEl>
                                          <p:spTgt spid="46"/>
                                        </p:tgtEl>
                                        <p:attrNameLst>
                                          <p:attrName>style.visibility</p:attrName>
                                        </p:attrNameLst>
                                      </p:cBhvr>
                                      <p:to>
                                        <p:strVal val="visible"/>
                                      </p:to>
                                    </p:set>
                                  </p:childTnLst>
                                </p:cTn>
                              </p:par>
                              <p:par>
                                <p:cTn id="116" presetID="22" presetClass="entr" presetSubtype="8" fill="hold" grpId="0" nodeType="with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wipe(left)">
                                      <p:cBhvr>
                                        <p:cTn id="118" dur="500"/>
                                        <p:tgtEl>
                                          <p:spTgt spid="37"/>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wipe(left)">
                                      <p:cBhvr>
                                        <p:cTn id="1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3" grpId="0" autoUpdateAnimBg="0"/>
      <p:bldP spid="44" grpId="0" autoUpdateAnimBg="0"/>
      <p:bldP spid="45" grpId="0" autoUpdateAnimBg="0"/>
      <p:bldP spid="46" grpId="0" autoUpdateAnimBg="0"/>
      <p:bldP spid="47" grpId="0" animBg="1"/>
      <p:bldP spid="47" grpId="1" animBg="1"/>
      <p:bldP spid="48" grpId="0" animBg="1"/>
      <p:bldP spid="48" grpId="1" animBg="1"/>
      <p:bldP spid="56" grpId="0" animBg="1"/>
      <p:bldP spid="57" grpId="0" animBg="1"/>
      <p:bldP spid="57" grpId="1" animBg="1"/>
      <p:bldP spid="58" grpId="0" animBg="1"/>
      <p:bldP spid="58" grpId="1" animBg="1"/>
      <p:bldP spid="62" grpId="0" animBg="1"/>
      <p:bldP spid="63" grpId="0" animBg="1"/>
      <p:bldP spid="63" grpId="1" animBg="1"/>
      <p:bldP spid="64" grpId="0" animBg="1"/>
      <p:bldP spid="6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7" name="Group 15"/>
          <p:cNvGrpSpPr>
            <a:grpSpLocks/>
          </p:cNvGrpSpPr>
          <p:nvPr/>
        </p:nvGrpSpPr>
        <p:grpSpPr bwMode="auto">
          <a:xfrm>
            <a:off x="2663788" y="1828800"/>
            <a:ext cx="3600450" cy="1800225"/>
            <a:chOff x="0" y="0"/>
            <a:chExt cx="2268" cy="1134"/>
          </a:xfrm>
        </p:grpSpPr>
        <p:sp>
          <p:nvSpPr>
            <p:cNvPr id="88" name="Rectangle 16"/>
            <p:cNvSpPr>
              <a:spLocks/>
            </p:cNvSpPr>
            <p:nvPr/>
          </p:nvSpPr>
          <p:spPr bwMode="auto">
            <a:xfrm>
              <a:off x="0" y="0"/>
              <a:ext cx="1134" cy="1134"/>
            </a:xfrm>
            <a:prstGeom prst="rect">
              <a:avLst/>
            </a:prstGeom>
            <a:solidFill>
              <a:srgbClr val="92D050"/>
            </a:solidFill>
            <a:ln w="25400" cap="flat">
              <a:noFill/>
              <a:miter lim="800000"/>
              <a:headEnd type="none" w="med" len="med"/>
              <a:tailEnd type="none" w="med" len="med"/>
            </a:ln>
          </p:spPr>
          <p:txBody>
            <a:bodyPr lIns="0" tIns="0" rIns="0" bIns="0"/>
            <a:lstStyle/>
            <a:p>
              <a:endParaRPr lang="en-US"/>
            </a:p>
          </p:txBody>
        </p:sp>
        <p:grpSp>
          <p:nvGrpSpPr>
            <p:cNvPr id="89" name="Group 17"/>
            <p:cNvGrpSpPr>
              <a:grpSpLocks/>
            </p:cNvGrpSpPr>
            <p:nvPr/>
          </p:nvGrpSpPr>
          <p:grpSpPr bwMode="auto">
            <a:xfrm>
              <a:off x="1121" y="0"/>
              <a:ext cx="1147" cy="1134"/>
              <a:chOff x="0" y="0"/>
              <a:chExt cx="1146" cy="1134"/>
            </a:xfrm>
          </p:grpSpPr>
          <p:sp>
            <p:nvSpPr>
              <p:cNvPr id="90" name="Rectangle 18"/>
              <p:cNvSpPr>
                <a:spLocks/>
              </p:cNvSpPr>
              <p:nvPr/>
            </p:nvSpPr>
            <p:spPr bwMode="auto">
              <a:xfrm>
                <a:off x="13" y="0"/>
                <a:ext cx="1133" cy="1134"/>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91" name="Rectangle 19"/>
              <p:cNvSpPr>
                <a:spLocks/>
              </p:cNvSpPr>
              <p:nvPr/>
            </p:nvSpPr>
            <p:spPr bwMode="auto">
              <a:xfrm>
                <a:off x="0" y="432"/>
                <a:ext cx="1104" cy="240"/>
              </a:xfrm>
              <a:prstGeom prst="rect">
                <a:avLst/>
              </a:prstGeom>
              <a:noFill/>
              <a:ln w="12700" cap="flat">
                <a:noFill/>
                <a:miter lim="800000"/>
                <a:headEnd type="none" w="med" len="med"/>
                <a:tailEnd type="none" w="med" len="med"/>
              </a:ln>
            </p:spPr>
            <p:txBody>
              <a:bodyPr lIns="0" tIns="0" rIns="40639" bIns="0" anchor="ctr"/>
              <a:lstStyle/>
              <a:p>
                <a:pPr marL="39688" algn="ctr"/>
                <a:r>
                  <a:rPr lang="en-US">
                    <a:solidFill>
                      <a:srgbClr val="FFFFFF"/>
                    </a:solidFill>
                    <a:latin typeface="Helvetica" charset="0"/>
                    <a:cs typeface="Helvetica" charset="0"/>
                    <a:sym typeface="Helvetica" charset="0"/>
                  </a:rPr>
                  <a:t> </a:t>
                </a:r>
              </a:p>
            </p:txBody>
          </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50000" fill="hold" nodeType="withEffect">
                                  <p:stCondLst>
                                    <p:cond delay="0"/>
                                  </p:stCondLst>
                                  <p:childTnLst>
                                    <p:animScale>
                                      <p:cBhvr>
                                        <p:cTn id="6" dur="300" fill="hold"/>
                                        <p:tgtEl>
                                          <p:spTgt spid="87"/>
                                        </p:tgtEl>
                                      </p:cBhvr>
                                      <p:by x="50000" y="50000"/>
                                    </p:animScale>
                                  </p:childTnLst>
                                </p:cTn>
                              </p:par>
                            </p:childTnLst>
                          </p:cTn>
                        </p:par>
                        <p:par>
                          <p:cTn id="7" fill="hold">
                            <p:stCondLst>
                              <p:cond delay="300"/>
                            </p:stCondLst>
                            <p:childTnLst>
                              <p:par>
                                <p:cTn id="8" presetID="0" presetClass="path" presetSubtype="0" decel="50000" fill="hold" nodeType="afterEffect">
                                  <p:stCondLst>
                                    <p:cond delay="100"/>
                                  </p:stCondLst>
                                  <p:childTnLst>
                                    <p:animMotion origin="layout" path="M -4.44444E-6 -2.96296E-6 L 0.16928 -0.02639 " pathEditMode="relative" rAng="0" ptsTypes="AA">
                                      <p:cBhvr>
                                        <p:cTn id="9" dur="400" fill="hold"/>
                                        <p:tgtEl>
                                          <p:spTgt spid="87"/>
                                        </p:tgtEl>
                                        <p:attrNameLst>
                                          <p:attrName>ppt_x</p:attrName>
                                          <p:attrName>ppt_y</p:attrName>
                                        </p:attrNameLst>
                                      </p:cBhvr>
                                      <p:rCtr x="8500" y="-1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5111743" y="2097088"/>
            <a:ext cx="3600492" cy="2700339"/>
            <a:chOff x="-11" y="3"/>
            <a:chExt cx="2267" cy="1701"/>
          </a:xfrm>
        </p:grpSpPr>
        <p:sp>
          <p:nvSpPr>
            <p:cNvPr id="3" name="Rectangle 10"/>
            <p:cNvSpPr>
              <a:spLocks/>
            </p:cNvSpPr>
            <p:nvPr/>
          </p:nvSpPr>
          <p:spPr bwMode="auto">
            <a:xfrm>
              <a:off x="-11" y="3"/>
              <a:ext cx="567" cy="567"/>
            </a:xfrm>
            <a:prstGeom prst="rect">
              <a:avLst/>
            </a:prstGeom>
            <a:solidFill>
              <a:srgbClr val="92D050"/>
            </a:solidFill>
            <a:ln w="25400" cap="flat">
              <a:noFill/>
              <a:miter lim="800000"/>
              <a:headEnd type="none" w="med" len="med"/>
              <a:tailEnd type="none" w="med" len="med"/>
            </a:ln>
          </p:spPr>
          <p:txBody>
            <a:bodyPr lIns="0" tIns="0" rIns="0" bIns="0"/>
            <a:lstStyle/>
            <a:p>
              <a:endParaRPr lang="en-US"/>
            </a:p>
          </p:txBody>
        </p:sp>
        <p:sp>
          <p:nvSpPr>
            <p:cNvPr id="4" name="Rectangle 11"/>
            <p:cNvSpPr>
              <a:spLocks/>
            </p:cNvSpPr>
            <p:nvPr/>
          </p:nvSpPr>
          <p:spPr bwMode="auto">
            <a:xfrm>
              <a:off x="556" y="3"/>
              <a:ext cx="567" cy="567"/>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5" name="Rectangle 12"/>
            <p:cNvSpPr>
              <a:spLocks/>
            </p:cNvSpPr>
            <p:nvPr/>
          </p:nvSpPr>
          <p:spPr bwMode="auto">
            <a:xfrm>
              <a:off x="556" y="570"/>
              <a:ext cx="567" cy="567"/>
            </a:xfrm>
            <a:prstGeom prst="rect">
              <a:avLst/>
            </a:prstGeom>
            <a:solidFill>
              <a:srgbClr val="0000FF">
                <a:alpha val="65999"/>
              </a:srgbClr>
            </a:solidFill>
            <a:ln w="12700" cap="sq">
              <a:noFill/>
              <a:prstDash val="solid"/>
              <a:miter lim="800000"/>
              <a:headEnd type="none" w="med" len="med"/>
              <a:tailEnd type="none" w="med" len="med"/>
            </a:ln>
          </p:spPr>
          <p:txBody>
            <a:bodyPr lIns="0" tIns="0" rIns="0" bIns="0"/>
            <a:lstStyle/>
            <a:p>
              <a:endParaRPr lang="en-US"/>
            </a:p>
          </p:txBody>
        </p:sp>
        <p:sp>
          <p:nvSpPr>
            <p:cNvPr id="6" name="Rectangle 13"/>
            <p:cNvSpPr>
              <a:spLocks/>
            </p:cNvSpPr>
            <p:nvPr/>
          </p:nvSpPr>
          <p:spPr bwMode="auto">
            <a:xfrm>
              <a:off x="1123" y="570"/>
              <a:ext cx="567" cy="567"/>
            </a:xfrm>
            <a:prstGeom prst="rect">
              <a:avLst/>
            </a:prstGeom>
            <a:solidFill>
              <a:srgbClr val="FF0080">
                <a:alpha val="65999"/>
              </a:srgbClr>
            </a:solidFill>
            <a:ln w="12700" cap="sq">
              <a:noFill/>
              <a:prstDash val="solid"/>
              <a:miter lim="800000"/>
              <a:headEnd type="none" w="med" len="med"/>
              <a:tailEnd type="none" w="med" len="med"/>
            </a:ln>
          </p:spPr>
          <p:txBody>
            <a:bodyPr lIns="0" tIns="0" rIns="0" bIns="0"/>
            <a:lstStyle/>
            <a:p>
              <a:endParaRPr lang="en-US"/>
            </a:p>
          </p:txBody>
        </p:sp>
        <p:sp>
          <p:nvSpPr>
            <p:cNvPr id="7" name="Rectangle 14"/>
            <p:cNvSpPr>
              <a:spLocks/>
            </p:cNvSpPr>
            <p:nvPr/>
          </p:nvSpPr>
          <p:spPr bwMode="auto">
            <a:xfrm>
              <a:off x="1689" y="1137"/>
              <a:ext cx="567" cy="567"/>
            </a:xfrm>
            <a:prstGeom prst="rect">
              <a:avLst/>
            </a:prstGeom>
            <a:solidFill>
              <a:srgbClr val="FFFF00">
                <a:alpha val="65999"/>
              </a:srgbClr>
            </a:solidFill>
            <a:ln w="12700" cap="sq">
              <a:noFill/>
              <a:prstDash val="solid"/>
              <a:miter lim="800000"/>
              <a:headEnd type="none" w="med" len="med"/>
              <a:tailEnd type="none" w="med" len="med"/>
            </a:ln>
          </p:spPr>
          <p:txBody>
            <a:bodyPr lIns="0" tIns="0" rIns="0" bIns="0"/>
            <a:lstStyle/>
            <a:p>
              <a:endParaRPr lang="en-US"/>
            </a:p>
          </p:txBody>
        </p:sp>
      </p:grpSp>
      <p:grpSp>
        <p:nvGrpSpPr>
          <p:cNvPr id="8" name="Group 15"/>
          <p:cNvGrpSpPr>
            <a:grpSpLocks/>
          </p:cNvGrpSpPr>
          <p:nvPr/>
        </p:nvGrpSpPr>
        <p:grpSpPr bwMode="auto">
          <a:xfrm>
            <a:off x="5112060" y="2096852"/>
            <a:ext cx="3600458" cy="2700339"/>
            <a:chOff x="0" y="-23"/>
            <a:chExt cx="2268" cy="1701"/>
          </a:xfrm>
        </p:grpSpPr>
        <p:sp>
          <p:nvSpPr>
            <p:cNvPr id="9" name="Rectangle 16"/>
            <p:cNvSpPr>
              <a:spLocks/>
            </p:cNvSpPr>
            <p:nvPr/>
          </p:nvSpPr>
          <p:spPr bwMode="auto">
            <a:xfrm>
              <a:off x="0" y="-23"/>
              <a:ext cx="567" cy="567"/>
            </a:xfrm>
            <a:prstGeom prst="rect">
              <a:avLst/>
            </a:prstGeom>
            <a:solidFill>
              <a:srgbClr val="00FF00"/>
            </a:solidFill>
            <a:ln w="12700" cap="sq">
              <a:noFill/>
              <a:prstDash val="solid"/>
              <a:miter lim="800000"/>
              <a:headEnd type="none" w="med" len="med"/>
              <a:tailEnd type="none" w="med" len="med"/>
            </a:ln>
          </p:spPr>
          <p:txBody>
            <a:bodyPr lIns="0" tIns="0" rIns="0" bIns="0"/>
            <a:lstStyle/>
            <a:p>
              <a:endParaRPr lang="en-US"/>
            </a:p>
          </p:txBody>
        </p:sp>
        <p:sp>
          <p:nvSpPr>
            <p:cNvPr id="10" name="Rectangle 17"/>
            <p:cNvSpPr>
              <a:spLocks/>
            </p:cNvSpPr>
            <p:nvPr/>
          </p:nvSpPr>
          <p:spPr bwMode="auto">
            <a:xfrm>
              <a:off x="567" y="-23"/>
              <a:ext cx="567" cy="567"/>
            </a:xfrm>
            <a:prstGeom prst="rect">
              <a:avLst/>
            </a:prstGeom>
            <a:solidFill>
              <a:srgbClr val="0080FF">
                <a:alpha val="65999"/>
              </a:srgbClr>
            </a:solidFill>
            <a:ln w="12700" cap="sq">
              <a:noFill/>
              <a:prstDash val="solid"/>
              <a:miter lim="800000"/>
              <a:headEnd type="none" w="med" len="med"/>
              <a:tailEnd type="none" w="med" len="med"/>
            </a:ln>
          </p:spPr>
          <p:txBody>
            <a:bodyPr lIns="0" tIns="0" rIns="0" bIns="0"/>
            <a:lstStyle/>
            <a:p>
              <a:endParaRPr lang="en-US"/>
            </a:p>
          </p:txBody>
        </p:sp>
        <p:sp>
          <p:nvSpPr>
            <p:cNvPr id="11" name="Rectangle 18"/>
            <p:cNvSpPr>
              <a:spLocks/>
            </p:cNvSpPr>
            <p:nvPr/>
          </p:nvSpPr>
          <p:spPr bwMode="auto">
            <a:xfrm>
              <a:off x="567" y="544"/>
              <a:ext cx="567" cy="567"/>
            </a:xfrm>
            <a:prstGeom prst="rect">
              <a:avLst/>
            </a:prstGeom>
            <a:solidFill>
              <a:srgbClr val="FFFF00">
                <a:alpha val="65999"/>
              </a:srgbClr>
            </a:solidFill>
            <a:ln w="12700" cap="sq">
              <a:noFill/>
              <a:prstDash val="solid"/>
              <a:miter lim="800000"/>
              <a:headEnd type="none" w="med" len="med"/>
              <a:tailEnd type="none" w="med" len="med"/>
            </a:ln>
          </p:spPr>
          <p:txBody>
            <a:bodyPr lIns="0" tIns="0" rIns="0" bIns="0"/>
            <a:lstStyle/>
            <a:p>
              <a:endParaRPr lang="en-US"/>
            </a:p>
          </p:txBody>
        </p:sp>
        <p:sp>
          <p:nvSpPr>
            <p:cNvPr id="12" name="Rectangle 19"/>
            <p:cNvSpPr>
              <a:spLocks/>
            </p:cNvSpPr>
            <p:nvPr/>
          </p:nvSpPr>
          <p:spPr bwMode="auto">
            <a:xfrm>
              <a:off x="1134" y="544"/>
              <a:ext cx="567" cy="567"/>
            </a:xfrm>
            <a:prstGeom prst="rect">
              <a:avLst/>
            </a:prstGeom>
            <a:solidFill>
              <a:srgbClr val="FF0080">
                <a:alpha val="65999"/>
              </a:srgbClr>
            </a:solidFill>
            <a:ln w="12700" cap="sq">
              <a:noFill/>
              <a:prstDash val="solid"/>
              <a:miter lim="800000"/>
              <a:headEnd type="none" w="med" len="med"/>
              <a:tailEnd type="none" w="med" len="med"/>
            </a:ln>
          </p:spPr>
          <p:txBody>
            <a:bodyPr lIns="0" tIns="0" rIns="0" bIns="0"/>
            <a:lstStyle/>
            <a:p>
              <a:endParaRPr lang="en-US"/>
            </a:p>
          </p:txBody>
        </p:sp>
        <p:sp>
          <p:nvSpPr>
            <p:cNvPr id="13" name="Rectangle 20"/>
            <p:cNvSpPr>
              <a:spLocks/>
            </p:cNvSpPr>
            <p:nvPr/>
          </p:nvSpPr>
          <p:spPr bwMode="auto">
            <a:xfrm>
              <a:off x="1701" y="1111"/>
              <a:ext cx="567" cy="567"/>
            </a:xfrm>
            <a:prstGeom prst="rect">
              <a:avLst/>
            </a:prstGeom>
            <a:solidFill>
              <a:srgbClr val="FFFF00">
                <a:alpha val="65999"/>
              </a:srgbClr>
            </a:solidFill>
            <a:ln w="12700" cap="sq">
              <a:noFill/>
              <a:prstDash val="solid"/>
              <a:miter lim="800000"/>
              <a:headEnd type="none" w="med" len="med"/>
              <a:tailEnd type="none" w="med" len="med"/>
            </a:ln>
          </p:spPr>
          <p:txBody>
            <a:bodyPr lIns="0" tIns="0" rIns="0" bIns="0"/>
            <a:lstStyle/>
            <a:p>
              <a:endParaRPr lang="en-US"/>
            </a:p>
          </p:txBody>
        </p:sp>
      </p:grpSp>
      <p:sp>
        <p:nvSpPr>
          <p:cNvPr id="14" name="Rectangle 21"/>
          <p:cNvSpPr>
            <a:spLocks/>
          </p:cNvSpPr>
          <p:nvPr/>
        </p:nvSpPr>
        <p:spPr bwMode="auto">
          <a:xfrm>
            <a:off x="467544" y="2492896"/>
            <a:ext cx="685800" cy="576064"/>
          </a:xfrm>
          <a:prstGeom prst="rect">
            <a:avLst/>
          </a:prstGeom>
          <a:solidFill>
            <a:srgbClr val="92D050"/>
          </a:solidFill>
          <a:ln w="25400" cap="flat">
            <a:noFill/>
            <a:miter lim="800000"/>
            <a:headEnd type="none" w="med" len="med"/>
            <a:tailEnd type="none" w="med" len="med"/>
          </a:ln>
        </p:spPr>
        <p:txBody>
          <a:bodyPr lIns="0" tIns="0" rIns="0" bIns="0"/>
          <a:lstStyle/>
          <a:p>
            <a:endParaRPr lang="en-US"/>
          </a:p>
        </p:txBody>
      </p:sp>
      <p:sp>
        <p:nvSpPr>
          <p:cNvPr id="15" name="Rectangle 22"/>
          <p:cNvSpPr>
            <a:spLocks/>
          </p:cNvSpPr>
          <p:nvPr/>
        </p:nvSpPr>
        <p:spPr bwMode="auto">
          <a:xfrm>
            <a:off x="1204144" y="2491309"/>
            <a:ext cx="254000" cy="577651"/>
          </a:xfrm>
          <a:prstGeom prst="rect">
            <a:avLst/>
          </a:prstGeom>
          <a:solidFill>
            <a:srgbClr val="00FF00"/>
          </a:solidFill>
          <a:ln w="25400" cap="flat">
            <a:noFill/>
            <a:miter lim="800000"/>
            <a:headEnd type="none" w="med" len="med"/>
            <a:tailEnd type="none" w="med" len="med"/>
          </a:ln>
        </p:spPr>
        <p:txBody>
          <a:bodyPr lIns="0" tIns="0" rIns="0" bIns="0"/>
          <a:lstStyle/>
          <a:p>
            <a:endParaRPr lang="en-US"/>
          </a:p>
        </p:txBody>
      </p:sp>
      <p:grpSp>
        <p:nvGrpSpPr>
          <p:cNvPr id="16" name="Group 24"/>
          <p:cNvGrpSpPr>
            <a:grpSpLocks/>
          </p:cNvGrpSpPr>
          <p:nvPr/>
        </p:nvGrpSpPr>
        <p:grpSpPr bwMode="auto">
          <a:xfrm>
            <a:off x="5112557" y="2097089"/>
            <a:ext cx="3600451" cy="2700338"/>
            <a:chOff x="-23" y="0"/>
            <a:chExt cx="2268" cy="1701"/>
          </a:xfrm>
        </p:grpSpPr>
        <p:sp>
          <p:nvSpPr>
            <p:cNvPr id="17" name="Rectangle 25"/>
            <p:cNvSpPr>
              <a:spLocks/>
            </p:cNvSpPr>
            <p:nvPr/>
          </p:nvSpPr>
          <p:spPr bwMode="auto">
            <a:xfrm>
              <a:off x="-23" y="0"/>
              <a:ext cx="567" cy="567"/>
            </a:xfrm>
            <a:prstGeom prst="rect">
              <a:avLst/>
            </a:prstGeom>
            <a:solidFill>
              <a:srgbClr val="FFFF00"/>
            </a:solidFill>
            <a:ln w="12700" cap="sq">
              <a:noFill/>
              <a:prstDash val="solid"/>
              <a:miter lim="800000"/>
              <a:headEnd type="none" w="med" len="med"/>
              <a:tailEnd type="none" w="med" len="med"/>
            </a:ln>
          </p:spPr>
          <p:txBody>
            <a:bodyPr lIns="0" tIns="0" rIns="0" bIns="0"/>
            <a:lstStyle/>
            <a:p>
              <a:endParaRPr lang="en-US"/>
            </a:p>
          </p:txBody>
        </p:sp>
        <p:sp>
          <p:nvSpPr>
            <p:cNvPr id="18" name="Rectangle 26"/>
            <p:cNvSpPr>
              <a:spLocks/>
            </p:cNvSpPr>
            <p:nvPr/>
          </p:nvSpPr>
          <p:spPr bwMode="auto">
            <a:xfrm>
              <a:off x="544" y="0"/>
              <a:ext cx="567" cy="567"/>
            </a:xfrm>
            <a:prstGeom prst="rect">
              <a:avLst/>
            </a:prstGeom>
            <a:solidFill>
              <a:srgbClr val="0080FF">
                <a:alpha val="65999"/>
              </a:srgbClr>
            </a:solidFill>
            <a:ln w="12700" cap="sq">
              <a:noFill/>
              <a:prstDash val="solid"/>
              <a:miter lim="800000"/>
              <a:headEnd type="none" w="med" len="med"/>
              <a:tailEnd type="none" w="med" len="med"/>
            </a:ln>
          </p:spPr>
          <p:txBody>
            <a:bodyPr lIns="0" tIns="0" rIns="0" bIns="0"/>
            <a:lstStyle/>
            <a:p>
              <a:endParaRPr lang="en-US"/>
            </a:p>
          </p:txBody>
        </p:sp>
        <p:sp>
          <p:nvSpPr>
            <p:cNvPr id="19" name="Rectangle 27"/>
            <p:cNvSpPr>
              <a:spLocks/>
            </p:cNvSpPr>
            <p:nvPr/>
          </p:nvSpPr>
          <p:spPr bwMode="auto">
            <a:xfrm>
              <a:off x="544" y="567"/>
              <a:ext cx="567" cy="567"/>
            </a:xfrm>
            <a:prstGeom prst="rect">
              <a:avLst/>
            </a:prstGeom>
            <a:solidFill>
              <a:srgbClr val="FF0080">
                <a:alpha val="65999"/>
              </a:srgbClr>
            </a:solidFill>
            <a:ln w="12700" cap="sq">
              <a:noFill/>
              <a:prstDash val="solid"/>
              <a:miter lim="800000"/>
              <a:headEnd type="none" w="med" len="med"/>
              <a:tailEnd type="none" w="med" len="med"/>
            </a:ln>
          </p:spPr>
          <p:txBody>
            <a:bodyPr lIns="0" tIns="0" rIns="0" bIns="0"/>
            <a:lstStyle/>
            <a:p>
              <a:endParaRPr lang="en-US"/>
            </a:p>
          </p:txBody>
        </p:sp>
        <p:sp>
          <p:nvSpPr>
            <p:cNvPr id="20" name="Rectangle 28"/>
            <p:cNvSpPr>
              <a:spLocks/>
            </p:cNvSpPr>
            <p:nvPr/>
          </p:nvSpPr>
          <p:spPr bwMode="auto">
            <a:xfrm>
              <a:off x="1111" y="567"/>
              <a:ext cx="567" cy="567"/>
            </a:xfrm>
            <a:prstGeom prst="rect">
              <a:avLst/>
            </a:prstGeom>
            <a:solidFill>
              <a:srgbClr val="0080FF">
                <a:alpha val="65999"/>
              </a:srgbClr>
            </a:solidFill>
            <a:ln w="12700" cap="sq">
              <a:noFill/>
              <a:prstDash val="solid"/>
              <a:miter lim="800000"/>
              <a:headEnd type="none" w="med" len="med"/>
              <a:tailEnd type="none" w="med" len="med"/>
            </a:ln>
          </p:spPr>
          <p:txBody>
            <a:bodyPr lIns="0" tIns="0" rIns="0" bIns="0"/>
            <a:lstStyle/>
            <a:p>
              <a:endParaRPr lang="en-US"/>
            </a:p>
          </p:txBody>
        </p:sp>
        <p:sp>
          <p:nvSpPr>
            <p:cNvPr id="21" name="Rectangle 29"/>
            <p:cNvSpPr>
              <a:spLocks/>
            </p:cNvSpPr>
            <p:nvPr/>
          </p:nvSpPr>
          <p:spPr bwMode="auto">
            <a:xfrm>
              <a:off x="1678" y="1134"/>
              <a:ext cx="567" cy="567"/>
            </a:xfrm>
            <a:prstGeom prst="rect">
              <a:avLst/>
            </a:prstGeom>
            <a:solidFill>
              <a:srgbClr val="0000FF">
                <a:alpha val="65999"/>
              </a:srgbClr>
            </a:solidFill>
            <a:ln w="12700" cap="sq">
              <a:noFill/>
              <a:prstDash val="solid"/>
              <a:miter lim="800000"/>
              <a:headEnd type="none" w="med" len="med"/>
              <a:tailEnd type="none" w="med" len="med"/>
            </a:ln>
          </p:spPr>
          <p:txBody>
            <a:bodyPr lIns="0" tIns="0" rIns="0" bIns="0"/>
            <a:lstStyle/>
            <a:p>
              <a:endParaRPr lang="en-US"/>
            </a:p>
          </p:txBody>
        </p:sp>
      </p:grpSp>
      <p:grpSp>
        <p:nvGrpSpPr>
          <p:cNvPr id="22" name="Group 31"/>
          <p:cNvGrpSpPr>
            <a:grpSpLocks/>
          </p:cNvGrpSpPr>
          <p:nvPr/>
        </p:nvGrpSpPr>
        <p:grpSpPr bwMode="auto">
          <a:xfrm>
            <a:off x="5112557" y="2096852"/>
            <a:ext cx="3600451" cy="2700338"/>
            <a:chOff x="-23" y="0"/>
            <a:chExt cx="2268" cy="1701"/>
          </a:xfrm>
        </p:grpSpPr>
        <p:sp>
          <p:nvSpPr>
            <p:cNvPr id="23" name="Rectangle 32"/>
            <p:cNvSpPr>
              <a:spLocks/>
            </p:cNvSpPr>
            <p:nvPr/>
          </p:nvSpPr>
          <p:spPr bwMode="auto">
            <a:xfrm>
              <a:off x="-23" y="0"/>
              <a:ext cx="567" cy="567"/>
            </a:xfrm>
            <a:prstGeom prst="rect">
              <a:avLst/>
            </a:prstGeom>
            <a:solidFill>
              <a:srgbClr val="00FF00"/>
            </a:solidFill>
            <a:ln w="12700" cap="sq">
              <a:noFill/>
              <a:prstDash val="solid"/>
              <a:miter lim="800000"/>
              <a:headEnd type="none" w="med" len="med"/>
              <a:tailEnd type="none" w="med" len="med"/>
            </a:ln>
          </p:spPr>
          <p:txBody>
            <a:bodyPr lIns="0" tIns="0" rIns="0" bIns="0"/>
            <a:lstStyle/>
            <a:p>
              <a:endParaRPr lang="en-US"/>
            </a:p>
          </p:txBody>
        </p:sp>
        <p:sp>
          <p:nvSpPr>
            <p:cNvPr id="24" name="Rectangle 33"/>
            <p:cNvSpPr>
              <a:spLocks/>
            </p:cNvSpPr>
            <p:nvPr/>
          </p:nvSpPr>
          <p:spPr bwMode="auto">
            <a:xfrm>
              <a:off x="544" y="0"/>
              <a:ext cx="567" cy="567"/>
            </a:xfrm>
            <a:prstGeom prst="rect">
              <a:avLst/>
            </a:prstGeom>
            <a:solidFill>
              <a:srgbClr val="0080FF">
                <a:alpha val="65999"/>
              </a:srgbClr>
            </a:solidFill>
            <a:ln w="12700" cap="sq">
              <a:noFill/>
              <a:prstDash val="solid"/>
              <a:miter lim="800000"/>
              <a:headEnd type="none" w="med" len="med"/>
              <a:tailEnd type="none" w="med" len="med"/>
            </a:ln>
          </p:spPr>
          <p:txBody>
            <a:bodyPr lIns="0" tIns="0" rIns="0" bIns="0"/>
            <a:lstStyle/>
            <a:p>
              <a:endParaRPr lang="en-US"/>
            </a:p>
          </p:txBody>
        </p:sp>
        <p:sp>
          <p:nvSpPr>
            <p:cNvPr id="25" name="Rectangle 34"/>
            <p:cNvSpPr>
              <a:spLocks/>
            </p:cNvSpPr>
            <p:nvPr/>
          </p:nvSpPr>
          <p:spPr bwMode="auto">
            <a:xfrm>
              <a:off x="544" y="567"/>
              <a:ext cx="567" cy="567"/>
            </a:xfrm>
            <a:prstGeom prst="rect">
              <a:avLst/>
            </a:prstGeom>
            <a:solidFill>
              <a:srgbClr val="FFFF00">
                <a:alpha val="65999"/>
              </a:srgbClr>
            </a:solidFill>
            <a:ln w="12700" cap="sq">
              <a:noFill/>
              <a:prstDash val="solid"/>
              <a:miter lim="800000"/>
              <a:headEnd type="none" w="med" len="med"/>
              <a:tailEnd type="none" w="med" len="med"/>
            </a:ln>
          </p:spPr>
          <p:txBody>
            <a:bodyPr lIns="0" tIns="0" rIns="0" bIns="0"/>
            <a:lstStyle/>
            <a:p>
              <a:endParaRPr lang="en-US"/>
            </a:p>
          </p:txBody>
        </p:sp>
        <p:sp>
          <p:nvSpPr>
            <p:cNvPr id="26" name="Rectangle 35"/>
            <p:cNvSpPr>
              <a:spLocks/>
            </p:cNvSpPr>
            <p:nvPr/>
          </p:nvSpPr>
          <p:spPr bwMode="auto">
            <a:xfrm>
              <a:off x="1111" y="567"/>
              <a:ext cx="567" cy="567"/>
            </a:xfrm>
            <a:prstGeom prst="rect">
              <a:avLst/>
            </a:prstGeom>
            <a:solidFill>
              <a:srgbClr val="FF0080">
                <a:alpha val="65999"/>
              </a:srgbClr>
            </a:solidFill>
            <a:ln w="12700" cap="sq">
              <a:noFill/>
              <a:prstDash val="solid"/>
              <a:miter lim="800000"/>
              <a:headEnd type="none" w="med" len="med"/>
              <a:tailEnd type="none" w="med" len="med"/>
            </a:ln>
          </p:spPr>
          <p:txBody>
            <a:bodyPr lIns="0" tIns="0" rIns="0" bIns="0"/>
            <a:lstStyle/>
            <a:p>
              <a:endParaRPr lang="en-US"/>
            </a:p>
          </p:txBody>
        </p:sp>
        <p:sp>
          <p:nvSpPr>
            <p:cNvPr id="27" name="Rectangle 36"/>
            <p:cNvSpPr>
              <a:spLocks/>
            </p:cNvSpPr>
            <p:nvPr/>
          </p:nvSpPr>
          <p:spPr bwMode="auto">
            <a:xfrm>
              <a:off x="1678" y="1134"/>
              <a:ext cx="567" cy="567"/>
            </a:xfrm>
            <a:prstGeom prst="rect">
              <a:avLst/>
            </a:prstGeom>
            <a:solidFill>
              <a:srgbClr val="FFFF00">
                <a:alpha val="65999"/>
              </a:srgbClr>
            </a:solidFill>
            <a:ln w="12700" cap="sq">
              <a:noFill/>
              <a:prstDash val="solid"/>
              <a:miter lim="800000"/>
              <a:headEnd type="none" w="med" len="med"/>
              <a:tailEnd type="none" w="med" len="med"/>
            </a:ln>
          </p:spPr>
          <p:txBody>
            <a:bodyPr lIns="0" tIns="0" rIns="0" bIns="0"/>
            <a:lstStyle/>
            <a:p>
              <a:endParaRPr lang="en-US"/>
            </a:p>
          </p:txBody>
        </p:sp>
      </p:grpSp>
      <p:sp>
        <p:nvSpPr>
          <p:cNvPr id="28" name="Rectangle 23"/>
          <p:cNvSpPr>
            <a:spLocks/>
          </p:cNvSpPr>
          <p:nvPr/>
        </p:nvSpPr>
        <p:spPr bwMode="auto">
          <a:xfrm>
            <a:off x="1508944" y="2491309"/>
            <a:ext cx="381000" cy="577651"/>
          </a:xfrm>
          <a:prstGeom prst="rect">
            <a:avLst/>
          </a:prstGeom>
          <a:solidFill>
            <a:srgbClr val="0080FF">
              <a:alpha val="65999"/>
            </a:srgbClr>
          </a:solidFill>
          <a:ln w="12700" cap="sq">
            <a:noFill/>
            <a:prstDash val="solid"/>
            <a:miter lim="800000"/>
            <a:headEnd type="none" w="med" len="med"/>
            <a:tailEnd type="none" w="med" len="med"/>
          </a:ln>
        </p:spPr>
        <p:txBody>
          <a:bodyPr lIns="0" tIns="0" rIns="0" bIns="0"/>
          <a:lstStyle/>
          <a:p>
            <a:endParaRPr lang="en-US"/>
          </a:p>
        </p:txBody>
      </p:sp>
      <p:grpSp>
        <p:nvGrpSpPr>
          <p:cNvPr id="29" name="Group 28"/>
          <p:cNvGrpSpPr/>
          <p:nvPr/>
        </p:nvGrpSpPr>
        <p:grpSpPr>
          <a:xfrm>
            <a:off x="1940744" y="2492896"/>
            <a:ext cx="1422400" cy="576064"/>
            <a:chOff x="1778000" y="1803400"/>
            <a:chExt cx="1422400" cy="576064"/>
          </a:xfrm>
        </p:grpSpPr>
        <p:sp>
          <p:nvSpPr>
            <p:cNvPr id="30" name="Rectangle 30"/>
            <p:cNvSpPr>
              <a:spLocks/>
            </p:cNvSpPr>
            <p:nvPr/>
          </p:nvSpPr>
          <p:spPr bwMode="auto">
            <a:xfrm>
              <a:off x="1778000" y="1803400"/>
              <a:ext cx="685800" cy="576064"/>
            </a:xfrm>
            <a:prstGeom prst="rect">
              <a:avLst/>
            </a:prstGeom>
            <a:solidFill>
              <a:srgbClr val="FF0080">
                <a:alpha val="65999"/>
              </a:srgbClr>
            </a:solidFill>
            <a:ln w="12700" cap="sq">
              <a:noFill/>
              <a:prstDash val="solid"/>
              <a:miter lim="800000"/>
              <a:headEnd type="none" w="med" len="med"/>
              <a:tailEnd type="none" w="med" len="med"/>
            </a:ln>
          </p:spPr>
          <p:txBody>
            <a:bodyPr lIns="0" tIns="0" rIns="0" bIns="0"/>
            <a:lstStyle/>
            <a:p>
              <a:endParaRPr lang="en-US"/>
            </a:p>
          </p:txBody>
        </p:sp>
        <p:sp>
          <p:nvSpPr>
            <p:cNvPr id="31" name="Rectangle 37"/>
            <p:cNvSpPr>
              <a:spLocks/>
            </p:cNvSpPr>
            <p:nvPr/>
          </p:nvSpPr>
          <p:spPr bwMode="auto">
            <a:xfrm>
              <a:off x="2514600" y="1803400"/>
              <a:ext cx="685800" cy="576064"/>
            </a:xfrm>
            <a:prstGeom prst="rect">
              <a:avLst/>
            </a:prstGeom>
            <a:solidFill>
              <a:srgbClr val="0080FF">
                <a:alpha val="65999"/>
              </a:srgbClr>
            </a:solidFill>
            <a:ln w="12700" cap="sq">
              <a:noFill/>
              <a:prstDash val="solid"/>
              <a:miter lim="800000"/>
              <a:headEnd type="none" w="med" len="med"/>
              <a:tailEnd type="none" w="med" len="med"/>
            </a:ln>
          </p:spPr>
          <p:txBody>
            <a:bodyPr lIns="0" tIns="0" rIns="0" bIns="0"/>
            <a:lstStyle/>
            <a:p>
              <a:endParaRPr lang="en-US"/>
            </a:p>
          </p:txBody>
        </p:sp>
      </p:grpSp>
      <p:grpSp>
        <p:nvGrpSpPr>
          <p:cNvPr id="32" name="Group 31"/>
          <p:cNvGrpSpPr/>
          <p:nvPr/>
        </p:nvGrpSpPr>
        <p:grpSpPr>
          <a:xfrm>
            <a:off x="3413944" y="2491309"/>
            <a:ext cx="990600" cy="577651"/>
            <a:chOff x="3251200" y="1801813"/>
            <a:chExt cx="990600" cy="577651"/>
          </a:xfrm>
        </p:grpSpPr>
        <p:sp>
          <p:nvSpPr>
            <p:cNvPr id="33" name="Rectangle 38"/>
            <p:cNvSpPr>
              <a:spLocks/>
            </p:cNvSpPr>
            <p:nvPr/>
          </p:nvSpPr>
          <p:spPr bwMode="auto">
            <a:xfrm>
              <a:off x="3251200" y="1801813"/>
              <a:ext cx="254000" cy="577651"/>
            </a:xfrm>
            <a:prstGeom prst="rect">
              <a:avLst/>
            </a:prstGeom>
            <a:solidFill>
              <a:srgbClr val="FF0080">
                <a:alpha val="65999"/>
              </a:srgbClr>
            </a:solidFill>
            <a:ln w="12700" cap="sq">
              <a:noFill/>
              <a:prstDash val="solid"/>
              <a:miter lim="800000"/>
              <a:headEnd type="none" w="med" len="med"/>
              <a:tailEnd type="none" w="med" len="med"/>
            </a:ln>
          </p:spPr>
          <p:txBody>
            <a:bodyPr lIns="0" tIns="0" rIns="0" bIns="0"/>
            <a:lstStyle/>
            <a:p>
              <a:endParaRPr lang="en-US"/>
            </a:p>
          </p:txBody>
        </p:sp>
        <p:sp>
          <p:nvSpPr>
            <p:cNvPr id="34" name="Rectangle 39"/>
            <p:cNvSpPr>
              <a:spLocks/>
            </p:cNvSpPr>
            <p:nvPr/>
          </p:nvSpPr>
          <p:spPr bwMode="auto">
            <a:xfrm>
              <a:off x="3556000" y="1803400"/>
              <a:ext cx="685800" cy="576064"/>
            </a:xfrm>
            <a:prstGeom prst="rect">
              <a:avLst/>
            </a:prstGeom>
            <a:solidFill>
              <a:srgbClr val="FFFF00">
                <a:alpha val="65999"/>
              </a:srgbClr>
            </a:solidFill>
            <a:ln w="12700" cap="sq">
              <a:noFill/>
              <a:prstDash val="solid"/>
              <a:miter lim="800000"/>
              <a:headEnd type="none" w="med" len="med"/>
              <a:tailEnd type="none" w="med" len="med"/>
            </a:ln>
          </p:spPr>
          <p:txBody>
            <a:bodyPr lIns="0" tIns="0" rIns="0" bIns="0"/>
            <a:lstStyle/>
            <a:p>
              <a:endParaRPr lang="en-US"/>
            </a:p>
          </p:txBody>
        </p:sp>
      </p:grpSp>
      <p:sp>
        <p:nvSpPr>
          <p:cNvPr id="35" name="Line 40"/>
          <p:cNvSpPr>
            <a:spLocks noChangeShapeType="1"/>
          </p:cNvSpPr>
          <p:nvPr/>
        </p:nvSpPr>
        <p:spPr bwMode="auto">
          <a:xfrm>
            <a:off x="5310188" y="2298700"/>
            <a:ext cx="3054350" cy="1966913"/>
          </a:xfrm>
          <a:prstGeom prst="line">
            <a:avLst/>
          </a:prstGeom>
          <a:noFill/>
          <a:ln w="12700" cap="flat">
            <a:solidFill>
              <a:schemeClr val="tx1"/>
            </a:solidFill>
            <a:prstDash val="solid"/>
            <a:round/>
            <a:headEnd type="none" w="med" len="med"/>
            <a:tailEnd type="triangle" w="med" len="med"/>
          </a:ln>
        </p:spPr>
        <p:txBody>
          <a:bodyPr lIns="0" tIns="0" rIns="0" bIns="0"/>
          <a:lstStyle/>
          <a:p>
            <a:endParaRPr lang="en-US"/>
          </a:p>
        </p:txBody>
      </p:sp>
      <p:grpSp>
        <p:nvGrpSpPr>
          <p:cNvPr id="36" name="Group 35"/>
          <p:cNvGrpSpPr/>
          <p:nvPr/>
        </p:nvGrpSpPr>
        <p:grpSpPr>
          <a:xfrm>
            <a:off x="4686300" y="1350963"/>
            <a:ext cx="4240213" cy="3830637"/>
            <a:chOff x="4686300" y="757238"/>
            <a:chExt cx="4240213" cy="3830637"/>
          </a:xfrm>
        </p:grpSpPr>
        <p:sp>
          <p:nvSpPr>
            <p:cNvPr id="37" name="Line 41"/>
            <p:cNvSpPr>
              <a:spLocks noChangeShapeType="1"/>
            </p:cNvSpPr>
            <p:nvPr/>
          </p:nvSpPr>
          <p:spPr bwMode="auto">
            <a:xfrm rot="10800000" flipH="1">
              <a:off x="6246813" y="1803400"/>
              <a:ext cx="1295400" cy="1857375"/>
            </a:xfrm>
            <a:prstGeom prst="line">
              <a:avLst/>
            </a:prstGeom>
            <a:noFill/>
            <a:ln w="9525" cap="flat">
              <a:solidFill>
                <a:schemeClr val="tx1"/>
              </a:solidFill>
              <a:prstDash val="sysDot"/>
              <a:round/>
              <a:headEnd type="none" w="med" len="med"/>
              <a:tailEnd type="none" w="med" len="med"/>
            </a:ln>
          </p:spPr>
          <p:txBody>
            <a:bodyPr lIns="0" tIns="0" rIns="0" bIns="0"/>
            <a:lstStyle/>
            <a:p>
              <a:endParaRPr lang="en-US"/>
            </a:p>
          </p:txBody>
        </p:sp>
        <p:sp>
          <p:nvSpPr>
            <p:cNvPr id="38" name="Line 42"/>
            <p:cNvSpPr>
              <a:spLocks noChangeShapeType="1"/>
            </p:cNvSpPr>
            <p:nvPr/>
          </p:nvSpPr>
          <p:spPr bwMode="auto">
            <a:xfrm rot="10800000" flipH="1">
              <a:off x="7072313" y="2362200"/>
              <a:ext cx="1295400" cy="1857375"/>
            </a:xfrm>
            <a:prstGeom prst="line">
              <a:avLst/>
            </a:prstGeom>
            <a:noFill/>
            <a:ln w="9525" cap="flat">
              <a:solidFill>
                <a:schemeClr val="tx1"/>
              </a:solidFill>
              <a:prstDash val="sysDot"/>
              <a:round/>
              <a:headEnd type="none" w="med" len="med"/>
              <a:tailEnd type="none" w="med" len="med"/>
            </a:ln>
          </p:spPr>
          <p:txBody>
            <a:bodyPr lIns="0" tIns="0" rIns="0" bIns="0"/>
            <a:lstStyle/>
            <a:p>
              <a:endParaRPr lang="en-US"/>
            </a:p>
          </p:txBody>
        </p:sp>
        <p:sp>
          <p:nvSpPr>
            <p:cNvPr id="39" name="Line 43"/>
            <p:cNvSpPr>
              <a:spLocks noChangeShapeType="1"/>
            </p:cNvSpPr>
            <p:nvPr/>
          </p:nvSpPr>
          <p:spPr bwMode="auto">
            <a:xfrm rot="10800000" flipH="1">
              <a:off x="7631113" y="2730500"/>
              <a:ext cx="1295400" cy="1857375"/>
            </a:xfrm>
            <a:prstGeom prst="line">
              <a:avLst/>
            </a:prstGeom>
            <a:noFill/>
            <a:ln w="9525" cap="flat">
              <a:solidFill>
                <a:schemeClr val="tx1"/>
              </a:solidFill>
              <a:prstDash val="sysDot"/>
              <a:round/>
              <a:headEnd type="none" w="med" len="med"/>
              <a:tailEnd type="none" w="med" len="med"/>
            </a:ln>
          </p:spPr>
          <p:txBody>
            <a:bodyPr lIns="0" tIns="0" rIns="0" bIns="0"/>
            <a:lstStyle/>
            <a:p>
              <a:endParaRPr lang="en-US"/>
            </a:p>
          </p:txBody>
        </p:sp>
        <p:sp>
          <p:nvSpPr>
            <p:cNvPr id="40" name="Line 44"/>
            <p:cNvSpPr>
              <a:spLocks noChangeShapeType="1"/>
            </p:cNvSpPr>
            <p:nvPr/>
          </p:nvSpPr>
          <p:spPr bwMode="auto">
            <a:xfrm rot="10800000" flipH="1">
              <a:off x="6780213" y="2197100"/>
              <a:ext cx="1295400" cy="1857375"/>
            </a:xfrm>
            <a:prstGeom prst="line">
              <a:avLst/>
            </a:prstGeom>
            <a:noFill/>
            <a:ln w="9525" cap="flat">
              <a:solidFill>
                <a:schemeClr val="tx1"/>
              </a:solidFill>
              <a:prstDash val="sysDot"/>
              <a:round/>
              <a:headEnd type="none" w="med" len="med"/>
              <a:tailEnd type="none" w="med" len="med"/>
            </a:ln>
          </p:spPr>
          <p:txBody>
            <a:bodyPr lIns="0" tIns="0" rIns="0" bIns="0"/>
            <a:lstStyle/>
            <a:p>
              <a:endParaRPr lang="en-US"/>
            </a:p>
          </p:txBody>
        </p:sp>
        <p:sp>
          <p:nvSpPr>
            <p:cNvPr id="41" name="Line 45"/>
            <p:cNvSpPr>
              <a:spLocks noChangeShapeType="1"/>
            </p:cNvSpPr>
            <p:nvPr/>
          </p:nvSpPr>
          <p:spPr bwMode="auto">
            <a:xfrm rot="10800000" flipH="1">
              <a:off x="4686300" y="757238"/>
              <a:ext cx="1293813" cy="1857375"/>
            </a:xfrm>
            <a:prstGeom prst="line">
              <a:avLst/>
            </a:prstGeom>
            <a:noFill/>
            <a:ln w="9525" cap="flat">
              <a:solidFill>
                <a:schemeClr val="tx1"/>
              </a:solidFill>
              <a:prstDash val="sysDot"/>
              <a:round/>
              <a:headEnd type="none" w="med" len="med"/>
              <a:tailEnd type="none" w="med" len="med"/>
            </a:ln>
          </p:spPr>
          <p:txBody>
            <a:bodyPr lIns="0" tIns="0" rIns="0" bIns="0"/>
            <a:lstStyle/>
            <a:p>
              <a:endParaRPr lang="en-US"/>
            </a:p>
          </p:txBody>
        </p:sp>
        <p:sp>
          <p:nvSpPr>
            <p:cNvPr id="42" name="Line 46"/>
            <p:cNvSpPr>
              <a:spLocks noChangeShapeType="1"/>
            </p:cNvSpPr>
            <p:nvPr/>
          </p:nvSpPr>
          <p:spPr bwMode="auto">
            <a:xfrm rot="10800000" flipH="1">
              <a:off x="5103813" y="1028700"/>
              <a:ext cx="1295400" cy="1857375"/>
            </a:xfrm>
            <a:prstGeom prst="line">
              <a:avLst/>
            </a:prstGeom>
            <a:noFill/>
            <a:ln w="9525" cap="flat">
              <a:solidFill>
                <a:schemeClr val="tx1"/>
              </a:solidFill>
              <a:prstDash val="sysDot"/>
              <a:round/>
              <a:headEnd type="none" w="med" len="med"/>
              <a:tailEnd type="none" w="med" len="med"/>
            </a:ln>
          </p:spPr>
          <p:txBody>
            <a:bodyPr lIns="0" tIns="0" rIns="0" bIns="0"/>
            <a:lstStyle/>
            <a:p>
              <a:endParaRPr lang="en-US"/>
            </a:p>
          </p:txBody>
        </p:sp>
        <p:sp>
          <p:nvSpPr>
            <p:cNvPr id="43" name="Line 47"/>
            <p:cNvSpPr>
              <a:spLocks noChangeShapeType="1"/>
            </p:cNvSpPr>
            <p:nvPr/>
          </p:nvSpPr>
          <p:spPr bwMode="auto">
            <a:xfrm rot="10800000" flipH="1">
              <a:off x="5764213" y="1460500"/>
              <a:ext cx="1295400" cy="1857375"/>
            </a:xfrm>
            <a:prstGeom prst="line">
              <a:avLst/>
            </a:prstGeom>
            <a:noFill/>
            <a:ln w="9525" cap="flat">
              <a:solidFill>
                <a:schemeClr val="tx1"/>
              </a:solidFill>
              <a:prstDash val="sysDot"/>
              <a:round/>
              <a:headEnd type="none" w="med" len="med"/>
              <a:tailEnd type="none" w="med" len="med"/>
            </a:ln>
          </p:spPr>
          <p:txBody>
            <a:bodyPr lIns="0" tIns="0" rIns="0" bIns="0"/>
            <a:lstStyle/>
            <a:p>
              <a:endParaRPr lang="en-US"/>
            </a:p>
          </p:txBody>
        </p:sp>
        <p:sp>
          <p:nvSpPr>
            <p:cNvPr id="44" name="Line 48"/>
            <p:cNvSpPr>
              <a:spLocks noChangeShapeType="1"/>
            </p:cNvSpPr>
            <p:nvPr/>
          </p:nvSpPr>
          <p:spPr bwMode="auto">
            <a:xfrm rot="10800000" flipH="1">
              <a:off x="5370513" y="1257300"/>
              <a:ext cx="1295400" cy="1857375"/>
            </a:xfrm>
            <a:prstGeom prst="line">
              <a:avLst/>
            </a:prstGeom>
            <a:noFill/>
            <a:ln w="9525" cap="flat">
              <a:solidFill>
                <a:schemeClr val="tx1"/>
              </a:solidFill>
              <a:prstDash val="sysDot"/>
              <a:round/>
              <a:headEnd type="none" w="med" len="med"/>
              <a:tailEnd type="none" w="med" len="med"/>
            </a:ln>
          </p:spPr>
          <p:txBody>
            <a:bodyPr lIns="0" tIns="0" rIns="0" bIns="0"/>
            <a:lstStyle/>
            <a:p>
              <a:endParaRPr lang="en-US"/>
            </a:p>
          </p:txBody>
        </p:sp>
      </p:grpSp>
      <p:sp>
        <p:nvSpPr>
          <p:cNvPr id="45" name="Oval 49"/>
          <p:cNvSpPr>
            <a:spLocks/>
          </p:cNvSpPr>
          <p:nvPr/>
        </p:nvSpPr>
        <p:spPr bwMode="auto">
          <a:xfrm>
            <a:off x="5197475" y="2171700"/>
            <a:ext cx="254000" cy="254000"/>
          </a:xfrm>
          <a:prstGeom prst="ellipse">
            <a:avLst/>
          </a:prstGeom>
          <a:solidFill>
            <a:srgbClr val="FF0000"/>
          </a:solidFill>
          <a:ln w="19050" cap="flat">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grpSp>
        <p:nvGrpSpPr>
          <p:cNvPr id="46" name="Group 50"/>
          <p:cNvGrpSpPr>
            <a:grpSpLocks/>
          </p:cNvGrpSpPr>
          <p:nvPr/>
        </p:nvGrpSpPr>
        <p:grpSpPr bwMode="auto">
          <a:xfrm>
            <a:off x="7239001" y="1952626"/>
            <a:ext cx="1828800" cy="336550"/>
            <a:chOff x="0" y="28"/>
            <a:chExt cx="1152" cy="212"/>
          </a:xfrm>
        </p:grpSpPr>
        <p:sp>
          <p:nvSpPr>
            <p:cNvPr id="48" name="Rectangle 52"/>
            <p:cNvSpPr>
              <a:spLocks/>
            </p:cNvSpPr>
            <p:nvPr/>
          </p:nvSpPr>
          <p:spPr bwMode="auto">
            <a:xfrm>
              <a:off x="270" y="73"/>
              <a:ext cx="450" cy="136"/>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1400" b="1" dirty="0" smtClean="0">
                  <a:solidFill>
                    <a:schemeClr val="tx1"/>
                  </a:solidFill>
                  <a:cs typeface="Helvetica" charset="0"/>
                  <a:sym typeface="Helvetica" charset="0"/>
                </a:rPr>
                <a:t>receptor</a:t>
              </a:r>
              <a:endParaRPr lang="en-US" sz="1400" b="1" dirty="0">
                <a:solidFill>
                  <a:schemeClr val="tx1"/>
                </a:solidFill>
                <a:cs typeface="Helvetica" charset="0"/>
                <a:sym typeface="Helvetica" charset="0"/>
              </a:endParaRPr>
            </a:p>
          </p:txBody>
        </p:sp>
        <p:sp>
          <p:nvSpPr>
            <p:cNvPr id="49" name="Rectangle 53"/>
            <p:cNvSpPr>
              <a:spLocks/>
            </p:cNvSpPr>
            <p:nvPr/>
          </p:nvSpPr>
          <p:spPr bwMode="auto">
            <a:xfrm>
              <a:off x="0" y="28"/>
              <a:ext cx="1152" cy="212"/>
            </a:xfrm>
            <a:prstGeom prst="rect">
              <a:avLst/>
            </a:prstGeom>
            <a:noFill/>
            <a:ln w="9525" cap="flat">
              <a:solidFill>
                <a:schemeClr val="tx1"/>
              </a:solidFill>
              <a:prstDash val="solid"/>
              <a:round/>
              <a:headEnd type="none" w="med" len="med"/>
              <a:tailEnd type="none" w="med" len="med"/>
            </a:ln>
          </p:spPr>
          <p:txBody>
            <a:bodyPr lIns="0" tIns="0" rIns="0" bIns="0"/>
            <a:lstStyle/>
            <a:p>
              <a:endParaRPr lang="en-US"/>
            </a:p>
          </p:txBody>
        </p:sp>
      </p:grpSp>
      <p:sp>
        <p:nvSpPr>
          <p:cNvPr id="50" name="Rectangle 54"/>
          <p:cNvSpPr>
            <a:spLocks/>
          </p:cNvSpPr>
          <p:nvPr/>
        </p:nvSpPr>
        <p:spPr bwMode="auto">
          <a:xfrm>
            <a:off x="431540" y="2060848"/>
            <a:ext cx="1748426" cy="307777"/>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sz="2000" dirty="0">
                <a:solidFill>
                  <a:schemeClr val="tx1"/>
                </a:solidFill>
                <a:cs typeface="Helvetica" charset="0"/>
                <a:sym typeface="Helvetica" charset="0"/>
              </a:rPr>
              <a:t>Receptor signal:</a:t>
            </a:r>
          </a:p>
        </p:txBody>
      </p:sp>
      <p:grpSp>
        <p:nvGrpSpPr>
          <p:cNvPr id="51" name="Group 55"/>
          <p:cNvGrpSpPr>
            <a:grpSpLocks/>
          </p:cNvGrpSpPr>
          <p:nvPr/>
        </p:nvGrpSpPr>
        <p:grpSpPr bwMode="auto">
          <a:xfrm>
            <a:off x="3281363" y="4005377"/>
            <a:ext cx="3511550" cy="820718"/>
            <a:chOff x="3" y="36"/>
            <a:chExt cx="2212" cy="516"/>
          </a:xfrm>
        </p:grpSpPr>
        <p:pic>
          <p:nvPicPr>
            <p:cNvPr id="52" name="Picture 56"/>
            <p:cNvPicPr>
              <a:picLocks noChangeAspect="1" noChangeArrowheads="1"/>
            </p:cNvPicPr>
            <p:nvPr/>
          </p:nvPicPr>
          <p:blipFill>
            <a:blip r:embed="rId3" cstate="print"/>
            <a:stretch>
              <a:fillRect/>
            </a:stretch>
          </p:blipFill>
          <p:spPr bwMode="auto">
            <a:xfrm>
              <a:off x="313" y="46"/>
              <a:ext cx="38" cy="98"/>
            </a:xfrm>
            <a:prstGeom prst="rect">
              <a:avLst/>
            </a:prstGeom>
            <a:noFill/>
            <a:ln w="9525" cap="flat">
              <a:noFill/>
              <a:round/>
              <a:headEnd/>
              <a:tailEnd/>
            </a:ln>
          </p:spPr>
        </p:pic>
        <p:pic>
          <p:nvPicPr>
            <p:cNvPr id="53" name="Picture 57"/>
            <p:cNvPicPr>
              <a:picLocks noChangeAspect="1" noChangeArrowheads="1"/>
            </p:cNvPicPr>
            <p:nvPr/>
          </p:nvPicPr>
          <p:blipFill>
            <a:blip r:embed="rId4" cstate="print"/>
            <a:stretch>
              <a:fillRect/>
            </a:stretch>
          </p:blipFill>
          <p:spPr bwMode="auto">
            <a:xfrm>
              <a:off x="133" y="196"/>
              <a:ext cx="215" cy="144"/>
            </a:xfrm>
            <a:prstGeom prst="rect">
              <a:avLst/>
            </a:prstGeom>
            <a:noFill/>
            <a:ln w="9525" cap="flat">
              <a:noFill/>
              <a:round/>
              <a:headEnd/>
              <a:tailEnd/>
            </a:ln>
          </p:spPr>
        </p:pic>
        <p:pic>
          <p:nvPicPr>
            <p:cNvPr id="54" name="Picture 58"/>
            <p:cNvPicPr>
              <a:picLocks noChangeAspect="1" noChangeArrowheads="1"/>
            </p:cNvPicPr>
            <p:nvPr/>
          </p:nvPicPr>
          <p:blipFill>
            <a:blip r:embed="rId5" cstate="print"/>
            <a:stretch>
              <a:fillRect/>
            </a:stretch>
          </p:blipFill>
          <p:spPr bwMode="auto">
            <a:xfrm>
              <a:off x="3" y="379"/>
              <a:ext cx="346" cy="143"/>
            </a:xfrm>
            <a:prstGeom prst="rect">
              <a:avLst/>
            </a:prstGeom>
            <a:noFill/>
            <a:ln w="9525" cap="flat">
              <a:noFill/>
              <a:round/>
              <a:headEnd/>
              <a:tailEnd/>
            </a:ln>
          </p:spPr>
        </p:pic>
        <p:sp>
          <p:nvSpPr>
            <p:cNvPr id="55" name="Rectangle 59"/>
            <p:cNvSpPr>
              <a:spLocks/>
            </p:cNvSpPr>
            <p:nvPr/>
          </p:nvSpPr>
          <p:spPr bwMode="auto">
            <a:xfrm>
              <a:off x="380" y="36"/>
              <a:ext cx="671" cy="169"/>
            </a:xfrm>
            <a:prstGeom prst="rect">
              <a:avLst/>
            </a:prstGeom>
            <a:noFill/>
            <a:ln w="12700" cap="flat">
              <a:noFill/>
              <a:miter lim="800000"/>
              <a:headEnd type="none" w="med" len="med"/>
              <a:tailEnd type="none" w="med" len="med"/>
            </a:ln>
          </p:spPr>
          <p:txBody>
            <a:bodyPr lIns="0" tIns="0" rIns="40639" bIns="0"/>
            <a:lstStyle/>
            <a:p>
              <a:pPr marL="39688"/>
              <a:r>
                <a:rPr lang="pl-PL" sz="1600" dirty="0" smtClean="0">
                  <a:cs typeface="Helvetica" charset="0"/>
                  <a:sym typeface="Helvetica" charset="0"/>
                </a:rPr>
                <a:t>–</a:t>
              </a:r>
              <a:r>
                <a:rPr lang="en-US" sz="1600" dirty="0" smtClean="0">
                  <a:solidFill>
                    <a:schemeClr val="tx1"/>
                  </a:solidFill>
                  <a:cs typeface="Helvetica" charset="0"/>
                  <a:sym typeface="Helvetica" charset="0"/>
                </a:rPr>
                <a:t> </a:t>
              </a:r>
              <a:r>
                <a:rPr lang="en-US" sz="1600" dirty="0">
                  <a:solidFill>
                    <a:schemeClr val="tx1"/>
                  </a:solidFill>
                  <a:cs typeface="Helvetica" charset="0"/>
                  <a:sym typeface="Helvetica" charset="0"/>
                </a:rPr>
                <a:t>segment</a:t>
              </a:r>
            </a:p>
          </p:txBody>
        </p:sp>
        <p:sp>
          <p:nvSpPr>
            <p:cNvPr id="56" name="Rectangle 60"/>
            <p:cNvSpPr>
              <a:spLocks/>
            </p:cNvSpPr>
            <p:nvPr/>
          </p:nvSpPr>
          <p:spPr bwMode="auto">
            <a:xfrm>
              <a:off x="380" y="204"/>
              <a:ext cx="1447" cy="170"/>
            </a:xfrm>
            <a:prstGeom prst="rect">
              <a:avLst/>
            </a:prstGeom>
            <a:noFill/>
            <a:ln w="12700" cap="flat">
              <a:noFill/>
              <a:miter lim="800000"/>
              <a:headEnd type="none" w="med" len="med"/>
              <a:tailEnd type="none" w="med" len="med"/>
            </a:ln>
          </p:spPr>
          <p:txBody>
            <a:bodyPr lIns="0" tIns="0" rIns="40639" bIns="0"/>
            <a:lstStyle/>
            <a:p>
              <a:pPr marL="39688"/>
              <a:r>
                <a:rPr lang="pl-PL" sz="1600" dirty="0" smtClean="0">
                  <a:cs typeface="Helvetica" charset="0"/>
                  <a:sym typeface="Helvetica" charset="0"/>
                </a:rPr>
                <a:t>–</a:t>
              </a:r>
              <a:r>
                <a:rPr lang="en-US" sz="1600" dirty="0" smtClean="0">
                  <a:solidFill>
                    <a:schemeClr val="tx1"/>
                  </a:solidFill>
                  <a:cs typeface="Helvetica" charset="0"/>
                  <a:sym typeface="Helvetica" charset="0"/>
                </a:rPr>
                <a:t> </a:t>
              </a:r>
              <a:r>
                <a:rPr lang="en-US" sz="1600" dirty="0">
                  <a:solidFill>
                    <a:schemeClr val="tx1"/>
                  </a:solidFill>
                  <a:cs typeface="Helvetica" charset="0"/>
                  <a:sym typeface="Helvetica" charset="0"/>
                </a:rPr>
                <a:t>pixel in segment </a:t>
              </a:r>
              <a:r>
                <a:rPr lang="en-US" sz="1600" i="1" dirty="0" err="1">
                  <a:solidFill>
                    <a:schemeClr val="tx1"/>
                  </a:solidFill>
                  <a:latin typeface="Century Schoolbook" pitchFamily="18" charset="0"/>
                  <a:cs typeface="Helvetica" charset="0"/>
                  <a:sym typeface="Helvetica" charset="0"/>
                </a:rPr>
                <a:t>i</a:t>
              </a:r>
              <a:endParaRPr lang="en-US" sz="1600" i="1" dirty="0">
                <a:solidFill>
                  <a:schemeClr val="tx1"/>
                </a:solidFill>
                <a:latin typeface="Century Schoolbook" pitchFamily="18" charset="0"/>
                <a:cs typeface="Helvetica" charset="0"/>
                <a:sym typeface="Helvetica" charset="0"/>
              </a:endParaRPr>
            </a:p>
          </p:txBody>
        </p:sp>
        <p:sp>
          <p:nvSpPr>
            <p:cNvPr id="57" name="Rectangle 61"/>
            <p:cNvSpPr>
              <a:spLocks/>
            </p:cNvSpPr>
            <p:nvPr/>
          </p:nvSpPr>
          <p:spPr bwMode="auto">
            <a:xfrm>
              <a:off x="380" y="382"/>
              <a:ext cx="1835" cy="170"/>
            </a:xfrm>
            <a:prstGeom prst="rect">
              <a:avLst/>
            </a:prstGeom>
            <a:noFill/>
            <a:ln w="12700" cap="flat">
              <a:noFill/>
              <a:miter lim="800000"/>
              <a:headEnd type="none" w="med" len="med"/>
              <a:tailEnd type="none" w="med" len="med"/>
            </a:ln>
          </p:spPr>
          <p:txBody>
            <a:bodyPr lIns="0" tIns="0" rIns="40639" bIns="0"/>
            <a:lstStyle/>
            <a:p>
              <a:pPr marL="39688"/>
              <a:r>
                <a:rPr lang="pl-PL" sz="1600" dirty="0" smtClean="0">
                  <a:cs typeface="Helvetica" charset="0"/>
                  <a:sym typeface="Helvetica" charset="0"/>
                </a:rPr>
                <a:t>–</a:t>
              </a:r>
              <a:r>
                <a:rPr lang="en-US" sz="1600" dirty="0" smtClean="0">
                  <a:solidFill>
                    <a:schemeClr val="tx1"/>
                  </a:solidFill>
                  <a:cs typeface="Helvetica" charset="0"/>
                  <a:sym typeface="Helvetica" charset="0"/>
                </a:rPr>
                <a:t> </a:t>
              </a:r>
              <a:r>
                <a:rPr lang="en-US" sz="1600" dirty="0">
                  <a:solidFill>
                    <a:schemeClr val="tx1"/>
                  </a:solidFill>
                  <a:cs typeface="Helvetica" charset="0"/>
                  <a:sym typeface="Helvetica" charset="0"/>
                </a:rPr>
                <a:t>intensity of pixel </a:t>
              </a:r>
              <a:r>
                <a:rPr lang="en-US" sz="1600" i="1" dirty="0">
                  <a:solidFill>
                    <a:schemeClr val="tx1"/>
                  </a:solidFill>
                  <a:latin typeface="Century Schoolbook" pitchFamily="18" charset="0"/>
                  <a:cs typeface="Helvetica" charset="0"/>
                  <a:sym typeface="Helvetica" charset="0"/>
                </a:rPr>
                <a:t>x</a:t>
              </a:r>
              <a:r>
                <a:rPr lang="en-US" sz="1600" dirty="0">
                  <a:solidFill>
                    <a:schemeClr val="tx1"/>
                  </a:solidFill>
                  <a:cs typeface="Helvetica" charset="0"/>
                  <a:sym typeface="Helvetica" charset="0"/>
                </a:rPr>
                <a:t> in segment </a:t>
              </a:r>
              <a:r>
                <a:rPr lang="en-US" sz="1600" i="1" dirty="0" err="1">
                  <a:solidFill>
                    <a:schemeClr val="tx1"/>
                  </a:solidFill>
                  <a:latin typeface="Century Schoolbook" pitchFamily="18" charset="0"/>
                  <a:cs typeface="Helvetica" charset="0"/>
                  <a:sym typeface="Helvetica" charset="0"/>
                </a:rPr>
                <a:t>i</a:t>
              </a:r>
              <a:endParaRPr lang="en-US" sz="1600" i="1" dirty="0">
                <a:solidFill>
                  <a:schemeClr val="tx1"/>
                </a:solidFill>
                <a:latin typeface="Century Schoolbook" pitchFamily="18" charset="0"/>
                <a:cs typeface="Helvetica" charset="0"/>
                <a:sym typeface="Helvetica" charset="0"/>
              </a:endParaRPr>
            </a:p>
          </p:txBody>
        </p:sp>
      </p:grpSp>
      <p:pic>
        <p:nvPicPr>
          <p:cNvPr id="58" name="Picture 62"/>
          <p:cNvPicPr>
            <a:picLocks noChangeAspect="1" noChangeArrowheads="1"/>
          </p:cNvPicPr>
          <p:nvPr/>
        </p:nvPicPr>
        <p:blipFill>
          <a:blip r:embed="rId6" cstate="print"/>
          <a:stretch>
            <a:fillRect/>
          </a:stretch>
        </p:blipFill>
        <p:spPr bwMode="auto">
          <a:xfrm>
            <a:off x="449615" y="3810000"/>
            <a:ext cx="2339269" cy="1108075"/>
          </a:xfrm>
          <a:prstGeom prst="rect">
            <a:avLst/>
          </a:prstGeom>
          <a:noFill/>
          <a:ln w="9525" cap="flat">
            <a:noFill/>
            <a:round/>
            <a:headEnd/>
            <a:tailEnd/>
          </a:ln>
        </p:spPr>
      </p:pic>
      <p:grpSp>
        <p:nvGrpSpPr>
          <p:cNvPr id="59" name="Group 63"/>
          <p:cNvGrpSpPr>
            <a:grpSpLocks/>
          </p:cNvGrpSpPr>
          <p:nvPr/>
        </p:nvGrpSpPr>
        <p:grpSpPr bwMode="auto">
          <a:xfrm>
            <a:off x="406400" y="5445125"/>
            <a:ext cx="4933950" cy="330200"/>
            <a:chOff x="0" y="20"/>
            <a:chExt cx="3108" cy="208"/>
          </a:xfrm>
        </p:grpSpPr>
        <p:pic>
          <p:nvPicPr>
            <p:cNvPr id="60" name="Picture 64"/>
            <p:cNvPicPr>
              <a:picLocks noChangeAspect="1" noChangeArrowheads="1"/>
            </p:cNvPicPr>
            <p:nvPr/>
          </p:nvPicPr>
          <p:blipFill>
            <a:blip r:embed="rId7" cstate="print"/>
            <a:stretch>
              <a:fillRect/>
            </a:stretch>
          </p:blipFill>
          <p:spPr bwMode="auto">
            <a:xfrm>
              <a:off x="0" y="75"/>
              <a:ext cx="160" cy="107"/>
            </a:xfrm>
            <a:prstGeom prst="rect">
              <a:avLst/>
            </a:prstGeom>
            <a:noFill/>
            <a:ln w="9525" cap="flat">
              <a:noFill/>
              <a:round/>
              <a:headEnd/>
              <a:tailEnd/>
            </a:ln>
          </p:spPr>
        </p:pic>
        <p:sp>
          <p:nvSpPr>
            <p:cNvPr id="61" name="Rectangle 65"/>
            <p:cNvSpPr>
              <a:spLocks/>
            </p:cNvSpPr>
            <p:nvPr/>
          </p:nvSpPr>
          <p:spPr bwMode="auto">
            <a:xfrm>
              <a:off x="220" y="20"/>
              <a:ext cx="2888" cy="208"/>
            </a:xfrm>
            <a:prstGeom prst="rect">
              <a:avLst/>
            </a:prstGeom>
            <a:noFill/>
            <a:ln w="12700" cap="flat">
              <a:noFill/>
              <a:miter lim="800000"/>
              <a:headEnd type="none" w="med" len="med"/>
              <a:tailEnd type="none" w="med" len="med"/>
            </a:ln>
          </p:spPr>
          <p:txBody>
            <a:bodyPr lIns="0" tIns="0" rIns="40639" bIns="0"/>
            <a:lstStyle/>
            <a:p>
              <a:pPr marL="39688"/>
              <a:r>
                <a:rPr lang="pl-PL" sz="1600" dirty="0" smtClean="0">
                  <a:cs typeface="Helvetica" charset="0"/>
                  <a:sym typeface="Helvetica" charset="0"/>
                </a:rPr>
                <a:t>– </a:t>
              </a:r>
              <a:r>
                <a:rPr lang="en-US" sz="1600" dirty="0" smtClean="0">
                  <a:solidFill>
                    <a:schemeClr val="tx1"/>
                  </a:solidFill>
                  <a:cs typeface="Helvetica" charset="0"/>
                  <a:sym typeface="Helvetica" charset="0"/>
                </a:rPr>
                <a:t>weights </a:t>
              </a:r>
              <a:r>
                <a:rPr lang="en-US" sz="1600" dirty="0">
                  <a:solidFill>
                    <a:schemeClr val="tx1"/>
                  </a:solidFill>
                  <a:cs typeface="Helvetica" charset="0"/>
                  <a:sym typeface="Helvetica" charset="0"/>
                </a:rPr>
                <a:t>proportional to the length of the </a:t>
              </a:r>
              <a:r>
                <a:rPr lang="en-US" sz="1600" dirty="0" smtClean="0">
                  <a:solidFill>
                    <a:schemeClr val="tx1"/>
                  </a:solidFill>
                  <a:cs typeface="Helvetica" charset="0"/>
                  <a:sym typeface="Helvetica" charset="0"/>
                </a:rPr>
                <a:t>segment</a:t>
              </a:r>
              <a:endParaRPr lang="en-US" sz="1600" dirty="0">
                <a:solidFill>
                  <a:schemeClr val="tx1"/>
                </a:solidFill>
                <a:cs typeface="Helvetica" charset="0"/>
                <a:sym typeface="Helvetica" charset="0"/>
              </a:endParaRPr>
            </a:p>
          </p:txBody>
        </p:sp>
      </p:grpSp>
      <p:sp>
        <p:nvSpPr>
          <p:cNvPr id="62" name="Rectangle 66"/>
          <p:cNvSpPr>
            <a:spLocks/>
          </p:cNvSpPr>
          <p:nvPr/>
        </p:nvSpPr>
        <p:spPr bwMode="auto">
          <a:xfrm>
            <a:off x="467544" y="2491309"/>
            <a:ext cx="1800200" cy="576064"/>
          </a:xfrm>
          <a:prstGeom prst="rect">
            <a:avLst/>
          </a:prstGeom>
          <a:solidFill>
            <a:srgbClr val="FF8E1D"/>
          </a:solidFill>
          <a:ln w="12700" cap="sq">
            <a:noFill/>
            <a:prstDash val="solid"/>
            <a:miter lim="800000"/>
            <a:headEnd type="none" w="med" len="med"/>
            <a:tailEnd type="none" w="med" len="med"/>
          </a:ln>
        </p:spPr>
        <p:txBody>
          <a:bodyPr lIns="0" tIns="0" rIns="0" bIns="0"/>
          <a:lstStyle/>
          <a:p>
            <a:endParaRPr lang="en-US"/>
          </a:p>
        </p:txBody>
      </p:sp>
      <p:sp>
        <p:nvSpPr>
          <p:cNvPr id="63" name="Titel 5"/>
          <p:cNvSpPr>
            <a:spLocks noGrp="1"/>
          </p:cNvSpPr>
          <p:nvPr>
            <p:ph type="title"/>
          </p:nvPr>
        </p:nvSpPr>
        <p:spPr/>
        <p:txBody>
          <a:bodyPr/>
          <a:lstStyle/>
          <a:p>
            <a:r>
              <a:rPr lang="pl-PL" dirty="0" smtClean="0"/>
              <a:t>Temporal integration model</a:t>
            </a:r>
            <a:endParaRPr lang="de-DE" dirty="0" smtClean="0"/>
          </a:p>
        </p:txBody>
      </p:sp>
      <p:sp>
        <p:nvSpPr>
          <p:cNvPr id="64" name="Oval 49"/>
          <p:cNvSpPr>
            <a:spLocks/>
          </p:cNvSpPr>
          <p:nvPr/>
        </p:nvSpPr>
        <p:spPr bwMode="auto">
          <a:xfrm>
            <a:off x="7344308" y="1988840"/>
            <a:ext cx="254000" cy="254000"/>
          </a:xfrm>
          <a:prstGeom prst="ellipse">
            <a:avLst/>
          </a:prstGeom>
          <a:solidFill>
            <a:srgbClr val="FF0000"/>
          </a:solidFill>
          <a:ln w="19050" cap="flat">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fill="hold" grpId="0" nodeType="clickEffect">
                                  <p:stCondLst>
                                    <p:cond delay="0"/>
                                  </p:stCondLst>
                                  <p:childTnLst>
                                    <p:animMotion origin="layout" path="M -0.00156 -0.00093 L 0.04601 0.04097 " pathEditMode="relative" rAng="0" ptsTypes="AA">
                                      <p:cBhvr>
                                        <p:cTn id="6" dur="1000" fill="hold"/>
                                        <p:tgtEl>
                                          <p:spTgt spid="45"/>
                                        </p:tgtEl>
                                        <p:attrNameLst>
                                          <p:attrName>ppt_x</p:attrName>
                                          <p:attrName>ppt_y</p:attrName>
                                        </p:attrNameLst>
                                      </p:cBhvr>
                                      <p:rCtr x="2400" y="2100"/>
                                    </p:animMotion>
                                  </p:childTnLst>
                                </p:cTn>
                              </p:par>
                              <p:par>
                                <p:cTn id="7" presetID="22" presetClass="entr" presetSubtype="8"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ipe(left)">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8"/>
                                        </p:tgtEl>
                                        <p:attrNameLst>
                                          <p:attrName>style.visibility</p:attrName>
                                        </p:attrNameLst>
                                      </p:cBhvr>
                                      <p:to>
                                        <p:strVal val="visible"/>
                                      </p:to>
                                    </p:set>
                                  </p:childTnLst>
                                </p:cTn>
                              </p:par>
                            </p:childTnLst>
                          </p:cTn>
                        </p:par>
                        <p:par>
                          <p:cTn id="14" fill="hold">
                            <p:stCondLst>
                              <p:cond delay="500"/>
                            </p:stCondLst>
                            <p:childTnLst>
                              <p:par>
                                <p:cTn id="15" presetID="1" presetClass="exit" presetSubtype="0" fill="hold" nodeType="after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6" presetClass="path" presetSubtype="0" fill="hold" grpId="1" nodeType="clickEffect">
                                  <p:stCondLst>
                                    <p:cond delay="0"/>
                                  </p:stCondLst>
                                  <p:childTnLst>
                                    <p:animMotion origin="layout" path="M 0.04601 0.04097 L 0.07726 0.06736 " pathEditMode="relative" rAng="0" ptsTypes="AA">
                                      <p:cBhvr>
                                        <p:cTn id="20" dur="500" fill="hold"/>
                                        <p:tgtEl>
                                          <p:spTgt spid="45"/>
                                        </p:tgtEl>
                                        <p:attrNameLst>
                                          <p:attrName>ppt_x</p:attrName>
                                          <p:attrName>ppt_y</p:attrName>
                                        </p:attrNameLst>
                                      </p:cBhvr>
                                      <p:rCtr x="1600" y="1300"/>
                                    </p:animMotion>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grpId="2" nodeType="clickEffect">
                                  <p:stCondLst>
                                    <p:cond delay="0"/>
                                  </p:stCondLst>
                                  <p:childTnLst>
                                    <p:animMotion origin="layout" path="M 0.07778 0.06736 L 0.1184 0.10394 " pathEditMode="relative" rAng="0" ptsTypes="AA">
                                      <p:cBhvr>
                                        <p:cTn id="27" dur="1000" fill="hold"/>
                                        <p:tgtEl>
                                          <p:spTgt spid="45"/>
                                        </p:tgtEl>
                                        <p:attrNameLst>
                                          <p:attrName>ppt_x</p:attrName>
                                          <p:attrName>ppt_y</p:attrName>
                                        </p:attrNameLst>
                                      </p:cBhvr>
                                      <p:rCtr x="2000" y="1800"/>
                                    </p:animMotion>
                                  </p:childTnLst>
                                </p:cTn>
                              </p:par>
                              <p:par>
                                <p:cTn id="28" presetID="22" presetClass="entr" presetSubtype="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6"/>
                                        </p:tgtEl>
                                        <p:attrNameLst>
                                          <p:attrName>style.visibility</p:attrName>
                                        </p:attrNameLst>
                                      </p:cBhvr>
                                      <p:to>
                                        <p:strVal val="visible"/>
                                      </p:to>
                                    </p:set>
                                  </p:childTnLst>
                                </p:cTn>
                              </p:par>
                            </p:childTnLst>
                          </p:cTn>
                        </p:par>
                        <p:par>
                          <p:cTn id="35" fill="hold">
                            <p:stCondLst>
                              <p:cond delay="500"/>
                            </p:stCondLst>
                            <p:childTnLst>
                              <p:par>
                                <p:cTn id="36" presetID="1" presetClass="exit" presetSubtype="0" fill="hold" nodeType="afterEffect">
                                  <p:stCondLst>
                                    <p:cond delay="0"/>
                                  </p:stCondLst>
                                  <p:childTnLst>
                                    <p:set>
                                      <p:cBhvr>
                                        <p:cTn id="37" dur="1" fill="hold">
                                          <p:stCondLst>
                                            <p:cond delay="0"/>
                                          </p:stCondLst>
                                        </p:cTn>
                                        <p:tgtEl>
                                          <p:spTgt spid="8"/>
                                        </p:tgtEl>
                                        <p:attrNameLst>
                                          <p:attrName>style.visibility</p:attrName>
                                        </p:attrNameLst>
                                      </p:cBhvr>
                                      <p:to>
                                        <p:strVal val="hidden"/>
                                      </p:to>
                                    </p:set>
                                  </p:childTnLst>
                                </p:cTn>
                              </p:par>
                            </p:childTnLst>
                          </p:cTn>
                        </p:par>
                        <p:par>
                          <p:cTn id="38" fill="hold">
                            <p:stCondLst>
                              <p:cond delay="500"/>
                            </p:stCondLst>
                            <p:childTnLst>
                              <p:par>
                                <p:cTn id="39" presetID="49" presetClass="path" presetSubtype="0" fill="hold" nodeType="afterEffect">
                                  <p:stCondLst>
                                    <p:cond delay="0"/>
                                  </p:stCondLst>
                                  <p:childTnLst>
                                    <p:animMotion origin="layout" path="M 0.1184 0.10394 L 0.23299 0.20139 " pathEditMode="relative" rAng="0" ptsTypes="AA">
                                      <p:cBhvr>
                                        <p:cTn id="40" dur="1000" fill="hold"/>
                                        <p:tgtEl>
                                          <p:spTgt spid="45"/>
                                        </p:tgtEl>
                                        <p:attrNameLst>
                                          <p:attrName>ppt_x</p:attrName>
                                          <p:attrName>ppt_y</p:attrName>
                                        </p:attrNameLst>
                                      </p:cBhvr>
                                      <p:rCtr x="5700" y="4900"/>
                                    </p:animMotion>
                                  </p:childTnLst>
                                </p:cTn>
                              </p:par>
                              <p:par>
                                <p:cTn id="41" presetID="22" presetClass="entr" presetSubtype="8"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1000"/>
                                        <p:tgtEl>
                                          <p:spTgt spid="29"/>
                                        </p:tgtEl>
                                      </p:cBhvr>
                                    </p:animEffect>
                                  </p:childTnLst>
                                </p:cTn>
                              </p:par>
                            </p:childTnLst>
                          </p:cTn>
                        </p:par>
                        <p:par>
                          <p:cTn id="44" fill="hold">
                            <p:stCondLst>
                              <p:cond delay="1500"/>
                            </p:stCondLst>
                            <p:childTnLst>
                              <p:par>
                                <p:cTn id="45" presetID="1" presetClass="entr" presetSubtype="0" fill="hold" nodeType="afterEffect">
                                  <p:stCondLst>
                                    <p:cond delay="0"/>
                                  </p:stCondLst>
                                  <p:childTnLst>
                                    <p:set>
                                      <p:cBhvr>
                                        <p:cTn id="46" dur="1" fill="hold">
                                          <p:stCondLst>
                                            <p:cond delay="499"/>
                                          </p:stCondLst>
                                        </p:cTn>
                                        <p:tgtEl>
                                          <p:spTgt spid="22"/>
                                        </p:tgtEl>
                                        <p:attrNameLst>
                                          <p:attrName>style.visibility</p:attrName>
                                        </p:attrNameLst>
                                      </p:cBhvr>
                                      <p:to>
                                        <p:strVal val="visible"/>
                                      </p:to>
                                    </p:set>
                                  </p:childTnLst>
                                </p:cTn>
                              </p:par>
                            </p:childTnLst>
                          </p:cTn>
                        </p:par>
                        <p:par>
                          <p:cTn id="47" fill="hold">
                            <p:stCondLst>
                              <p:cond delay="2000"/>
                            </p:stCondLst>
                            <p:childTnLst>
                              <p:par>
                                <p:cTn id="48" presetID="1" presetClass="exit" presetSubtype="0" fill="hold" nodeType="afterEffect">
                                  <p:stCondLst>
                                    <p:cond delay="0"/>
                                  </p:stCondLst>
                                  <p:childTnLst>
                                    <p:set>
                                      <p:cBhvr>
                                        <p:cTn id="49" dur="1" fill="hold">
                                          <p:stCondLst>
                                            <p:cond delay="0"/>
                                          </p:stCondLst>
                                        </p:cTn>
                                        <p:tgtEl>
                                          <p:spTgt spid="16"/>
                                        </p:tgtEl>
                                        <p:attrNameLst>
                                          <p:attrName>style.visibility</p:attrName>
                                        </p:attrNameLst>
                                      </p:cBhvr>
                                      <p:to>
                                        <p:strVal val="hidden"/>
                                      </p:to>
                                    </p:set>
                                  </p:childTnLst>
                                </p:cTn>
                              </p:par>
                            </p:childTnLst>
                          </p:cTn>
                        </p:par>
                        <p:par>
                          <p:cTn id="50" fill="hold">
                            <p:stCondLst>
                              <p:cond delay="2000"/>
                            </p:stCondLst>
                            <p:childTnLst>
                              <p:par>
                                <p:cTn id="51" presetID="49" presetClass="path" presetSubtype="0" fill="hold" nodeType="afterEffect">
                                  <p:stCondLst>
                                    <p:cond delay="0"/>
                                  </p:stCondLst>
                                  <p:childTnLst>
                                    <p:animMotion origin="layout" path="M 0.23299 0.20139 L 0.32882 0.28172 " pathEditMode="relative" rAng="0" ptsTypes="AA">
                                      <p:cBhvr>
                                        <p:cTn id="52" dur="1000" fill="hold"/>
                                        <p:tgtEl>
                                          <p:spTgt spid="45"/>
                                        </p:tgtEl>
                                        <p:attrNameLst>
                                          <p:attrName>ppt_x</p:attrName>
                                          <p:attrName>ppt_y</p:attrName>
                                        </p:attrNameLst>
                                      </p:cBhvr>
                                      <p:rCtr x="4800" y="4000"/>
                                    </p:animMotion>
                                  </p:childTnLst>
                                </p:cTn>
                              </p:par>
                              <p:par>
                                <p:cTn id="53" presetID="22" presetClass="entr" presetSubtype="8"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1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1000"/>
                                        <p:tgtEl>
                                          <p:spTgt spid="32"/>
                                        </p:tgtEl>
                                      </p:cBhvr>
                                    </p:animEffect>
                                    <p:set>
                                      <p:cBhvr>
                                        <p:cTn id="60" dur="1" fill="hold">
                                          <p:stCondLst>
                                            <p:cond delay="999"/>
                                          </p:stCondLst>
                                        </p:cTn>
                                        <p:tgtEl>
                                          <p:spTgt spid="3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1000"/>
                                        <p:tgtEl>
                                          <p:spTgt spid="29"/>
                                        </p:tgtEl>
                                      </p:cBhvr>
                                    </p:animEffect>
                                    <p:set>
                                      <p:cBhvr>
                                        <p:cTn id="63" dur="1" fill="hold">
                                          <p:stCondLst>
                                            <p:cond delay="999"/>
                                          </p:stCondLst>
                                        </p:cTn>
                                        <p:tgtEl>
                                          <p:spTgt spid="29"/>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1000"/>
                                        <p:tgtEl>
                                          <p:spTgt spid="28"/>
                                        </p:tgtEl>
                                      </p:cBhvr>
                                    </p:animEffect>
                                    <p:set>
                                      <p:cBhvr>
                                        <p:cTn id="66" dur="1" fill="hold">
                                          <p:stCondLst>
                                            <p:cond delay="999"/>
                                          </p:stCondLst>
                                        </p:cTn>
                                        <p:tgtEl>
                                          <p:spTgt spid="2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1000"/>
                                        <p:tgtEl>
                                          <p:spTgt spid="15"/>
                                        </p:tgtEl>
                                      </p:cBhvr>
                                    </p:animEffect>
                                    <p:set>
                                      <p:cBhvr>
                                        <p:cTn id="69" dur="1" fill="hold">
                                          <p:stCondLst>
                                            <p:cond delay="999"/>
                                          </p:stCondLst>
                                        </p:cTn>
                                        <p:tgtEl>
                                          <p:spTgt spid="1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1000"/>
                                        <p:tgtEl>
                                          <p:spTgt spid="14"/>
                                        </p:tgtEl>
                                      </p:cBhvr>
                                    </p:animEffect>
                                    <p:set>
                                      <p:cBhvr>
                                        <p:cTn id="72" dur="1" fill="hold">
                                          <p:stCondLst>
                                            <p:cond delay="999"/>
                                          </p:stCondLst>
                                        </p:cTn>
                                        <p:tgtEl>
                                          <p:spTgt spid="14"/>
                                        </p:tgtEl>
                                        <p:attrNameLst>
                                          <p:attrName>style.visibility</p:attrName>
                                        </p:attrNameLst>
                                      </p:cBhvr>
                                      <p:to>
                                        <p:strVal val="hidden"/>
                                      </p:to>
                                    </p:set>
                                  </p:childTnLst>
                                </p:cTn>
                              </p:par>
                              <p:par>
                                <p:cTn id="73" presetID="0" presetClass="path" presetSubtype="0" accel="50000" decel="50000" fill="hold" grpId="2" nodeType="withEffect">
                                  <p:stCondLst>
                                    <p:cond delay="0"/>
                                  </p:stCondLst>
                                  <p:childTnLst>
                                    <p:animMotion origin="layout" path="M 0 0 L -0.07864 0 " pathEditMode="relative" ptsTypes="AA">
                                      <p:cBhvr>
                                        <p:cTn id="74" dur="1000" fill="hold"/>
                                        <p:tgtEl>
                                          <p:spTgt spid="15"/>
                                        </p:tgtEl>
                                        <p:attrNameLst>
                                          <p:attrName>ppt_x</p:attrName>
                                          <p:attrName>ppt_y</p:attrName>
                                        </p:attrNameLst>
                                      </p:cBhvr>
                                    </p:animMotion>
                                  </p:childTnLst>
                                </p:cTn>
                              </p:par>
                              <p:par>
                                <p:cTn id="75" presetID="0" presetClass="path" presetSubtype="0" accel="50000" decel="50000" fill="hold" grpId="2" nodeType="withEffect">
                                  <p:stCondLst>
                                    <p:cond delay="0"/>
                                  </p:stCondLst>
                                  <p:childTnLst>
                                    <p:animMotion origin="layout" path="M 0 0 L -0.11406 0 " pathEditMode="relative" ptsTypes="AA">
                                      <p:cBhvr>
                                        <p:cTn id="76" dur="1000" fill="hold"/>
                                        <p:tgtEl>
                                          <p:spTgt spid="28"/>
                                        </p:tgtEl>
                                        <p:attrNameLst>
                                          <p:attrName>ppt_x</p:attrName>
                                          <p:attrName>ppt_y</p:attrName>
                                        </p:attrNameLst>
                                      </p:cBhvr>
                                    </p:animMotion>
                                  </p:childTnLst>
                                </p:cTn>
                              </p:par>
                              <p:par>
                                <p:cTn id="77" presetID="0" presetClass="path" presetSubtype="0" accel="50000" decel="50000" fill="hold" nodeType="withEffect">
                                  <p:stCondLst>
                                    <p:cond delay="0"/>
                                  </p:stCondLst>
                                  <p:childTnLst>
                                    <p:animMotion origin="layout" path="M 5.83333E-6 -5.18519E-6 L -0.32273 -5.18519E-6 " pathEditMode="relative" ptsTypes="AA">
                                      <p:cBhvr>
                                        <p:cTn id="78" dur="1000" fill="hold"/>
                                        <p:tgtEl>
                                          <p:spTgt spid="32"/>
                                        </p:tgtEl>
                                        <p:attrNameLst>
                                          <p:attrName>ppt_x</p:attrName>
                                          <p:attrName>ppt_y</p:attrName>
                                        </p:attrNameLst>
                                      </p:cBhvr>
                                    </p:animMotion>
                                  </p:childTnLst>
                                </p:cTn>
                              </p:par>
                              <p:par>
                                <p:cTn id="79" presetID="0" presetClass="path" presetSubtype="0" accel="50000" decel="50000" fill="hold" nodeType="withEffect">
                                  <p:stCondLst>
                                    <p:cond delay="0"/>
                                  </p:stCondLst>
                                  <p:childTnLst>
                                    <p:animMotion origin="layout" path="M 4.16667E-6 -3.7037E-7 L -0.16128 -3.7037E-7 " pathEditMode="relative" ptsTypes="AA">
                                      <p:cBhvr>
                                        <p:cTn id="80" dur="1000" fill="hold"/>
                                        <p:tgtEl>
                                          <p:spTgt spid="29"/>
                                        </p:tgtEl>
                                        <p:attrNameLst>
                                          <p:attrName>ppt_x</p:attrName>
                                          <p:attrName>ppt_y</p:attrName>
                                        </p:attrNameLst>
                                      </p:cBhvr>
                                    </p:animMotion>
                                  </p:childTnLst>
                                </p:cTn>
                              </p:par>
                              <p:par>
                                <p:cTn id="81" presetID="10" presetClass="entr" presetSubtype="0" fill="hold" grpId="1"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1000"/>
                                        <p:tgtEl>
                                          <p:spTgt spid="6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childTnLst>
                          </p:cTn>
                        </p:par>
                        <p:par>
                          <p:cTn id="93" fill="hold">
                            <p:stCondLst>
                              <p:cond delay="1000"/>
                            </p:stCondLst>
                            <p:childTnLst>
                              <p:par>
                                <p:cTn id="94" presetID="10" presetClass="entr" presetSubtype="0" fill="hold"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500"/>
                                        <p:tgtEl>
                                          <p:spTgt spid="51"/>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8" decel="50000" fill="hold" nodeType="clickEffect">
                                  <p:stCondLst>
                                    <p:cond delay="0"/>
                                  </p:stCondLst>
                                  <p:childTnLst>
                                    <p:set>
                                      <p:cBhvr>
                                        <p:cTn id="100" dur="1" fill="hold">
                                          <p:stCondLst>
                                            <p:cond delay="0"/>
                                          </p:stCondLst>
                                        </p:cTn>
                                        <p:tgtEl>
                                          <p:spTgt spid="59"/>
                                        </p:tgtEl>
                                        <p:attrNameLst>
                                          <p:attrName>style.visibility</p:attrName>
                                        </p:attrNameLst>
                                      </p:cBhvr>
                                      <p:to>
                                        <p:strVal val="visible"/>
                                      </p:to>
                                    </p:set>
                                    <p:anim calcmode="lin" valueType="num">
                                      <p:cBhvr additive="base">
                                        <p:cTn id="101" dur="500" fill="hold"/>
                                        <p:tgtEl>
                                          <p:spTgt spid="59"/>
                                        </p:tgtEl>
                                        <p:attrNameLst>
                                          <p:attrName>ppt_x</p:attrName>
                                        </p:attrNameLst>
                                      </p:cBhvr>
                                      <p:tavLst>
                                        <p:tav tm="0">
                                          <p:val>
                                            <p:strVal val="0-#ppt_w/2"/>
                                          </p:val>
                                        </p:tav>
                                        <p:tav tm="100000">
                                          <p:val>
                                            <p:strVal val="#ppt_x"/>
                                          </p:val>
                                        </p:tav>
                                      </p:tavLst>
                                    </p:anim>
                                    <p:anim calcmode="lin" valueType="num">
                                      <p:cBhvr additive="base">
                                        <p:cTn id="102"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5" grpId="2" animBg="1"/>
      <p:bldP spid="28" grpId="0" animBg="1"/>
      <p:bldP spid="28" grpId="1" animBg="1"/>
      <p:bldP spid="28" grpId="2" animBg="1"/>
      <p:bldP spid="45" grpId="0" animBg="1"/>
      <p:bldP spid="45" grpId="1" animBg="1"/>
      <p:bldP spid="45" grpId="2" animBg="1"/>
      <p:bldP spid="6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extBox 238"/>
          <p:cNvSpPr txBox="1"/>
          <p:nvPr/>
        </p:nvSpPr>
        <p:spPr>
          <a:xfrm>
            <a:off x="467544" y="1052736"/>
            <a:ext cx="3464475" cy="830997"/>
          </a:xfrm>
          <a:prstGeom prst="rect">
            <a:avLst/>
          </a:prstGeom>
          <a:noFill/>
        </p:spPr>
        <p:txBody>
          <a:bodyPr wrap="none" rtlCol="0">
            <a:spAutoFit/>
          </a:bodyPr>
          <a:lstStyle/>
          <a:p>
            <a:pPr>
              <a:buFont typeface="Arial" pitchFamily="34" charset="0"/>
              <a:buChar char="•"/>
            </a:pPr>
            <a:r>
              <a:rPr lang="pl-PL" sz="2400" dirty="0" smtClean="0"/>
              <a:t>  Receptors at grid points.</a:t>
            </a:r>
          </a:p>
          <a:p>
            <a:pPr>
              <a:buFont typeface="Arial" pitchFamily="34" charset="0"/>
              <a:buChar char="•"/>
            </a:pPr>
            <a:r>
              <a:rPr lang="pl-PL" sz="2400" dirty="0" smtClean="0"/>
              <a:t>  Perfect tracking.  </a:t>
            </a:r>
            <a:endParaRPr lang="en-US" sz="2400" dirty="0" smtClean="0"/>
          </a:p>
        </p:txBody>
      </p:sp>
      <p:sp>
        <p:nvSpPr>
          <p:cNvPr id="2" name="Title 1"/>
          <p:cNvSpPr>
            <a:spLocks noGrp="1"/>
          </p:cNvSpPr>
          <p:nvPr>
            <p:ph type="title"/>
          </p:nvPr>
        </p:nvSpPr>
        <p:spPr/>
        <p:txBody>
          <a:bodyPr/>
          <a:lstStyle/>
          <a:p>
            <a:r>
              <a:rPr lang="pl-PL" dirty="0" smtClean="0"/>
              <a:t>Receptor layout</a:t>
            </a:r>
            <a:endParaRPr lang="en-US" dirty="0"/>
          </a:p>
        </p:txBody>
      </p:sp>
      <p:pic>
        <p:nvPicPr>
          <p:cNvPr id="436" name="Picture 20"/>
          <p:cNvPicPr>
            <a:picLocks noChangeArrowheads="1"/>
          </p:cNvPicPr>
          <p:nvPr/>
        </p:nvPicPr>
        <p:blipFill>
          <a:blip r:embed="rId3" cstate="print"/>
          <a:srcRect/>
          <a:stretch>
            <a:fillRect/>
          </a:stretch>
        </p:blipFill>
        <p:spPr bwMode="auto">
          <a:xfrm flipH="1">
            <a:off x="3203848" y="1844824"/>
            <a:ext cx="5760640" cy="4392488"/>
          </a:xfrm>
          <a:prstGeom prst="rect">
            <a:avLst/>
          </a:prstGeom>
          <a:noFill/>
          <a:ln w="9525" cap="flat">
            <a:noFill/>
            <a:miter lim="800000"/>
            <a:headEnd/>
            <a:tailEnd/>
          </a:ln>
        </p:spPr>
      </p:pic>
      <p:sp>
        <p:nvSpPr>
          <p:cNvPr id="205" name="Rectangle 204"/>
          <p:cNvSpPr/>
          <p:nvPr/>
        </p:nvSpPr>
        <p:spPr>
          <a:xfrm>
            <a:off x="3491880" y="2132856"/>
            <a:ext cx="5184576" cy="32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p:cNvGrpSpPr/>
          <p:nvPr/>
        </p:nvGrpSpPr>
        <p:grpSpPr>
          <a:xfrm>
            <a:off x="7380312" y="2132856"/>
            <a:ext cx="1296144" cy="1296144"/>
            <a:chOff x="6084168" y="2852936"/>
            <a:chExt cx="1296144" cy="1296144"/>
          </a:xfrm>
        </p:grpSpPr>
        <p:sp>
          <p:nvSpPr>
            <p:cNvPr id="206" name="Rectangle 205"/>
            <p:cNvSpPr/>
            <p:nvPr/>
          </p:nvSpPr>
          <p:spPr>
            <a:xfrm>
              <a:off x="6084168" y="3501008"/>
              <a:ext cx="648072" cy="64807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6732240" y="3501008"/>
              <a:ext cx="648072" cy="6480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6732240" y="2852936"/>
              <a:ext cx="648072" cy="64807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6084168" y="2852936"/>
              <a:ext cx="648072" cy="6480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6084168" y="2780928"/>
            <a:ext cx="1296144" cy="1296144"/>
            <a:chOff x="6084168" y="2852936"/>
            <a:chExt cx="1296144" cy="1296144"/>
          </a:xfrm>
        </p:grpSpPr>
        <p:sp>
          <p:nvSpPr>
            <p:cNvPr id="217" name="Rectangle 216"/>
            <p:cNvSpPr/>
            <p:nvPr/>
          </p:nvSpPr>
          <p:spPr>
            <a:xfrm>
              <a:off x="6084168" y="3501008"/>
              <a:ext cx="648072" cy="64807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6732240" y="3501008"/>
              <a:ext cx="648072" cy="6480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6732240" y="2852936"/>
              <a:ext cx="648072" cy="64807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6084168" y="2852936"/>
              <a:ext cx="648072" cy="6480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4788024" y="3429000"/>
            <a:ext cx="1296144" cy="1296144"/>
            <a:chOff x="6084168" y="2852936"/>
            <a:chExt cx="1296144" cy="1296144"/>
          </a:xfrm>
        </p:grpSpPr>
        <p:sp>
          <p:nvSpPr>
            <p:cNvPr id="212" name="Rectangle 211"/>
            <p:cNvSpPr/>
            <p:nvPr/>
          </p:nvSpPr>
          <p:spPr>
            <a:xfrm>
              <a:off x="6084168" y="3501008"/>
              <a:ext cx="648072" cy="64807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6732240" y="3501008"/>
              <a:ext cx="648072" cy="6480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6732240" y="2852936"/>
              <a:ext cx="648072" cy="64807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6084168" y="2852936"/>
              <a:ext cx="648072" cy="6480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3491880" y="4077072"/>
            <a:ext cx="1296144" cy="1296144"/>
            <a:chOff x="6084168" y="2852936"/>
            <a:chExt cx="1296144" cy="1296144"/>
          </a:xfrm>
        </p:grpSpPr>
        <p:sp>
          <p:nvSpPr>
            <p:cNvPr id="222" name="Rectangle 221"/>
            <p:cNvSpPr/>
            <p:nvPr/>
          </p:nvSpPr>
          <p:spPr>
            <a:xfrm>
              <a:off x="6084168" y="3501008"/>
              <a:ext cx="648072" cy="64807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6732240" y="3501008"/>
              <a:ext cx="648072" cy="6480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6732240" y="2852936"/>
              <a:ext cx="648072" cy="64807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6084168" y="2852936"/>
              <a:ext cx="648072" cy="6480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3491880" y="2132856"/>
            <a:ext cx="5184576" cy="3240360"/>
            <a:chOff x="251520" y="3068960"/>
            <a:chExt cx="5184576" cy="3240360"/>
          </a:xfrm>
          <a:noFill/>
        </p:grpSpPr>
        <p:grpSp>
          <p:nvGrpSpPr>
            <p:cNvPr id="125" name="Group 124"/>
            <p:cNvGrpSpPr/>
            <p:nvPr/>
          </p:nvGrpSpPr>
          <p:grpSpPr>
            <a:xfrm>
              <a:off x="251520" y="5661248"/>
              <a:ext cx="5184576" cy="648072"/>
              <a:chOff x="251520" y="5661248"/>
              <a:chExt cx="5184576" cy="648072"/>
            </a:xfrm>
            <a:grpFill/>
          </p:grpSpPr>
          <p:sp>
            <p:nvSpPr>
              <p:cNvPr id="115" name="Rectangle 114"/>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251520" y="5013176"/>
              <a:ext cx="5184576" cy="648072"/>
              <a:chOff x="251520" y="5661248"/>
              <a:chExt cx="5184576" cy="648072"/>
            </a:xfrm>
            <a:grpFill/>
          </p:grpSpPr>
          <p:sp>
            <p:nvSpPr>
              <p:cNvPr id="127" name="Rectangle 126"/>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251520" y="4365104"/>
              <a:ext cx="5184576" cy="648072"/>
              <a:chOff x="251520" y="5661248"/>
              <a:chExt cx="5184576" cy="648072"/>
            </a:xfrm>
            <a:grpFill/>
          </p:grpSpPr>
          <p:sp>
            <p:nvSpPr>
              <p:cNvPr id="136" name="Rectangle 135"/>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251520" y="3717032"/>
              <a:ext cx="5184576" cy="648072"/>
              <a:chOff x="251520" y="5661248"/>
              <a:chExt cx="5184576" cy="648072"/>
            </a:xfrm>
            <a:grpFill/>
          </p:grpSpPr>
          <p:sp>
            <p:nvSpPr>
              <p:cNvPr id="145" name="Rectangle 144"/>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251520" y="3068960"/>
              <a:ext cx="5184576" cy="648072"/>
              <a:chOff x="251520" y="5661248"/>
              <a:chExt cx="5184576" cy="648072"/>
            </a:xfrm>
            <a:grpFill/>
          </p:grpSpPr>
          <p:sp>
            <p:nvSpPr>
              <p:cNvPr id="154" name="Rectangle 153"/>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4" name="Oval 163"/>
          <p:cNvSpPr/>
          <p:nvPr/>
        </p:nvSpPr>
        <p:spPr>
          <a:xfrm>
            <a:off x="4175956" y="45451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4391980" y="45451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4608004" y="45451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4175956" y="43291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4391980" y="43291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4608004" y="43291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4175956" y="411307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4391980" y="411307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4608004" y="411307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2" name="Group 201"/>
          <p:cNvGrpSpPr/>
          <p:nvPr/>
        </p:nvGrpSpPr>
        <p:grpSpPr>
          <a:xfrm>
            <a:off x="4824028" y="4113076"/>
            <a:ext cx="576064" cy="576064"/>
            <a:chOff x="4716016" y="4077072"/>
            <a:chExt cx="576064" cy="576064"/>
          </a:xfrm>
        </p:grpSpPr>
        <p:sp>
          <p:nvSpPr>
            <p:cNvPr id="167" name="Oval 166"/>
            <p:cNvSpPr/>
            <p:nvPr/>
          </p:nvSpPr>
          <p:spPr>
            <a:xfrm>
              <a:off x="4716016"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4932040"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5148064"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4716016"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4932040"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5148064"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4716016"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4932040"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5148064"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1" name="Group 200"/>
          <p:cNvGrpSpPr/>
          <p:nvPr/>
        </p:nvGrpSpPr>
        <p:grpSpPr>
          <a:xfrm>
            <a:off x="4175956" y="3465004"/>
            <a:ext cx="576064" cy="576064"/>
            <a:chOff x="4067944" y="3429000"/>
            <a:chExt cx="576064" cy="576064"/>
          </a:xfrm>
        </p:grpSpPr>
        <p:sp>
          <p:nvSpPr>
            <p:cNvPr id="183" name="Oval 182"/>
            <p:cNvSpPr/>
            <p:nvPr/>
          </p:nvSpPr>
          <p:spPr>
            <a:xfrm>
              <a:off x="4067944"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4283968"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4499992"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4067944"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4283968"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4499992"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4067944"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4283968"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4499992"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4824028" y="3465004"/>
            <a:ext cx="576064" cy="576064"/>
            <a:chOff x="4716016" y="3429000"/>
            <a:chExt cx="576064" cy="576064"/>
          </a:xfrm>
        </p:grpSpPr>
        <p:sp>
          <p:nvSpPr>
            <p:cNvPr id="186" name="Oval 185"/>
            <p:cNvSpPr/>
            <p:nvPr/>
          </p:nvSpPr>
          <p:spPr>
            <a:xfrm>
              <a:off x="4716016"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4932040"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5148064"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4716016"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4932040"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5148064"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4716016"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4932040"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5148064"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6" name="Group 265"/>
          <p:cNvGrpSpPr/>
          <p:nvPr/>
        </p:nvGrpSpPr>
        <p:grpSpPr>
          <a:xfrm>
            <a:off x="4175956" y="3465004"/>
            <a:ext cx="1224136" cy="1224136"/>
            <a:chOff x="4220344" y="3797424"/>
            <a:chExt cx="1224136" cy="1224136"/>
          </a:xfrm>
        </p:grpSpPr>
        <p:sp>
          <p:nvSpPr>
            <p:cNvPr id="226" name="Oval 225"/>
            <p:cNvSpPr/>
            <p:nvPr/>
          </p:nvSpPr>
          <p:spPr>
            <a:xfrm>
              <a:off x="4220344" y="487754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4436368" y="487754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4652392" y="487754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4220344" y="46615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4436368" y="46615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4652392" y="46615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4220344" y="44454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4436368" y="44454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4652392" y="44454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5" name="Group 234"/>
            <p:cNvGrpSpPr/>
            <p:nvPr/>
          </p:nvGrpSpPr>
          <p:grpSpPr>
            <a:xfrm>
              <a:off x="4868416" y="4445496"/>
              <a:ext cx="576064" cy="576064"/>
              <a:chOff x="4716016" y="4077072"/>
              <a:chExt cx="576064" cy="576064"/>
            </a:xfrm>
          </p:grpSpPr>
          <p:sp>
            <p:nvSpPr>
              <p:cNvPr id="236" name="Oval 235"/>
              <p:cNvSpPr/>
              <p:nvPr/>
            </p:nvSpPr>
            <p:spPr>
              <a:xfrm>
                <a:off x="4716016"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4932040"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5148064"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4716016"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4932040"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5148064"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4716016"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4932040"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5148064"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4220344" y="3797424"/>
              <a:ext cx="576064" cy="576064"/>
              <a:chOff x="4067944" y="3429000"/>
              <a:chExt cx="576064" cy="576064"/>
            </a:xfrm>
          </p:grpSpPr>
          <p:sp>
            <p:nvSpPr>
              <p:cNvPr id="247" name="Oval 246"/>
              <p:cNvSpPr/>
              <p:nvPr/>
            </p:nvSpPr>
            <p:spPr>
              <a:xfrm>
                <a:off x="4067944"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4283968"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4499992"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4067944"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4283968"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4499992"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4067944"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4283968"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4499992"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4868416" y="3797424"/>
              <a:ext cx="576064" cy="576064"/>
              <a:chOff x="4716016" y="3429000"/>
              <a:chExt cx="576064" cy="576064"/>
            </a:xfrm>
          </p:grpSpPr>
          <p:sp>
            <p:nvSpPr>
              <p:cNvPr id="257" name="Oval 256"/>
              <p:cNvSpPr/>
              <p:nvPr/>
            </p:nvSpPr>
            <p:spPr>
              <a:xfrm>
                <a:off x="4716016"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4932040"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5148064"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4716016"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4932040"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5148064"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4716016"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4932040"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5148064"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fade">
                                      <p:cBhvr>
                                        <p:cTn id="7" dur="500"/>
                                        <p:tgtEl>
                                          <p:spTgt spid="23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fade">
                                      <p:cBhvr>
                                        <p:cTn id="11" dur="500"/>
                                        <p:tgtEl>
                                          <p:spTgt spid="164"/>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171"/>
                                        </p:tgtEl>
                                        <p:attrNameLst>
                                          <p:attrName>style.visibility</p:attrName>
                                        </p:attrNameLst>
                                      </p:cBhvr>
                                      <p:to>
                                        <p:strVal val="visible"/>
                                      </p:to>
                                    </p:set>
                                    <p:animEffect transition="in" filter="fade">
                                      <p:cBhvr>
                                        <p:cTn id="14" dur="500"/>
                                        <p:tgtEl>
                                          <p:spTgt spid="171"/>
                                        </p:tgtEl>
                                      </p:cBhvr>
                                    </p:animEffect>
                                  </p:childTnLst>
                                </p:cTn>
                              </p:par>
                              <p:par>
                                <p:cTn id="15" presetID="10" presetClass="entr" presetSubtype="0" fill="hold" grpId="0" nodeType="withEffect">
                                  <p:stCondLst>
                                    <p:cond delay="200"/>
                                  </p:stCondLst>
                                  <p:childTnLst>
                                    <p:set>
                                      <p:cBhvr>
                                        <p:cTn id="16" dur="1" fill="hold">
                                          <p:stCondLst>
                                            <p:cond delay="0"/>
                                          </p:stCondLst>
                                        </p:cTn>
                                        <p:tgtEl>
                                          <p:spTgt spid="177"/>
                                        </p:tgtEl>
                                        <p:attrNameLst>
                                          <p:attrName>style.visibility</p:attrName>
                                        </p:attrNameLst>
                                      </p:cBhvr>
                                      <p:to>
                                        <p:strVal val="visible"/>
                                      </p:to>
                                    </p:set>
                                    <p:animEffect transition="in" filter="fade">
                                      <p:cBhvr>
                                        <p:cTn id="17" dur="500"/>
                                        <p:tgtEl>
                                          <p:spTgt spid="177"/>
                                        </p:tgtEl>
                                      </p:cBhvr>
                                    </p:animEffect>
                                  </p:childTnLst>
                                </p:cTn>
                              </p:par>
                              <p:par>
                                <p:cTn id="18" presetID="10" presetClass="entr" presetSubtype="0" fill="hold" grpId="0" nodeType="withEffect">
                                  <p:stCondLst>
                                    <p:cond delay="300"/>
                                  </p:stCondLst>
                                  <p:childTnLst>
                                    <p:set>
                                      <p:cBhvr>
                                        <p:cTn id="19" dur="1" fill="hold">
                                          <p:stCondLst>
                                            <p:cond delay="0"/>
                                          </p:stCondLst>
                                        </p:cTn>
                                        <p:tgtEl>
                                          <p:spTgt spid="178"/>
                                        </p:tgtEl>
                                        <p:attrNameLst>
                                          <p:attrName>style.visibility</p:attrName>
                                        </p:attrNameLst>
                                      </p:cBhvr>
                                      <p:to>
                                        <p:strVal val="visible"/>
                                      </p:to>
                                    </p:set>
                                    <p:animEffect transition="in" filter="fade">
                                      <p:cBhvr>
                                        <p:cTn id="20" dur="500"/>
                                        <p:tgtEl>
                                          <p:spTgt spid="178"/>
                                        </p:tgtEl>
                                      </p:cBhvr>
                                    </p:animEffect>
                                  </p:childTnLst>
                                </p:cTn>
                              </p:par>
                              <p:par>
                                <p:cTn id="21" presetID="10" presetClass="entr" presetSubtype="0" fill="hold" grpId="0" nodeType="withEffect">
                                  <p:stCondLst>
                                    <p:cond delay="400"/>
                                  </p:stCondLst>
                                  <p:childTnLst>
                                    <p:set>
                                      <p:cBhvr>
                                        <p:cTn id="22" dur="1" fill="hold">
                                          <p:stCondLst>
                                            <p:cond delay="0"/>
                                          </p:stCondLst>
                                        </p:cTn>
                                        <p:tgtEl>
                                          <p:spTgt spid="172"/>
                                        </p:tgtEl>
                                        <p:attrNameLst>
                                          <p:attrName>style.visibility</p:attrName>
                                        </p:attrNameLst>
                                      </p:cBhvr>
                                      <p:to>
                                        <p:strVal val="visible"/>
                                      </p:to>
                                    </p:set>
                                    <p:animEffect transition="in" filter="fade">
                                      <p:cBhvr>
                                        <p:cTn id="23" dur="500"/>
                                        <p:tgtEl>
                                          <p:spTgt spid="172"/>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65"/>
                                        </p:tgtEl>
                                        <p:attrNameLst>
                                          <p:attrName>style.visibility</p:attrName>
                                        </p:attrNameLst>
                                      </p:cBhvr>
                                      <p:to>
                                        <p:strVal val="visible"/>
                                      </p:to>
                                    </p:set>
                                    <p:animEffect transition="in" filter="fade">
                                      <p:cBhvr>
                                        <p:cTn id="26" dur="500"/>
                                        <p:tgtEl>
                                          <p:spTgt spid="165"/>
                                        </p:tgtEl>
                                      </p:cBhvr>
                                    </p:animEffect>
                                  </p:childTnLst>
                                </p:cTn>
                              </p:par>
                              <p:par>
                                <p:cTn id="27" presetID="10" presetClass="entr" presetSubtype="0" fill="hold" grpId="0" nodeType="withEffect">
                                  <p:stCondLst>
                                    <p:cond delay="600"/>
                                  </p:stCondLst>
                                  <p:childTnLst>
                                    <p:set>
                                      <p:cBhvr>
                                        <p:cTn id="28" dur="1" fill="hold">
                                          <p:stCondLst>
                                            <p:cond delay="0"/>
                                          </p:stCondLst>
                                        </p:cTn>
                                        <p:tgtEl>
                                          <p:spTgt spid="166"/>
                                        </p:tgtEl>
                                        <p:attrNameLst>
                                          <p:attrName>style.visibility</p:attrName>
                                        </p:attrNameLst>
                                      </p:cBhvr>
                                      <p:to>
                                        <p:strVal val="visible"/>
                                      </p:to>
                                    </p:set>
                                    <p:animEffect transition="in" filter="fade">
                                      <p:cBhvr>
                                        <p:cTn id="29" dur="500"/>
                                        <p:tgtEl>
                                          <p:spTgt spid="166"/>
                                        </p:tgtEl>
                                      </p:cBhvr>
                                    </p:animEffect>
                                  </p:childTnLst>
                                </p:cTn>
                              </p:par>
                              <p:par>
                                <p:cTn id="30" presetID="10" presetClass="entr" presetSubtype="0" fill="hold" grpId="0" nodeType="withEffect">
                                  <p:stCondLst>
                                    <p:cond delay="700"/>
                                  </p:stCondLst>
                                  <p:childTnLst>
                                    <p:set>
                                      <p:cBhvr>
                                        <p:cTn id="31" dur="1" fill="hold">
                                          <p:stCondLst>
                                            <p:cond delay="0"/>
                                          </p:stCondLst>
                                        </p:cTn>
                                        <p:tgtEl>
                                          <p:spTgt spid="173"/>
                                        </p:tgtEl>
                                        <p:attrNameLst>
                                          <p:attrName>style.visibility</p:attrName>
                                        </p:attrNameLst>
                                      </p:cBhvr>
                                      <p:to>
                                        <p:strVal val="visible"/>
                                      </p:to>
                                    </p:set>
                                    <p:animEffect transition="in" filter="fade">
                                      <p:cBhvr>
                                        <p:cTn id="32" dur="500"/>
                                        <p:tgtEl>
                                          <p:spTgt spid="173"/>
                                        </p:tgtEl>
                                      </p:cBhvr>
                                    </p:animEffect>
                                  </p:childTnLst>
                                </p:cTn>
                              </p:par>
                              <p:par>
                                <p:cTn id="33" presetID="10" presetClass="entr" presetSubtype="0" fill="hold" grpId="0" nodeType="withEffect">
                                  <p:stCondLst>
                                    <p:cond delay="800"/>
                                  </p:stCondLst>
                                  <p:childTnLst>
                                    <p:set>
                                      <p:cBhvr>
                                        <p:cTn id="34" dur="1" fill="hold">
                                          <p:stCondLst>
                                            <p:cond delay="0"/>
                                          </p:stCondLst>
                                        </p:cTn>
                                        <p:tgtEl>
                                          <p:spTgt spid="179"/>
                                        </p:tgtEl>
                                        <p:attrNameLst>
                                          <p:attrName>style.visibility</p:attrName>
                                        </p:attrNameLst>
                                      </p:cBhvr>
                                      <p:to>
                                        <p:strVal val="visible"/>
                                      </p:to>
                                    </p:set>
                                    <p:animEffect transition="in" filter="fade">
                                      <p:cBhvr>
                                        <p:cTn id="35" dur="500"/>
                                        <p:tgtEl>
                                          <p:spTgt spid="179"/>
                                        </p:tgtEl>
                                      </p:cBhvr>
                                    </p:animEffect>
                                  </p:childTnLst>
                                </p:cTn>
                              </p:par>
                            </p:childTnLst>
                          </p:cTn>
                        </p:par>
                        <p:par>
                          <p:cTn id="36" fill="hold">
                            <p:stCondLst>
                              <p:cond delay="1800"/>
                            </p:stCondLst>
                            <p:childTnLst>
                              <p:par>
                                <p:cTn id="37" presetID="10" presetClass="entr" presetSubtype="0" fill="hold" nodeType="afterEffect">
                                  <p:stCondLst>
                                    <p:cond delay="0"/>
                                  </p:stCondLst>
                                  <p:childTnLst>
                                    <p:set>
                                      <p:cBhvr>
                                        <p:cTn id="38" dur="1" fill="hold">
                                          <p:stCondLst>
                                            <p:cond delay="0"/>
                                          </p:stCondLst>
                                        </p:cTn>
                                        <p:tgtEl>
                                          <p:spTgt spid="201"/>
                                        </p:tgtEl>
                                        <p:attrNameLst>
                                          <p:attrName>style.visibility</p:attrName>
                                        </p:attrNameLst>
                                      </p:cBhvr>
                                      <p:to>
                                        <p:strVal val="visible"/>
                                      </p:to>
                                    </p:set>
                                    <p:animEffect transition="in" filter="fade">
                                      <p:cBhvr>
                                        <p:cTn id="39" dur="500"/>
                                        <p:tgtEl>
                                          <p:spTgt spid="201"/>
                                        </p:tgtEl>
                                      </p:cBhvr>
                                    </p:animEffect>
                                  </p:childTnLst>
                                </p:cTn>
                              </p:par>
                            </p:childTnLst>
                          </p:cTn>
                        </p:par>
                        <p:par>
                          <p:cTn id="40" fill="hold">
                            <p:stCondLst>
                              <p:cond delay="2300"/>
                            </p:stCondLst>
                            <p:childTnLst>
                              <p:par>
                                <p:cTn id="41" presetID="10" presetClass="entr" presetSubtype="0" fill="hold" nodeType="afterEffect">
                                  <p:stCondLst>
                                    <p:cond delay="0"/>
                                  </p:stCondLst>
                                  <p:childTnLst>
                                    <p:set>
                                      <p:cBhvr>
                                        <p:cTn id="42" dur="1" fill="hold">
                                          <p:stCondLst>
                                            <p:cond delay="0"/>
                                          </p:stCondLst>
                                        </p:cTn>
                                        <p:tgtEl>
                                          <p:spTgt spid="203"/>
                                        </p:tgtEl>
                                        <p:attrNameLst>
                                          <p:attrName>style.visibility</p:attrName>
                                        </p:attrNameLst>
                                      </p:cBhvr>
                                      <p:to>
                                        <p:strVal val="visible"/>
                                      </p:to>
                                    </p:set>
                                    <p:animEffect transition="in" filter="fade">
                                      <p:cBhvr>
                                        <p:cTn id="43" dur="500"/>
                                        <p:tgtEl>
                                          <p:spTgt spid="203"/>
                                        </p:tgtEl>
                                      </p:cBhvr>
                                    </p:animEffect>
                                  </p:childTnLst>
                                </p:cTn>
                              </p:par>
                            </p:childTnLst>
                          </p:cTn>
                        </p:par>
                        <p:par>
                          <p:cTn id="44" fill="hold">
                            <p:stCondLst>
                              <p:cond delay="2800"/>
                            </p:stCondLst>
                            <p:childTnLst>
                              <p:par>
                                <p:cTn id="45" presetID="10" presetClass="entr" presetSubtype="0" fill="hold" nodeType="afterEffect">
                                  <p:stCondLst>
                                    <p:cond delay="0"/>
                                  </p:stCondLst>
                                  <p:childTnLst>
                                    <p:set>
                                      <p:cBhvr>
                                        <p:cTn id="46" dur="1" fill="hold">
                                          <p:stCondLst>
                                            <p:cond delay="0"/>
                                          </p:stCondLst>
                                        </p:cTn>
                                        <p:tgtEl>
                                          <p:spTgt spid="202"/>
                                        </p:tgtEl>
                                        <p:attrNameLst>
                                          <p:attrName>style.visibility</p:attrName>
                                        </p:attrNameLst>
                                      </p:cBhvr>
                                      <p:to>
                                        <p:strVal val="visible"/>
                                      </p:to>
                                    </p:set>
                                    <p:animEffect transition="in" filter="fade">
                                      <p:cBhvr>
                                        <p:cTn id="47" dur="500"/>
                                        <p:tgtEl>
                                          <p:spTgt spid="20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9">
                                            <p:txEl>
                                              <p:pRg st="1" end="1"/>
                                            </p:txEl>
                                          </p:spTgt>
                                        </p:tgtEl>
                                        <p:attrNameLst>
                                          <p:attrName>style.visibility</p:attrName>
                                        </p:attrNameLst>
                                      </p:cBhvr>
                                      <p:to>
                                        <p:strVal val="visible"/>
                                      </p:to>
                                    </p:set>
                                    <p:animEffect transition="in" filter="fade">
                                      <p:cBhvr>
                                        <p:cTn id="52" dur="500"/>
                                        <p:tgtEl>
                                          <p:spTgt spid="239">
                                            <p:txEl>
                                              <p:pRg st="1" end="1"/>
                                            </p:txEl>
                                          </p:spTgt>
                                        </p:tgtEl>
                                      </p:cBhvr>
                                    </p:animEffect>
                                  </p:childTnLst>
                                </p:cTn>
                              </p:par>
                            </p:childTnLst>
                          </p:cTn>
                        </p:par>
                        <p:par>
                          <p:cTn id="53" fill="hold">
                            <p:stCondLst>
                              <p:cond delay="500"/>
                            </p:stCondLst>
                            <p:childTnLst>
                              <p:par>
                                <p:cTn id="54" presetID="1" presetClass="entr" presetSubtype="0" fill="hold" nodeType="afterEffect">
                                  <p:stCondLst>
                                    <p:cond delay="0"/>
                                  </p:stCondLst>
                                  <p:childTnLst>
                                    <p:set>
                                      <p:cBhvr>
                                        <p:cTn id="55" dur="1" fill="hold">
                                          <p:stCondLst>
                                            <p:cond delay="0"/>
                                          </p:stCondLst>
                                        </p:cTn>
                                        <p:tgtEl>
                                          <p:spTgt spid="266"/>
                                        </p:tgtEl>
                                        <p:attrNameLst>
                                          <p:attrName>style.visibility</p:attrName>
                                        </p:attrNameLst>
                                      </p:cBhvr>
                                      <p:to>
                                        <p:strVal val="visible"/>
                                      </p:to>
                                    </p:set>
                                  </p:childTnLst>
                                </p:cTn>
                              </p:par>
                              <p:par>
                                <p:cTn id="56" presetID="1" presetClass="exit" presetSubtype="0" fill="hold" grpId="1" nodeType="withEffect">
                                  <p:stCondLst>
                                    <p:cond delay="0"/>
                                  </p:stCondLst>
                                  <p:childTnLst>
                                    <p:set>
                                      <p:cBhvr>
                                        <p:cTn id="57" dur="1" fill="hold">
                                          <p:stCondLst>
                                            <p:cond delay="0"/>
                                          </p:stCondLst>
                                        </p:cTn>
                                        <p:tgtEl>
                                          <p:spTgt spid="164"/>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6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66"/>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71"/>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72"/>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73"/>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177"/>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78"/>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179"/>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202"/>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201"/>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203"/>
                                        </p:tgtEl>
                                        <p:attrNameLst>
                                          <p:attrName>style.visibility</p:attrName>
                                        </p:attrNameLst>
                                      </p:cBhvr>
                                      <p:to>
                                        <p:strVal val="hidden"/>
                                      </p:to>
                                    </p:set>
                                  </p:childTnLst>
                                </p:cTn>
                              </p:par>
                              <p:par>
                                <p:cTn id="80" presetID="56" presetClass="path" presetSubtype="0" accel="50000" fill="hold" nodeType="withEffect">
                                  <p:stCondLst>
                                    <p:cond delay="0"/>
                                  </p:stCondLst>
                                  <p:childTnLst>
                                    <p:animMotion origin="layout" path="M -1.11111E-6 1.85185E-6 L 0.35434 -0.18634 " pathEditMode="relative" rAng="0" ptsTypes="AA">
                                      <p:cBhvr>
                                        <p:cTn id="81" dur="1000" fill="hold"/>
                                        <p:tgtEl>
                                          <p:spTgt spid="266"/>
                                        </p:tgtEl>
                                        <p:attrNameLst>
                                          <p:attrName>ppt_x</p:attrName>
                                          <p:attrName>ppt_y</p:attrName>
                                        </p:attrNameLst>
                                      </p:cBhvr>
                                      <p:rCtr x="17700" y="-9300"/>
                                    </p:animMotion>
                                  </p:childTnLst>
                                </p:cTn>
                              </p:par>
                              <p:par>
                                <p:cTn id="82" presetID="1" presetClass="entr" presetSubtype="0" fill="hold" nodeType="withEffect">
                                  <p:stCondLst>
                                    <p:cond delay="0"/>
                                  </p:stCondLst>
                                  <p:childTnLst>
                                    <p:set>
                                      <p:cBhvr>
                                        <p:cTn id="83" dur="1" fill="hold">
                                          <p:stCondLst>
                                            <p:cond delay="0"/>
                                          </p:stCondLst>
                                        </p:cTn>
                                        <p:tgtEl>
                                          <p:spTgt spid="210"/>
                                        </p:tgtEl>
                                        <p:attrNameLst>
                                          <p:attrName>style.visibility</p:attrName>
                                        </p:attrNameLst>
                                      </p:cBhvr>
                                      <p:to>
                                        <p:strVal val="visible"/>
                                      </p:to>
                                    </p:set>
                                  </p:childTnLst>
                                </p:cTn>
                              </p:par>
                              <p:par>
                                <p:cTn id="84" presetID="1" presetClass="exit" presetSubtype="0" fill="hold" nodeType="withEffect">
                                  <p:stCondLst>
                                    <p:cond delay="1500"/>
                                  </p:stCondLst>
                                  <p:childTnLst>
                                    <p:set>
                                      <p:cBhvr>
                                        <p:cTn id="85" dur="1" fill="hold">
                                          <p:stCondLst>
                                            <p:cond delay="0"/>
                                          </p:stCondLst>
                                        </p:cTn>
                                        <p:tgtEl>
                                          <p:spTgt spid="210"/>
                                        </p:tgtEl>
                                        <p:attrNameLst>
                                          <p:attrName>style.visibility</p:attrName>
                                        </p:attrNameLst>
                                      </p:cBhvr>
                                      <p:to>
                                        <p:strVal val="hidden"/>
                                      </p:to>
                                    </p:set>
                                  </p:childTnLst>
                                </p:cTn>
                              </p:par>
                              <p:par>
                                <p:cTn id="86" presetID="0" presetClass="path" presetSubtype="0" fill="hold" nodeType="withEffect">
                                  <p:stCondLst>
                                    <p:cond delay="1500"/>
                                  </p:stCondLst>
                                  <p:childTnLst>
                                    <p:animMotion origin="layout" path="M 0.35434 -0.18634 L -0.07083 0.09445 " pathEditMode="relative" rAng="0" ptsTypes="AA">
                                      <p:cBhvr>
                                        <p:cTn id="87" dur="2500" fill="hold"/>
                                        <p:tgtEl>
                                          <p:spTgt spid="266"/>
                                        </p:tgtEl>
                                        <p:attrNameLst>
                                          <p:attrName>ppt_x</p:attrName>
                                          <p:attrName>ppt_y</p:attrName>
                                        </p:attrNameLst>
                                      </p:cBhvr>
                                      <p:rCtr x="-21300" y="14000"/>
                                    </p:animMotion>
                                  </p:childTnLst>
                                </p:cTn>
                              </p:par>
                              <p:par>
                                <p:cTn id="88" presetID="1" presetClass="entr" presetSubtype="0" fill="hold" nodeType="withEffect">
                                  <p:stCondLst>
                                    <p:cond delay="1500"/>
                                  </p:stCondLst>
                                  <p:childTnLst>
                                    <p:set>
                                      <p:cBhvr>
                                        <p:cTn id="89" dur="1" fill="hold">
                                          <p:stCondLst>
                                            <p:cond delay="0"/>
                                          </p:stCondLst>
                                        </p:cTn>
                                        <p:tgtEl>
                                          <p:spTgt spid="216"/>
                                        </p:tgtEl>
                                        <p:attrNameLst>
                                          <p:attrName>style.visibility</p:attrName>
                                        </p:attrNameLst>
                                      </p:cBhvr>
                                      <p:to>
                                        <p:strVal val="visible"/>
                                      </p:to>
                                    </p:set>
                                  </p:childTnLst>
                                </p:cTn>
                              </p:par>
                              <p:par>
                                <p:cTn id="90" presetID="1" presetClass="exit" presetSubtype="0" fill="hold" nodeType="withEffect">
                                  <p:stCondLst>
                                    <p:cond delay="2500"/>
                                  </p:stCondLst>
                                  <p:childTnLst>
                                    <p:set>
                                      <p:cBhvr>
                                        <p:cTn id="91" dur="1" fill="hold">
                                          <p:stCondLst>
                                            <p:cond delay="0"/>
                                          </p:stCondLst>
                                        </p:cTn>
                                        <p:tgtEl>
                                          <p:spTgt spid="216"/>
                                        </p:tgtEl>
                                        <p:attrNameLst>
                                          <p:attrName>style.visibility</p:attrName>
                                        </p:attrNameLst>
                                      </p:cBhvr>
                                      <p:to>
                                        <p:strVal val="hidden"/>
                                      </p:to>
                                    </p:set>
                                  </p:childTnLst>
                                </p:cTn>
                              </p:par>
                              <p:par>
                                <p:cTn id="92" presetID="1" presetClass="entr" presetSubtype="0" fill="hold" nodeType="withEffect">
                                  <p:stCondLst>
                                    <p:cond delay="2500"/>
                                  </p:stCondLst>
                                  <p:childTnLst>
                                    <p:set>
                                      <p:cBhvr>
                                        <p:cTn id="93" dur="1" fill="hold">
                                          <p:stCondLst>
                                            <p:cond delay="0"/>
                                          </p:stCondLst>
                                        </p:cTn>
                                        <p:tgtEl>
                                          <p:spTgt spid="211"/>
                                        </p:tgtEl>
                                        <p:attrNameLst>
                                          <p:attrName>style.visibility</p:attrName>
                                        </p:attrNameLst>
                                      </p:cBhvr>
                                      <p:to>
                                        <p:strVal val="visible"/>
                                      </p:to>
                                    </p:set>
                                  </p:childTnLst>
                                </p:cTn>
                              </p:par>
                              <p:par>
                                <p:cTn id="94" presetID="1" presetClass="exit" presetSubtype="0" fill="hold" nodeType="withEffect">
                                  <p:stCondLst>
                                    <p:cond delay="3500"/>
                                  </p:stCondLst>
                                  <p:childTnLst>
                                    <p:set>
                                      <p:cBhvr>
                                        <p:cTn id="95" dur="1" fill="hold">
                                          <p:stCondLst>
                                            <p:cond delay="0"/>
                                          </p:stCondLst>
                                        </p:cTn>
                                        <p:tgtEl>
                                          <p:spTgt spid="211"/>
                                        </p:tgtEl>
                                        <p:attrNameLst>
                                          <p:attrName>style.visibility</p:attrName>
                                        </p:attrNameLst>
                                      </p:cBhvr>
                                      <p:to>
                                        <p:strVal val="hidden"/>
                                      </p:to>
                                    </p:set>
                                  </p:childTnLst>
                                </p:cTn>
                              </p:par>
                              <p:par>
                                <p:cTn id="96" presetID="1" presetClass="entr" presetSubtype="0" fill="hold" nodeType="withEffect">
                                  <p:stCondLst>
                                    <p:cond delay="3500"/>
                                  </p:stCondLst>
                                  <p:childTnLst>
                                    <p:set>
                                      <p:cBhvr>
                                        <p:cTn id="97"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4" grpId="1" animBg="1"/>
      <p:bldP spid="165" grpId="0" animBg="1"/>
      <p:bldP spid="165" grpId="1" animBg="1"/>
      <p:bldP spid="166" grpId="0" animBg="1"/>
      <p:bldP spid="166" grpId="1" animBg="1"/>
      <p:bldP spid="171" grpId="0" animBg="1"/>
      <p:bldP spid="171" grpId="1" animBg="1"/>
      <p:bldP spid="172" grpId="0" animBg="1"/>
      <p:bldP spid="172" grpId="1" animBg="1"/>
      <p:bldP spid="173" grpId="0" animBg="1"/>
      <p:bldP spid="173" grpId="1" animBg="1"/>
      <p:bldP spid="177" grpId="0" animBg="1"/>
      <p:bldP spid="177" grpId="1" animBg="1"/>
      <p:bldP spid="178" grpId="0" animBg="1"/>
      <p:bldP spid="178" grpId="1" animBg="1"/>
      <p:bldP spid="179" grpId="0" animBg="1"/>
      <p:bldP spid="17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bwMode="auto">
          <a:xfrm>
            <a:off x="1007604" y="4617132"/>
            <a:ext cx="2016224" cy="288032"/>
          </a:xfrm>
          <a:prstGeom prst="rect">
            <a:avLst/>
          </a:prstGeom>
          <a:solidFill>
            <a:schemeClr val="accent4">
              <a:lumMod val="50000"/>
            </a:schemeClr>
          </a:solidFill>
          <a:ln w="12700" cap="flat">
            <a:noFill/>
            <a:prstDash val="solid"/>
            <a:miter lim="800000"/>
            <a:headEnd type="none" w="med" len="med"/>
            <a:tailEnd type="none" w="med" len="med"/>
          </a:ln>
        </p:spPr>
        <p:txBody>
          <a:bodyPr lIns="0" tIns="0" rIns="0" bIns="0"/>
          <a:lstStyle/>
          <a:p>
            <a:endParaRPr lang="en-US"/>
          </a:p>
        </p:txBody>
      </p:sp>
      <p:sp>
        <p:nvSpPr>
          <p:cNvPr id="3" name="Rectangle 2"/>
          <p:cNvSpPr>
            <a:spLocks/>
          </p:cNvSpPr>
          <p:nvPr/>
        </p:nvSpPr>
        <p:spPr bwMode="auto">
          <a:xfrm>
            <a:off x="3455877" y="4397548"/>
            <a:ext cx="504056" cy="1689100"/>
          </a:xfrm>
          <a:prstGeom prst="rect">
            <a:avLst/>
          </a:prstGeom>
          <a:solidFill>
            <a:srgbClr val="9CE600"/>
          </a:solidFill>
          <a:ln w="12700" cap="flat">
            <a:noFill/>
            <a:prstDash val="solid"/>
            <a:miter lim="800000"/>
            <a:headEnd type="none" w="med" len="med"/>
            <a:tailEnd type="none" w="med" len="med"/>
          </a:ln>
        </p:spPr>
        <p:txBody>
          <a:bodyPr lIns="0" tIns="0" rIns="0" bIns="0"/>
          <a:lstStyle/>
          <a:p>
            <a:endParaRPr lang="en-US"/>
          </a:p>
        </p:txBody>
      </p:sp>
      <p:pic>
        <p:nvPicPr>
          <p:cNvPr id="5" name="Picture 4"/>
          <p:cNvPicPr>
            <a:picLocks noChangeAspect="1" noChangeArrowheads="1"/>
          </p:cNvPicPr>
          <p:nvPr/>
        </p:nvPicPr>
        <p:blipFill>
          <a:blip r:embed="rId3" cstate="print"/>
          <a:stretch>
            <a:fillRect/>
          </a:stretch>
        </p:blipFill>
        <p:spPr bwMode="auto">
          <a:xfrm>
            <a:off x="1074217" y="4460419"/>
            <a:ext cx="4724400" cy="1571296"/>
          </a:xfrm>
          <a:prstGeom prst="rect">
            <a:avLst/>
          </a:prstGeom>
          <a:noFill/>
          <a:ln w="9525" cap="flat">
            <a:noFill/>
            <a:round/>
            <a:headEnd/>
            <a:tailEnd/>
          </a:ln>
        </p:spPr>
      </p:pic>
      <p:sp>
        <p:nvSpPr>
          <p:cNvPr id="4" name="Rectangle 3"/>
          <p:cNvSpPr>
            <a:spLocks/>
          </p:cNvSpPr>
          <p:nvPr/>
        </p:nvSpPr>
        <p:spPr bwMode="auto">
          <a:xfrm>
            <a:off x="5004048" y="4617132"/>
            <a:ext cx="546618" cy="335024"/>
          </a:xfrm>
          <a:prstGeom prst="rect">
            <a:avLst/>
          </a:prstGeom>
          <a:solidFill>
            <a:schemeClr val="tx2">
              <a:lumMod val="60000"/>
              <a:lumOff val="40000"/>
            </a:schemeClr>
          </a:solidFill>
          <a:ln w="12700" cap="flat">
            <a:noFill/>
            <a:prstDash val="solid"/>
            <a:miter lim="800000"/>
            <a:headEnd type="none" w="med" len="med"/>
            <a:tailEnd type="none" w="med" len="med"/>
          </a:ln>
        </p:spPr>
        <p:txBody>
          <a:bodyPr lIns="0" tIns="0" rIns="0" bIns="0"/>
          <a:lstStyle/>
          <a:p>
            <a:endParaRPr lang="en-US"/>
          </a:p>
        </p:txBody>
      </p:sp>
      <p:pic>
        <p:nvPicPr>
          <p:cNvPr id="6" name="Picture 5"/>
          <p:cNvPicPr>
            <a:picLocks noChangeAspect="1" noChangeArrowheads="1"/>
          </p:cNvPicPr>
          <p:nvPr/>
        </p:nvPicPr>
        <p:blipFill>
          <a:blip r:embed="rId4" cstate="print"/>
          <a:stretch>
            <a:fillRect/>
          </a:stretch>
        </p:blipFill>
        <p:spPr bwMode="auto">
          <a:xfrm>
            <a:off x="1140991" y="4689648"/>
            <a:ext cx="1774825" cy="165100"/>
          </a:xfrm>
          <a:prstGeom prst="rect">
            <a:avLst/>
          </a:prstGeom>
          <a:noFill/>
          <a:ln w="9525" cap="flat">
            <a:noFill/>
            <a:round/>
            <a:headEnd/>
            <a:tailEnd/>
          </a:ln>
        </p:spPr>
      </p:pic>
      <p:pic>
        <p:nvPicPr>
          <p:cNvPr id="7" name="Picture 6"/>
          <p:cNvPicPr>
            <a:picLocks noChangeAspect="1" noChangeArrowheads="1"/>
          </p:cNvPicPr>
          <p:nvPr/>
        </p:nvPicPr>
        <p:blipFill>
          <a:blip r:embed="rId5" cstate="print"/>
          <a:stretch>
            <a:fillRect/>
          </a:stretch>
        </p:blipFill>
        <p:spPr bwMode="auto">
          <a:xfrm>
            <a:off x="5119866" y="4656484"/>
            <a:ext cx="323444" cy="241300"/>
          </a:xfrm>
          <a:prstGeom prst="rect">
            <a:avLst/>
          </a:prstGeom>
          <a:noFill/>
          <a:ln w="9525" cap="flat">
            <a:noFill/>
            <a:round/>
            <a:headEnd/>
            <a:tailEnd/>
          </a:ln>
        </p:spPr>
      </p:pic>
      <p:sp>
        <p:nvSpPr>
          <p:cNvPr id="8" name="Rectangle 33"/>
          <p:cNvSpPr>
            <a:spLocks/>
          </p:cNvSpPr>
          <p:nvPr/>
        </p:nvSpPr>
        <p:spPr bwMode="auto">
          <a:xfrm>
            <a:off x="7070540" y="4600748"/>
            <a:ext cx="1099466" cy="430887"/>
          </a:xfrm>
          <a:prstGeom prst="rect">
            <a:avLst/>
          </a:prstGeom>
          <a:noFill/>
          <a:ln w="12700" cap="flat">
            <a:noFill/>
            <a:miter lim="800000"/>
            <a:headEnd type="none" w="med" len="med"/>
            <a:tailEnd type="none" w="med" len="med"/>
          </a:ln>
        </p:spPr>
        <p:txBody>
          <a:bodyPr wrap="none" lIns="0" tIns="0" rIns="40639" bIns="0">
            <a:spAutoFit/>
          </a:bodyPr>
          <a:lstStyle/>
          <a:p>
            <a:pPr marL="39688" algn="ctr"/>
            <a:r>
              <a:rPr lang="en-US" sz="1400" b="1" dirty="0">
                <a:solidFill>
                  <a:schemeClr val="tx1"/>
                </a:solidFill>
                <a:cs typeface="Arial" charset="0"/>
              </a:rPr>
              <a:t>prediction for</a:t>
            </a:r>
          </a:p>
          <a:p>
            <a:pPr marL="39688" algn="ctr"/>
            <a:r>
              <a:rPr lang="en-US" sz="1400" b="1" dirty="0">
                <a:solidFill>
                  <a:schemeClr val="tx1"/>
                </a:solidFill>
                <a:cs typeface="Arial" charset="0"/>
              </a:rPr>
              <a:t>one receptor</a:t>
            </a:r>
          </a:p>
        </p:txBody>
      </p:sp>
      <p:grpSp>
        <p:nvGrpSpPr>
          <p:cNvPr id="9" name="Group 36"/>
          <p:cNvGrpSpPr>
            <a:grpSpLocks/>
          </p:cNvGrpSpPr>
          <p:nvPr/>
        </p:nvGrpSpPr>
        <p:grpSpPr bwMode="auto">
          <a:xfrm>
            <a:off x="6840252" y="5121188"/>
            <a:ext cx="1566863" cy="812800"/>
            <a:chOff x="0" y="0"/>
            <a:chExt cx="987" cy="512"/>
          </a:xfrm>
        </p:grpSpPr>
        <p:sp>
          <p:nvSpPr>
            <p:cNvPr id="10" name="Rectangle 37"/>
            <p:cNvSpPr>
              <a:spLocks/>
            </p:cNvSpPr>
            <p:nvPr/>
          </p:nvSpPr>
          <p:spPr bwMode="auto">
            <a:xfrm>
              <a:off x="0" y="0"/>
              <a:ext cx="987" cy="512"/>
            </a:xfrm>
            <a:prstGeom prst="rect">
              <a:avLst/>
            </a:prstGeom>
            <a:solidFill>
              <a:srgbClr val="FFFFFF"/>
            </a:solidFill>
            <a:ln w="12700" cap="flat">
              <a:solidFill>
                <a:schemeClr val="tx1"/>
              </a:solidFill>
              <a:prstDash val="solid"/>
              <a:round/>
              <a:headEnd type="none" w="med" len="med"/>
              <a:tailEnd type="none" w="med" len="med"/>
            </a:ln>
          </p:spPr>
          <p:txBody>
            <a:bodyPr lIns="0" tIns="0" rIns="0" bIns="0"/>
            <a:lstStyle/>
            <a:p>
              <a:endParaRPr lang="en-US"/>
            </a:p>
          </p:txBody>
        </p:sp>
        <p:pic>
          <p:nvPicPr>
            <p:cNvPr id="11" name="Picture 38"/>
            <p:cNvPicPr>
              <a:picLocks noChangeAspect="1" noChangeArrowheads="1"/>
            </p:cNvPicPr>
            <p:nvPr/>
          </p:nvPicPr>
          <p:blipFill>
            <a:blip r:embed="rId6" cstate="print"/>
            <a:stretch>
              <a:fillRect/>
            </a:stretch>
          </p:blipFill>
          <p:spPr bwMode="auto">
            <a:xfrm>
              <a:off x="107" y="63"/>
              <a:ext cx="779" cy="369"/>
            </a:xfrm>
            <a:prstGeom prst="rect">
              <a:avLst/>
            </a:prstGeom>
            <a:noFill/>
            <a:ln w="9525" cap="flat">
              <a:noFill/>
              <a:round/>
              <a:headEnd/>
              <a:tailEnd/>
            </a:ln>
          </p:spPr>
        </p:pic>
      </p:grpSp>
      <p:sp>
        <p:nvSpPr>
          <p:cNvPr id="37" name="Titel 5"/>
          <p:cNvSpPr>
            <a:spLocks noGrp="1"/>
          </p:cNvSpPr>
          <p:nvPr>
            <p:ph type="title"/>
          </p:nvPr>
        </p:nvSpPr>
        <p:spPr/>
        <p:txBody>
          <a:bodyPr/>
          <a:lstStyle/>
          <a:p>
            <a:r>
              <a:rPr lang="de-DE" dirty="0" smtClean="0"/>
              <a:t>Prediction in </a:t>
            </a:r>
            <a:r>
              <a:rPr lang="pl-PL" dirty="0" smtClean="0"/>
              <a:t>e</a:t>
            </a:r>
            <a:r>
              <a:rPr lang="de-DE" dirty="0" smtClean="0"/>
              <a:t>quations</a:t>
            </a:r>
          </a:p>
        </p:txBody>
      </p:sp>
      <p:grpSp>
        <p:nvGrpSpPr>
          <p:cNvPr id="38" name="Group 37"/>
          <p:cNvGrpSpPr/>
          <p:nvPr/>
        </p:nvGrpSpPr>
        <p:grpSpPr>
          <a:xfrm>
            <a:off x="467544" y="1232756"/>
            <a:ext cx="1381156" cy="2035969"/>
            <a:chOff x="3635896" y="2348880"/>
            <a:chExt cx="1381156" cy="2035969"/>
          </a:xfrm>
        </p:grpSpPr>
        <p:grpSp>
          <p:nvGrpSpPr>
            <p:cNvPr id="39" name="Group 27"/>
            <p:cNvGrpSpPr/>
            <p:nvPr/>
          </p:nvGrpSpPr>
          <p:grpSpPr>
            <a:xfrm>
              <a:off x="3635896" y="2348880"/>
              <a:ext cx="1381156" cy="1737554"/>
              <a:chOff x="3707904" y="2564904"/>
              <a:chExt cx="1381156" cy="1737554"/>
            </a:xfrm>
          </p:grpSpPr>
          <p:pic>
            <p:nvPicPr>
              <p:cNvPr id="41" name="Picture 16"/>
              <p:cNvPicPr>
                <a:picLocks noChangeArrowheads="1"/>
              </p:cNvPicPr>
              <p:nvPr/>
            </p:nvPicPr>
            <p:blipFill>
              <a:blip r:embed="rId7" cstate="print"/>
              <a:srcRect/>
              <a:stretch>
                <a:fillRect/>
              </a:stretch>
            </p:blipFill>
            <p:spPr bwMode="auto">
              <a:xfrm>
                <a:off x="3707904" y="2564904"/>
                <a:ext cx="1093124" cy="729442"/>
              </a:xfrm>
              <a:prstGeom prst="rect">
                <a:avLst/>
              </a:prstGeom>
              <a:noFill/>
              <a:ln w="12700" cap="flat">
                <a:solidFill>
                  <a:srgbClr val="FFFFFF"/>
                </a:solidFill>
                <a:prstDash val="solid"/>
                <a:miter lim="800000"/>
                <a:headEnd/>
                <a:tailEnd/>
              </a:ln>
              <a:effectLst/>
            </p:spPr>
          </p:pic>
          <p:pic>
            <p:nvPicPr>
              <p:cNvPr id="42" name="Picture 16"/>
              <p:cNvPicPr>
                <a:picLocks noChangeArrowheads="1"/>
              </p:cNvPicPr>
              <p:nvPr/>
            </p:nvPicPr>
            <p:blipFill>
              <a:blip r:embed="rId7" cstate="print"/>
              <a:srcRect/>
              <a:stretch>
                <a:fillRect/>
              </a:stretch>
            </p:blipFill>
            <p:spPr bwMode="auto">
              <a:xfrm>
                <a:off x="3860304" y="3077344"/>
                <a:ext cx="1093124" cy="729442"/>
              </a:xfrm>
              <a:prstGeom prst="rect">
                <a:avLst/>
              </a:prstGeom>
              <a:noFill/>
              <a:ln w="12700" cap="flat">
                <a:solidFill>
                  <a:srgbClr val="FFFFFF"/>
                </a:solidFill>
                <a:prstDash val="solid"/>
                <a:miter lim="800000"/>
                <a:headEnd/>
                <a:tailEnd/>
              </a:ln>
              <a:effectLst/>
            </p:spPr>
          </p:pic>
          <p:pic>
            <p:nvPicPr>
              <p:cNvPr id="43" name="Picture 16"/>
              <p:cNvPicPr>
                <a:picLocks noChangeArrowheads="1"/>
              </p:cNvPicPr>
              <p:nvPr/>
            </p:nvPicPr>
            <p:blipFill>
              <a:blip r:embed="rId7" cstate="print"/>
              <a:srcRect/>
              <a:stretch>
                <a:fillRect/>
              </a:stretch>
            </p:blipFill>
            <p:spPr bwMode="auto">
              <a:xfrm>
                <a:off x="3995936" y="3573016"/>
                <a:ext cx="1093124" cy="729442"/>
              </a:xfrm>
              <a:prstGeom prst="rect">
                <a:avLst/>
              </a:prstGeom>
              <a:noFill/>
              <a:ln w="12700" cap="flat">
                <a:solidFill>
                  <a:srgbClr val="FFFFFF"/>
                </a:solidFill>
                <a:prstDash val="solid"/>
                <a:miter lim="800000"/>
                <a:headEnd/>
                <a:tailEnd/>
              </a:ln>
              <a:effectLst/>
            </p:spPr>
          </p:pic>
        </p:grpSp>
        <p:sp>
          <p:nvSpPr>
            <p:cNvPr id="40" name="TextBox 39"/>
            <p:cNvSpPr txBox="1"/>
            <p:nvPr/>
          </p:nvSpPr>
          <p:spPr>
            <a:xfrm>
              <a:off x="3952844" y="4077072"/>
              <a:ext cx="960392" cy="307777"/>
            </a:xfrm>
            <a:prstGeom prst="rect">
              <a:avLst/>
            </a:prstGeom>
            <a:noFill/>
          </p:spPr>
          <p:txBody>
            <a:bodyPr wrap="none" rtlCol="0">
              <a:spAutoFit/>
            </a:bodyPr>
            <a:lstStyle/>
            <a:p>
              <a:pPr algn="ctr"/>
              <a:r>
                <a:rPr lang="pl-PL" sz="1400" b="1" dirty="0" smtClean="0"/>
                <a:t>subframes</a:t>
              </a:r>
              <a:endParaRPr lang="en-US" sz="1400" b="1" dirty="0" smtClean="0"/>
            </a:p>
          </p:txBody>
        </p:sp>
      </p:grpSp>
      <p:grpSp>
        <p:nvGrpSpPr>
          <p:cNvPr id="52" name="Group 51"/>
          <p:cNvGrpSpPr/>
          <p:nvPr/>
        </p:nvGrpSpPr>
        <p:grpSpPr>
          <a:xfrm>
            <a:off x="4716016" y="836712"/>
            <a:ext cx="4407781" cy="3215946"/>
            <a:chOff x="5940152" y="2204864"/>
            <a:chExt cx="4407781" cy="3215946"/>
          </a:xfrm>
        </p:grpSpPr>
        <p:pic>
          <p:nvPicPr>
            <p:cNvPr id="47" name="Picture 22"/>
            <p:cNvPicPr>
              <a:picLocks noChangeArrowheads="1"/>
            </p:cNvPicPr>
            <p:nvPr/>
          </p:nvPicPr>
          <p:blipFill>
            <a:blip r:embed="rId8" cstate="print"/>
            <a:srcRect/>
            <a:stretch>
              <a:fillRect/>
            </a:stretch>
          </p:blipFill>
          <p:spPr bwMode="auto">
            <a:xfrm rot="149372">
              <a:off x="9105310" y="4463648"/>
              <a:ext cx="1242623" cy="957162"/>
            </a:xfrm>
            <a:prstGeom prst="rect">
              <a:avLst/>
            </a:prstGeom>
            <a:noFill/>
            <a:ln w="9525" cap="flat">
              <a:noFill/>
              <a:miter lim="800000"/>
              <a:headEnd/>
              <a:tailEnd/>
            </a:ln>
          </p:spPr>
        </p:pic>
        <p:sp>
          <p:nvSpPr>
            <p:cNvPr id="48" name="Cloud Callout 47"/>
            <p:cNvSpPr/>
            <p:nvPr/>
          </p:nvSpPr>
          <p:spPr>
            <a:xfrm>
              <a:off x="5940152" y="2204864"/>
              <a:ext cx="3240360" cy="2232248"/>
            </a:xfrm>
            <a:prstGeom prst="cloudCallout">
              <a:avLst>
                <a:gd name="adj1" fmla="val 67984"/>
                <a:gd name="adj2" fmla="val 3689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6444208" y="2564904"/>
              <a:ext cx="2186247" cy="2179985"/>
              <a:chOff x="611560" y="3284984"/>
              <a:chExt cx="2186247" cy="2179985"/>
            </a:xfrm>
          </p:grpSpPr>
          <p:pic>
            <p:nvPicPr>
              <p:cNvPr id="50" name="Picture 16"/>
              <p:cNvPicPr>
                <a:picLocks noChangeArrowheads="1"/>
              </p:cNvPicPr>
              <p:nvPr/>
            </p:nvPicPr>
            <p:blipFill>
              <a:blip r:embed="rId7" cstate="print"/>
              <a:srcRect/>
              <a:stretch>
                <a:fillRect/>
              </a:stretch>
            </p:blipFill>
            <p:spPr bwMode="auto">
              <a:xfrm>
                <a:off x="611560" y="3284984"/>
                <a:ext cx="2186247" cy="1458884"/>
              </a:xfrm>
              <a:prstGeom prst="rect">
                <a:avLst/>
              </a:prstGeom>
              <a:noFill/>
              <a:ln w="12700" cap="flat">
                <a:solidFill>
                  <a:srgbClr val="FFFFFF"/>
                </a:solidFill>
                <a:prstDash val="solid"/>
                <a:miter lim="800000"/>
                <a:headEnd/>
                <a:tailEnd/>
              </a:ln>
              <a:effectLst>
                <a:softEdge rad="63500"/>
              </a:effectLst>
            </p:spPr>
          </p:pic>
          <p:sp>
            <p:nvSpPr>
              <p:cNvPr id="51" name="TextBox 50"/>
              <p:cNvSpPr txBox="1"/>
              <p:nvPr/>
            </p:nvSpPr>
            <p:spPr>
              <a:xfrm>
                <a:off x="1200927" y="5157192"/>
                <a:ext cx="1118896" cy="307777"/>
              </a:xfrm>
              <a:prstGeom prst="rect">
                <a:avLst/>
              </a:prstGeom>
              <a:noFill/>
            </p:spPr>
            <p:txBody>
              <a:bodyPr wrap="none" rtlCol="0">
                <a:spAutoFit/>
              </a:bodyPr>
              <a:lstStyle/>
              <a:p>
                <a:pPr algn="ctr"/>
                <a:r>
                  <a:rPr lang="pl-PL" sz="1400" b="1" dirty="0" smtClean="0"/>
                  <a:t>retina image</a:t>
                </a:r>
                <a:endParaRPr lang="en-US" sz="1400" b="1" dirty="0" smtClean="0"/>
              </a:p>
            </p:txBody>
          </p:sp>
        </p:grpSp>
      </p:grpSp>
      <p:grpSp>
        <p:nvGrpSpPr>
          <p:cNvPr id="53" name="Group 12"/>
          <p:cNvGrpSpPr>
            <a:grpSpLocks/>
          </p:cNvGrpSpPr>
          <p:nvPr/>
        </p:nvGrpSpPr>
        <p:grpSpPr bwMode="auto">
          <a:xfrm>
            <a:off x="2771800" y="1700808"/>
            <a:ext cx="1358900" cy="698500"/>
            <a:chOff x="-18" y="-21"/>
            <a:chExt cx="856" cy="440"/>
          </a:xfrm>
        </p:grpSpPr>
        <p:sp>
          <p:nvSpPr>
            <p:cNvPr id="54" name="Rectangle 13"/>
            <p:cNvSpPr>
              <a:spLocks/>
            </p:cNvSpPr>
            <p:nvPr/>
          </p:nvSpPr>
          <p:spPr bwMode="auto">
            <a:xfrm>
              <a:off x="142" y="24"/>
              <a:ext cx="568" cy="271"/>
            </a:xfrm>
            <a:prstGeom prst="rect">
              <a:avLst/>
            </a:prstGeom>
            <a:noFill/>
            <a:ln w="12700" cap="flat">
              <a:noFill/>
              <a:miter lim="800000"/>
              <a:headEnd type="none" w="med" len="med"/>
              <a:tailEnd type="none" w="med" len="med"/>
            </a:ln>
          </p:spPr>
          <p:txBody>
            <a:bodyPr wrap="none" lIns="0" tIns="0" rIns="40639" bIns="0">
              <a:spAutoFit/>
            </a:bodyPr>
            <a:lstStyle/>
            <a:p>
              <a:pPr marL="39688" algn="ctr"/>
              <a:r>
                <a:rPr lang="en-US" sz="1400" b="1" dirty="0">
                  <a:solidFill>
                    <a:schemeClr val="tx1"/>
                  </a:solidFill>
                  <a:cs typeface="Arial" charset="0"/>
                </a:rPr>
                <a:t>integration</a:t>
              </a:r>
            </a:p>
            <a:p>
              <a:pPr marL="39688" algn="ctr"/>
              <a:r>
                <a:rPr lang="en-US" sz="1400" b="1" dirty="0">
                  <a:solidFill>
                    <a:schemeClr val="tx1"/>
                  </a:solidFill>
                  <a:cs typeface="Arial" charset="0"/>
                </a:rPr>
                <a:t>model</a:t>
              </a:r>
            </a:p>
          </p:txBody>
        </p:sp>
        <p:pic>
          <p:nvPicPr>
            <p:cNvPr id="55" name="Picture 14"/>
            <p:cNvPicPr>
              <a:picLocks noChangeArrowheads="1"/>
            </p:cNvPicPr>
            <p:nvPr/>
          </p:nvPicPr>
          <p:blipFill>
            <a:blip r:embed="rId9" cstate="print"/>
            <a:srcRect/>
            <a:stretch>
              <a:fillRect/>
            </a:stretch>
          </p:blipFill>
          <p:spPr bwMode="auto">
            <a:xfrm>
              <a:off x="-18" y="-21"/>
              <a:ext cx="856" cy="440"/>
            </a:xfrm>
            <a:prstGeom prst="rect">
              <a:avLst/>
            </a:prstGeom>
            <a:noFill/>
            <a:ln w="9525" cap="flat">
              <a:noFill/>
              <a:round/>
              <a:headEnd/>
              <a:tailEnd/>
            </a:ln>
          </p:spPr>
        </p:pic>
      </p:grpSp>
      <p:cxnSp>
        <p:nvCxnSpPr>
          <p:cNvPr id="34" name="Straight Arrow Connector 33"/>
          <p:cNvCxnSpPr/>
          <p:nvPr/>
        </p:nvCxnSpPr>
        <p:spPr>
          <a:xfrm>
            <a:off x="1943708" y="3068960"/>
            <a:ext cx="1620180" cy="1152128"/>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46" name="Straight Arrow Connector 45"/>
          <p:cNvCxnSpPr/>
          <p:nvPr/>
        </p:nvCxnSpPr>
        <p:spPr>
          <a:xfrm rot="5400000">
            <a:off x="1421650" y="2618910"/>
            <a:ext cx="2016224" cy="1764196"/>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58" name="Straight Arrow Connector 57"/>
          <p:cNvCxnSpPr>
            <a:endCxn id="51" idx="2"/>
          </p:cNvCxnSpPr>
          <p:nvPr/>
        </p:nvCxnSpPr>
        <p:spPr>
          <a:xfrm rot="5400000" flipH="1" flipV="1">
            <a:off x="5588327" y="3584547"/>
            <a:ext cx="988369" cy="572751"/>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61" name="Straight Arrow Connector 60"/>
          <p:cNvCxnSpPr>
            <a:endCxn id="8" idx="1"/>
          </p:cNvCxnSpPr>
          <p:nvPr/>
        </p:nvCxnSpPr>
        <p:spPr>
          <a:xfrm>
            <a:off x="5616116" y="4762736"/>
            <a:ext cx="1454424" cy="53456"/>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par>
                                <p:cTn id="23" presetID="22" presetClass="entr" presetSubtype="1" fill="hold" grpId="0" nodeType="with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par>
                                <p:cTn id="26" presetID="22" presetClass="exit" presetSubtype="1" fill="hold" nodeType="withEffect">
                                  <p:stCondLst>
                                    <p:cond delay="1000"/>
                                  </p:stCondLst>
                                  <p:childTnLst>
                                    <p:animEffect transition="out" filter="wipe(up)">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500"/>
                                        <p:tgtEl>
                                          <p:spTgt spid="46"/>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par>
                                <p:cTn id="41" presetID="22" presetClass="exit" presetSubtype="1" fill="hold" nodeType="withEffect">
                                  <p:stCondLst>
                                    <p:cond delay="1000"/>
                                  </p:stCondLst>
                                  <p:childTnLst>
                                    <p:animEffect transition="out" filter="wipe(up)">
                                      <p:cBhvr>
                                        <p:cTn id="42" dur="500"/>
                                        <p:tgtEl>
                                          <p:spTgt spid="46"/>
                                        </p:tgtEl>
                                      </p:cBhvr>
                                    </p:animEffect>
                                    <p:set>
                                      <p:cBhvr>
                                        <p:cTn id="43" dur="1" fill="hold">
                                          <p:stCondLst>
                                            <p:cond delay="499"/>
                                          </p:stCondLst>
                                        </p:cTn>
                                        <p:tgtEl>
                                          <p:spTgt spid="4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down)">
                                      <p:cBhvr>
                                        <p:cTn id="48" dur="500"/>
                                        <p:tgtEl>
                                          <p:spTgt spid="58"/>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par>
                          <p:cTn id="53" fill="hold">
                            <p:stCondLst>
                              <p:cond delay="1000"/>
                            </p:stCondLst>
                            <p:childTnLst>
                              <p:par>
                                <p:cTn id="54" presetID="22" presetClass="exit" presetSubtype="4" fill="hold" nodeType="afterEffect">
                                  <p:stCondLst>
                                    <p:cond delay="0"/>
                                  </p:stCondLst>
                                  <p:childTnLst>
                                    <p:animEffect transition="out" filter="wipe(down)">
                                      <p:cBhvr>
                                        <p:cTn id="55" dur="500"/>
                                        <p:tgtEl>
                                          <p:spTgt spid="58"/>
                                        </p:tgtEl>
                                      </p:cBhvr>
                                    </p:animEffect>
                                    <p:set>
                                      <p:cBhvr>
                                        <p:cTn id="56" dur="1" fill="hold">
                                          <p:stCondLst>
                                            <p:cond delay="499"/>
                                          </p:stCondLst>
                                        </p:cTn>
                                        <p:tgtEl>
                                          <p:spTgt spid="5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left)">
                                      <p:cBhvr>
                                        <p:cTn id="65" dur="500"/>
                                        <p:tgtEl>
                                          <p:spTgt spid="61"/>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childTnLst>
                                </p:cTn>
                              </p:par>
                              <p:par>
                                <p:cTn id="70" presetID="10" presetClass="entr" presetSubtype="0" fill="hold" nodeType="withEffect">
                                  <p:stCondLst>
                                    <p:cond delay="50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1000"/>
                                        <p:tgtEl>
                                          <p:spTgt spid="9"/>
                                        </p:tgtEl>
                                      </p:cBhvr>
                                    </p:animEffect>
                                  </p:childTnLst>
                                </p:cTn>
                              </p:par>
                            </p:childTnLst>
                          </p:cTn>
                        </p:par>
                        <p:par>
                          <p:cTn id="73" fill="hold">
                            <p:stCondLst>
                              <p:cond delay="2500"/>
                            </p:stCondLst>
                            <p:childTnLst>
                              <p:par>
                                <p:cTn id="74" presetID="22" presetClass="exit" presetSubtype="8" fill="hold" nodeType="afterEffect">
                                  <p:stCondLst>
                                    <p:cond delay="0"/>
                                  </p:stCondLst>
                                  <p:childTnLst>
                                    <p:animEffect transition="out" filter="wipe(left)">
                                      <p:cBhvr>
                                        <p:cTn id="75" dur="500"/>
                                        <p:tgtEl>
                                          <p:spTgt spid="61"/>
                                        </p:tgtEl>
                                      </p:cBhvr>
                                    </p:animEffect>
                                    <p:set>
                                      <p:cBhvr>
                                        <p:cTn id="76"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tretch>
            <a:fillRect/>
          </a:stretch>
        </p:blipFill>
        <p:spPr bwMode="auto">
          <a:xfrm>
            <a:off x="1074217" y="4460419"/>
            <a:ext cx="4724400" cy="1571296"/>
          </a:xfrm>
          <a:prstGeom prst="rect">
            <a:avLst/>
          </a:prstGeom>
          <a:noFill/>
          <a:ln w="9525" cap="flat">
            <a:noFill/>
            <a:round/>
            <a:headEnd/>
            <a:tailEnd/>
          </a:ln>
        </p:spPr>
      </p:pic>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withEffect">
                                  <p:stCondLst>
                                    <p:cond delay="0"/>
                                  </p:stCondLst>
                                  <p:childTnLst>
                                    <p:animMotion origin="layout" path="M 2.5E-6 5.92593E-6 L 0.09045 -0.37777 " pathEditMode="relative" ptsTypes="AA">
                                      <p:cBhvr>
                                        <p:cTn id="6" dur="5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bwMode="auto">
          <a:xfrm>
            <a:off x="3887924" y="1664804"/>
            <a:ext cx="1260140" cy="1981200"/>
          </a:xfrm>
          <a:prstGeom prst="rect">
            <a:avLst/>
          </a:prstGeom>
          <a:solidFill>
            <a:schemeClr val="tx2">
              <a:lumMod val="60000"/>
              <a:lumOff val="40000"/>
            </a:schemeClr>
          </a:solidFill>
          <a:ln w="12700" cap="flat">
            <a:noFill/>
            <a:prstDash val="solid"/>
            <a:miter lim="800000"/>
            <a:headEnd type="none" w="med" len="med"/>
            <a:tailEnd type="none" w="med" len="med"/>
          </a:ln>
        </p:spPr>
        <p:txBody>
          <a:bodyPr lIns="0" tIns="0" rIns="0" bIns="0"/>
          <a:lstStyle/>
          <a:p>
            <a:endParaRPr lang="en-US"/>
          </a:p>
        </p:txBody>
      </p:sp>
      <p:sp>
        <p:nvSpPr>
          <p:cNvPr id="3" name="Rectangle 2"/>
          <p:cNvSpPr>
            <a:spLocks/>
          </p:cNvSpPr>
          <p:nvPr/>
        </p:nvSpPr>
        <p:spPr bwMode="auto">
          <a:xfrm>
            <a:off x="5508104" y="1663824"/>
            <a:ext cx="1152128" cy="1981200"/>
          </a:xfrm>
          <a:prstGeom prst="rect">
            <a:avLst/>
          </a:prstGeom>
          <a:solidFill>
            <a:schemeClr val="accent4">
              <a:lumMod val="50000"/>
            </a:schemeClr>
          </a:solidFill>
          <a:ln w="12700" cap="flat">
            <a:noFill/>
            <a:prstDash val="solid"/>
            <a:miter lim="800000"/>
            <a:headEnd type="none" w="med" len="med"/>
            <a:tailEnd type="none" w="med" len="med"/>
          </a:ln>
        </p:spPr>
        <p:txBody>
          <a:bodyPr lIns="0" tIns="0" rIns="0" bIns="0"/>
          <a:lstStyle/>
          <a:p>
            <a:endParaRPr lang="en-US"/>
          </a:p>
        </p:txBody>
      </p:sp>
      <p:sp>
        <p:nvSpPr>
          <p:cNvPr id="4" name="Rectangle 3"/>
          <p:cNvSpPr>
            <a:spLocks/>
          </p:cNvSpPr>
          <p:nvPr/>
        </p:nvSpPr>
        <p:spPr bwMode="auto">
          <a:xfrm>
            <a:off x="1835696" y="1663824"/>
            <a:ext cx="2016224" cy="1981200"/>
          </a:xfrm>
          <a:prstGeom prst="rect">
            <a:avLst/>
          </a:prstGeom>
          <a:solidFill>
            <a:schemeClr val="accent4">
              <a:lumMod val="50000"/>
            </a:schemeClr>
          </a:solidFill>
          <a:ln w="12700" cap="flat">
            <a:noFill/>
            <a:prstDash val="solid"/>
            <a:miter lim="800000"/>
            <a:headEnd type="none" w="med" len="med"/>
            <a:tailEnd type="none" w="med" len="med"/>
          </a:ln>
        </p:spPr>
        <p:txBody>
          <a:bodyPr lIns="0" tIns="0" rIns="0" bIns="0"/>
          <a:lstStyle/>
          <a:p>
            <a:endParaRPr lang="en-US"/>
          </a:p>
        </p:txBody>
      </p:sp>
      <p:grpSp>
        <p:nvGrpSpPr>
          <p:cNvPr id="5" name="Group 12"/>
          <p:cNvGrpSpPr>
            <a:grpSpLocks/>
          </p:cNvGrpSpPr>
          <p:nvPr/>
        </p:nvGrpSpPr>
        <p:grpSpPr bwMode="auto">
          <a:xfrm>
            <a:off x="323528" y="4437112"/>
            <a:ext cx="1358900" cy="698500"/>
            <a:chOff x="-18" y="-21"/>
            <a:chExt cx="856" cy="440"/>
          </a:xfrm>
        </p:grpSpPr>
        <p:sp>
          <p:nvSpPr>
            <p:cNvPr id="7" name="Rectangle 13"/>
            <p:cNvSpPr>
              <a:spLocks/>
            </p:cNvSpPr>
            <p:nvPr/>
          </p:nvSpPr>
          <p:spPr bwMode="auto">
            <a:xfrm>
              <a:off x="142" y="24"/>
              <a:ext cx="568" cy="271"/>
            </a:xfrm>
            <a:prstGeom prst="rect">
              <a:avLst/>
            </a:prstGeom>
            <a:noFill/>
            <a:ln w="12700" cap="flat">
              <a:noFill/>
              <a:miter lim="800000"/>
              <a:headEnd type="none" w="med" len="med"/>
              <a:tailEnd type="none" w="med" len="med"/>
            </a:ln>
          </p:spPr>
          <p:txBody>
            <a:bodyPr wrap="none" lIns="0" tIns="0" rIns="40639" bIns="0">
              <a:spAutoFit/>
            </a:bodyPr>
            <a:lstStyle/>
            <a:p>
              <a:pPr marL="39688" algn="ctr"/>
              <a:r>
                <a:rPr lang="en-US" sz="1400" b="1" dirty="0">
                  <a:solidFill>
                    <a:schemeClr val="tx1"/>
                  </a:solidFill>
                  <a:cs typeface="Arial" charset="0"/>
                </a:rPr>
                <a:t>integration</a:t>
              </a:r>
            </a:p>
            <a:p>
              <a:pPr marL="39688" algn="ctr"/>
              <a:r>
                <a:rPr lang="en-US" sz="1400" b="1" dirty="0">
                  <a:solidFill>
                    <a:schemeClr val="tx1"/>
                  </a:solidFill>
                  <a:cs typeface="Arial" charset="0"/>
                </a:rPr>
                <a:t>model</a:t>
              </a:r>
            </a:p>
          </p:txBody>
        </p:sp>
        <p:pic>
          <p:nvPicPr>
            <p:cNvPr id="8" name="Picture 14"/>
            <p:cNvPicPr>
              <a:picLocks noChangeArrowheads="1"/>
            </p:cNvPicPr>
            <p:nvPr/>
          </p:nvPicPr>
          <p:blipFill>
            <a:blip r:embed="rId3" cstate="print"/>
            <a:srcRect/>
            <a:stretch>
              <a:fillRect/>
            </a:stretch>
          </p:blipFill>
          <p:spPr bwMode="auto">
            <a:xfrm>
              <a:off x="-18" y="-21"/>
              <a:ext cx="856" cy="440"/>
            </a:xfrm>
            <a:prstGeom prst="rect">
              <a:avLst/>
            </a:prstGeom>
            <a:noFill/>
            <a:ln w="9525" cap="flat">
              <a:noFill/>
              <a:round/>
              <a:headEnd/>
              <a:tailEnd/>
            </a:ln>
          </p:spPr>
        </p:pic>
      </p:grpSp>
      <p:sp>
        <p:nvSpPr>
          <p:cNvPr id="12" name="Freeform 18"/>
          <p:cNvSpPr>
            <a:spLocks/>
          </p:cNvSpPr>
          <p:nvPr/>
        </p:nvSpPr>
        <p:spPr bwMode="auto">
          <a:xfrm>
            <a:off x="935596" y="2672916"/>
            <a:ext cx="690563" cy="1558603"/>
          </a:xfrm>
          <a:custGeom>
            <a:avLst/>
            <a:gdLst/>
            <a:ahLst/>
            <a:cxnLst>
              <a:cxn ang="0">
                <a:pos x="0" y="21600"/>
              </a:cxn>
              <a:cxn ang="0">
                <a:pos x="21515" y="0"/>
              </a:cxn>
            </a:cxnLst>
            <a:rect l="0" t="0" r="r" b="b"/>
            <a:pathLst>
              <a:path w="21515" h="21600">
                <a:moveTo>
                  <a:pt x="0" y="21600"/>
                </a:moveTo>
                <a:cubicBezTo>
                  <a:pt x="-85" y="4407"/>
                  <a:pt x="8031" y="0"/>
                  <a:pt x="21515" y="0"/>
                </a:cubicBezTo>
              </a:path>
            </a:pathLst>
          </a:custGeom>
          <a:ln>
            <a:solidFill>
              <a:schemeClr val="accent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lIns="0" tIns="0" rIns="0" bIns="0"/>
          <a:lstStyle/>
          <a:p>
            <a:endParaRPr lang="en-US"/>
          </a:p>
        </p:txBody>
      </p:sp>
      <p:sp>
        <p:nvSpPr>
          <p:cNvPr id="22" name="Titel 5"/>
          <p:cNvSpPr>
            <a:spLocks noGrp="1"/>
          </p:cNvSpPr>
          <p:nvPr>
            <p:ph type="title"/>
          </p:nvPr>
        </p:nvSpPr>
        <p:spPr/>
        <p:txBody>
          <a:bodyPr/>
          <a:lstStyle/>
          <a:p>
            <a:r>
              <a:rPr lang="de-DE" dirty="0" smtClean="0"/>
              <a:t>Optimization </a:t>
            </a:r>
            <a:r>
              <a:rPr lang="pl-PL" dirty="0" smtClean="0"/>
              <a:t>p</a:t>
            </a:r>
            <a:r>
              <a:rPr lang="de-DE" dirty="0" smtClean="0"/>
              <a:t>roblem</a:t>
            </a:r>
          </a:p>
        </p:txBody>
      </p:sp>
      <p:grpSp>
        <p:nvGrpSpPr>
          <p:cNvPr id="25" name="Group 24"/>
          <p:cNvGrpSpPr/>
          <p:nvPr/>
        </p:nvGrpSpPr>
        <p:grpSpPr>
          <a:xfrm>
            <a:off x="2519772" y="4185084"/>
            <a:ext cx="1381156" cy="2035969"/>
            <a:chOff x="3635896" y="2348880"/>
            <a:chExt cx="1381156" cy="2035969"/>
          </a:xfrm>
        </p:grpSpPr>
        <p:grpSp>
          <p:nvGrpSpPr>
            <p:cNvPr id="26" name="Group 27"/>
            <p:cNvGrpSpPr/>
            <p:nvPr/>
          </p:nvGrpSpPr>
          <p:grpSpPr>
            <a:xfrm>
              <a:off x="3635896" y="2348880"/>
              <a:ext cx="1381156" cy="1737554"/>
              <a:chOff x="3707904" y="2564904"/>
              <a:chExt cx="1381156" cy="1737554"/>
            </a:xfrm>
          </p:grpSpPr>
          <p:pic>
            <p:nvPicPr>
              <p:cNvPr id="28" name="Picture 16"/>
              <p:cNvPicPr>
                <a:picLocks noChangeArrowheads="1"/>
              </p:cNvPicPr>
              <p:nvPr/>
            </p:nvPicPr>
            <p:blipFill>
              <a:blip r:embed="rId4" cstate="print"/>
              <a:srcRect/>
              <a:stretch>
                <a:fillRect/>
              </a:stretch>
            </p:blipFill>
            <p:spPr bwMode="auto">
              <a:xfrm>
                <a:off x="3707904" y="2564904"/>
                <a:ext cx="1093124" cy="729442"/>
              </a:xfrm>
              <a:prstGeom prst="rect">
                <a:avLst/>
              </a:prstGeom>
              <a:noFill/>
              <a:ln w="12700" cap="flat">
                <a:solidFill>
                  <a:srgbClr val="FFFFFF"/>
                </a:solidFill>
                <a:prstDash val="solid"/>
                <a:miter lim="800000"/>
                <a:headEnd/>
                <a:tailEnd/>
              </a:ln>
              <a:effectLst/>
            </p:spPr>
          </p:pic>
          <p:pic>
            <p:nvPicPr>
              <p:cNvPr id="29" name="Picture 16"/>
              <p:cNvPicPr>
                <a:picLocks noChangeArrowheads="1"/>
              </p:cNvPicPr>
              <p:nvPr/>
            </p:nvPicPr>
            <p:blipFill>
              <a:blip r:embed="rId4" cstate="print"/>
              <a:srcRect/>
              <a:stretch>
                <a:fillRect/>
              </a:stretch>
            </p:blipFill>
            <p:spPr bwMode="auto">
              <a:xfrm>
                <a:off x="3860304" y="3077344"/>
                <a:ext cx="1093124" cy="729442"/>
              </a:xfrm>
              <a:prstGeom prst="rect">
                <a:avLst/>
              </a:prstGeom>
              <a:noFill/>
              <a:ln w="12700" cap="flat">
                <a:solidFill>
                  <a:srgbClr val="FFFFFF"/>
                </a:solidFill>
                <a:prstDash val="solid"/>
                <a:miter lim="800000"/>
                <a:headEnd/>
                <a:tailEnd/>
              </a:ln>
              <a:effectLst/>
            </p:spPr>
          </p:pic>
          <p:pic>
            <p:nvPicPr>
              <p:cNvPr id="30" name="Picture 16"/>
              <p:cNvPicPr>
                <a:picLocks noChangeArrowheads="1"/>
              </p:cNvPicPr>
              <p:nvPr/>
            </p:nvPicPr>
            <p:blipFill>
              <a:blip r:embed="rId4" cstate="print"/>
              <a:srcRect/>
              <a:stretch>
                <a:fillRect/>
              </a:stretch>
            </p:blipFill>
            <p:spPr bwMode="auto">
              <a:xfrm>
                <a:off x="3995936" y="3573016"/>
                <a:ext cx="1093124" cy="729442"/>
              </a:xfrm>
              <a:prstGeom prst="rect">
                <a:avLst/>
              </a:prstGeom>
              <a:noFill/>
              <a:ln w="12700" cap="flat">
                <a:solidFill>
                  <a:srgbClr val="FFFFFF"/>
                </a:solidFill>
                <a:prstDash val="solid"/>
                <a:miter lim="800000"/>
                <a:headEnd/>
                <a:tailEnd/>
              </a:ln>
              <a:effectLst/>
            </p:spPr>
          </p:pic>
        </p:grpSp>
        <p:sp>
          <p:nvSpPr>
            <p:cNvPr id="27" name="TextBox 26"/>
            <p:cNvSpPr txBox="1"/>
            <p:nvPr/>
          </p:nvSpPr>
          <p:spPr>
            <a:xfrm>
              <a:off x="3952844" y="4077072"/>
              <a:ext cx="960392" cy="307777"/>
            </a:xfrm>
            <a:prstGeom prst="rect">
              <a:avLst/>
            </a:prstGeom>
            <a:noFill/>
          </p:spPr>
          <p:txBody>
            <a:bodyPr wrap="none" rtlCol="0">
              <a:spAutoFit/>
            </a:bodyPr>
            <a:lstStyle/>
            <a:p>
              <a:pPr algn="ctr"/>
              <a:r>
                <a:rPr lang="pl-PL" sz="1400" b="1" dirty="0" smtClean="0"/>
                <a:t>subframes</a:t>
              </a:r>
              <a:endParaRPr lang="en-US" sz="1400" b="1" dirty="0" smtClean="0"/>
            </a:p>
          </p:txBody>
        </p:sp>
      </p:grpSp>
      <p:grpSp>
        <p:nvGrpSpPr>
          <p:cNvPr id="31" name="Group 30"/>
          <p:cNvGrpSpPr/>
          <p:nvPr/>
        </p:nvGrpSpPr>
        <p:grpSpPr>
          <a:xfrm>
            <a:off x="6552220" y="4401108"/>
            <a:ext cx="2186247" cy="1783941"/>
            <a:chOff x="3059832" y="1772816"/>
            <a:chExt cx="2186247" cy="1783941"/>
          </a:xfrm>
        </p:grpSpPr>
        <p:pic>
          <p:nvPicPr>
            <p:cNvPr id="32" name="Picture 16"/>
            <p:cNvPicPr>
              <a:picLocks noChangeArrowheads="1"/>
            </p:cNvPicPr>
            <p:nvPr/>
          </p:nvPicPr>
          <p:blipFill>
            <a:blip r:embed="rId4" cstate="print"/>
            <a:srcRect/>
            <a:stretch>
              <a:fillRect/>
            </a:stretch>
          </p:blipFill>
          <p:spPr bwMode="auto">
            <a:xfrm>
              <a:off x="3059832" y="1772816"/>
              <a:ext cx="2186247" cy="1458884"/>
            </a:xfrm>
            <a:prstGeom prst="rect">
              <a:avLst/>
            </a:prstGeom>
            <a:noFill/>
            <a:ln w="12700" cap="flat">
              <a:solidFill>
                <a:srgbClr val="FFFFFF"/>
              </a:solidFill>
              <a:prstDash val="solid"/>
              <a:miter lim="800000"/>
              <a:headEnd/>
              <a:tailEnd/>
            </a:ln>
            <a:effectLst/>
          </p:spPr>
        </p:pic>
        <p:sp>
          <p:nvSpPr>
            <p:cNvPr id="33" name="TextBox 32"/>
            <p:cNvSpPr txBox="1"/>
            <p:nvPr/>
          </p:nvSpPr>
          <p:spPr>
            <a:xfrm>
              <a:off x="3234911" y="3248980"/>
              <a:ext cx="1814216" cy="307777"/>
            </a:xfrm>
            <a:prstGeom prst="rect">
              <a:avLst/>
            </a:prstGeom>
            <a:noFill/>
          </p:spPr>
          <p:txBody>
            <a:bodyPr wrap="none" rtlCol="0">
              <a:spAutoFit/>
            </a:bodyPr>
            <a:lstStyle/>
            <a:p>
              <a:pPr algn="ctr"/>
              <a:r>
                <a:rPr lang="pl-PL" sz="1400" b="1" dirty="0" smtClean="0"/>
                <a:t>high-resolution image</a:t>
              </a:r>
              <a:endParaRPr lang="en-US" sz="1400" b="1" dirty="0" smtClean="0"/>
            </a:p>
          </p:txBody>
        </p:sp>
      </p:grpSp>
      <p:pic>
        <p:nvPicPr>
          <p:cNvPr id="23" name="Picture 22"/>
          <p:cNvPicPr>
            <a:picLocks noChangeAspect="1" noChangeArrowheads="1"/>
          </p:cNvPicPr>
          <p:nvPr/>
        </p:nvPicPr>
        <p:blipFill>
          <a:blip r:embed="rId5" cstate="print"/>
          <a:stretch>
            <a:fillRect/>
          </a:stretch>
        </p:blipFill>
        <p:spPr bwMode="auto">
          <a:xfrm>
            <a:off x="1899828" y="1862079"/>
            <a:ext cx="4724400" cy="1571296"/>
          </a:xfrm>
          <a:prstGeom prst="rect">
            <a:avLst/>
          </a:prstGeom>
          <a:noFill/>
          <a:ln w="9525" cap="flat">
            <a:noFill/>
            <a:round/>
            <a:headEnd/>
            <a:tailEnd/>
          </a:ln>
        </p:spPr>
      </p:pic>
      <p:sp>
        <p:nvSpPr>
          <p:cNvPr id="24" name="Freeform 18"/>
          <p:cNvSpPr>
            <a:spLocks/>
          </p:cNvSpPr>
          <p:nvPr/>
        </p:nvSpPr>
        <p:spPr bwMode="auto">
          <a:xfrm flipH="1">
            <a:off x="6876256" y="2672916"/>
            <a:ext cx="690563" cy="1558603"/>
          </a:xfrm>
          <a:custGeom>
            <a:avLst/>
            <a:gdLst/>
            <a:ahLst/>
            <a:cxnLst>
              <a:cxn ang="0">
                <a:pos x="0" y="21600"/>
              </a:cxn>
              <a:cxn ang="0">
                <a:pos x="21515" y="0"/>
              </a:cxn>
            </a:cxnLst>
            <a:rect l="0" t="0" r="r" b="b"/>
            <a:pathLst>
              <a:path w="21515" h="21600">
                <a:moveTo>
                  <a:pt x="0" y="21600"/>
                </a:moveTo>
                <a:cubicBezTo>
                  <a:pt x="-85" y="4407"/>
                  <a:pt x="8031" y="0"/>
                  <a:pt x="21515" y="0"/>
                </a:cubicBezTo>
              </a:path>
            </a:pathLst>
          </a:custGeom>
          <a:ln>
            <a:solidFill>
              <a:schemeClr val="accent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lIns="0" tIns="0" rIns="0" bIns="0"/>
          <a:lstStyle/>
          <a:p>
            <a:endParaRPr lang="en-US"/>
          </a:p>
        </p:txBody>
      </p:sp>
      <p:sp>
        <p:nvSpPr>
          <p:cNvPr id="34" name="Freeform 18"/>
          <p:cNvSpPr>
            <a:spLocks/>
          </p:cNvSpPr>
          <p:nvPr/>
        </p:nvSpPr>
        <p:spPr bwMode="auto">
          <a:xfrm flipH="1" flipV="1">
            <a:off x="4031940" y="3789040"/>
            <a:ext cx="690563" cy="1558603"/>
          </a:xfrm>
          <a:custGeom>
            <a:avLst/>
            <a:gdLst/>
            <a:ahLst/>
            <a:cxnLst>
              <a:cxn ang="0">
                <a:pos x="0" y="21600"/>
              </a:cxn>
              <a:cxn ang="0">
                <a:pos x="21515" y="0"/>
              </a:cxn>
            </a:cxnLst>
            <a:rect l="0" t="0" r="r" b="b"/>
            <a:pathLst>
              <a:path w="21515" h="21600">
                <a:moveTo>
                  <a:pt x="0" y="21600"/>
                </a:moveTo>
                <a:cubicBezTo>
                  <a:pt x="-85" y="4407"/>
                  <a:pt x="8031" y="0"/>
                  <a:pt x="21515" y="0"/>
                </a:cubicBezTo>
              </a:path>
            </a:pathLst>
          </a:custGeom>
          <a:ln>
            <a:solidFill>
              <a:schemeClr val="accent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lIns="0" tIns="0" rIns="0" bIns="0"/>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up)">
                                      <p:cBhvr>
                                        <p:cTn id="33" dur="500"/>
                                        <p:tgtEl>
                                          <p:spTgt spid="2"/>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up)">
                                      <p:cBhvr>
                                        <p:cTn id="37" dur="500"/>
                                        <p:tgtEl>
                                          <p:spTgt spid="34"/>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animBg="1"/>
      <p:bldP spid="24"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3203848" y="1844824"/>
            <a:ext cx="5760640" cy="4392488"/>
            <a:chOff x="3203848" y="1844824"/>
            <a:chExt cx="5760640" cy="4392488"/>
          </a:xfrm>
        </p:grpSpPr>
        <p:grpSp>
          <p:nvGrpSpPr>
            <p:cNvPr id="5" name="Group 314"/>
            <p:cNvGrpSpPr/>
            <p:nvPr/>
          </p:nvGrpSpPr>
          <p:grpSpPr>
            <a:xfrm>
              <a:off x="3203848" y="1844824"/>
              <a:ext cx="5760640" cy="4392488"/>
              <a:chOff x="3356248" y="2069232"/>
              <a:chExt cx="5760640" cy="4392488"/>
            </a:xfrm>
          </p:grpSpPr>
          <p:pic>
            <p:nvPicPr>
              <p:cNvPr id="46" name="Picture 20"/>
              <p:cNvPicPr>
                <a:picLocks noChangeArrowheads="1"/>
              </p:cNvPicPr>
              <p:nvPr/>
            </p:nvPicPr>
            <p:blipFill>
              <a:blip r:embed="rId3" cstate="print"/>
              <a:srcRect/>
              <a:stretch>
                <a:fillRect/>
              </a:stretch>
            </p:blipFill>
            <p:spPr bwMode="auto">
              <a:xfrm flipH="1">
                <a:off x="3356248" y="2069232"/>
                <a:ext cx="5760640" cy="4392488"/>
              </a:xfrm>
              <a:prstGeom prst="rect">
                <a:avLst/>
              </a:prstGeom>
              <a:noFill/>
              <a:ln w="9525" cap="flat">
                <a:noFill/>
                <a:miter lim="800000"/>
                <a:headEnd/>
                <a:tailEnd/>
              </a:ln>
            </p:spPr>
          </p:pic>
          <p:sp>
            <p:nvSpPr>
              <p:cNvPr id="47" name="Rectangle 46"/>
              <p:cNvSpPr/>
              <p:nvPr/>
            </p:nvSpPr>
            <p:spPr>
              <a:xfrm>
                <a:off x="3644280" y="2357264"/>
                <a:ext cx="5184576" cy="32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68"/>
              <p:cNvGrpSpPr/>
              <p:nvPr/>
            </p:nvGrpSpPr>
            <p:grpSpPr>
              <a:xfrm>
                <a:off x="3644280" y="2357264"/>
                <a:ext cx="5184576" cy="3240360"/>
                <a:chOff x="251520" y="3068960"/>
                <a:chExt cx="5184576" cy="3240360"/>
              </a:xfrm>
              <a:noFill/>
            </p:grpSpPr>
            <p:grpSp>
              <p:nvGrpSpPr>
                <p:cNvPr id="49" name="Group 269"/>
                <p:cNvGrpSpPr/>
                <p:nvPr/>
              </p:nvGrpSpPr>
              <p:grpSpPr>
                <a:xfrm>
                  <a:off x="251520" y="5661248"/>
                  <a:ext cx="5184576" cy="648072"/>
                  <a:chOff x="251520" y="5661248"/>
                  <a:chExt cx="5184576" cy="648072"/>
                </a:xfrm>
                <a:grpFill/>
              </p:grpSpPr>
              <p:sp>
                <p:nvSpPr>
                  <p:cNvPr id="86" name="Rectangle 85"/>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270"/>
                <p:cNvGrpSpPr/>
                <p:nvPr/>
              </p:nvGrpSpPr>
              <p:grpSpPr>
                <a:xfrm>
                  <a:off x="251520" y="5013176"/>
                  <a:ext cx="5184576" cy="648072"/>
                  <a:chOff x="251520" y="5661248"/>
                  <a:chExt cx="5184576" cy="648072"/>
                </a:xfrm>
                <a:grpFill/>
              </p:grpSpPr>
              <p:sp>
                <p:nvSpPr>
                  <p:cNvPr id="78" name="Rectangle 77"/>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271"/>
                <p:cNvGrpSpPr/>
                <p:nvPr/>
              </p:nvGrpSpPr>
              <p:grpSpPr>
                <a:xfrm>
                  <a:off x="251520" y="4365104"/>
                  <a:ext cx="5184576" cy="648072"/>
                  <a:chOff x="251520" y="5661248"/>
                  <a:chExt cx="5184576" cy="648072"/>
                </a:xfrm>
                <a:grpFill/>
              </p:grpSpPr>
              <p:sp>
                <p:nvSpPr>
                  <p:cNvPr id="70" name="Rectangle 69"/>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72"/>
                <p:cNvGrpSpPr/>
                <p:nvPr/>
              </p:nvGrpSpPr>
              <p:grpSpPr>
                <a:xfrm>
                  <a:off x="251520" y="3717032"/>
                  <a:ext cx="5184576" cy="648072"/>
                  <a:chOff x="251520" y="5661248"/>
                  <a:chExt cx="5184576" cy="648072"/>
                </a:xfrm>
                <a:grpFill/>
              </p:grpSpPr>
              <p:sp>
                <p:nvSpPr>
                  <p:cNvPr id="62" name="Rectangle 61"/>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273"/>
                <p:cNvGrpSpPr/>
                <p:nvPr/>
              </p:nvGrpSpPr>
              <p:grpSpPr>
                <a:xfrm>
                  <a:off x="251520" y="3068960"/>
                  <a:ext cx="5184576" cy="648072"/>
                  <a:chOff x="251520" y="5661248"/>
                  <a:chExt cx="5184576" cy="648072"/>
                </a:xfrm>
                <a:grpFill/>
              </p:grpSpPr>
              <p:sp>
                <p:nvSpPr>
                  <p:cNvPr id="54" name="Rectangle 53"/>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 name="Group 315"/>
            <p:cNvGrpSpPr/>
            <p:nvPr/>
          </p:nvGrpSpPr>
          <p:grpSpPr>
            <a:xfrm>
              <a:off x="3527884" y="4113076"/>
              <a:ext cx="1224136" cy="1224136"/>
              <a:chOff x="4220344" y="3797424"/>
              <a:chExt cx="1224136" cy="1224136"/>
            </a:xfrm>
          </p:grpSpPr>
          <p:sp>
            <p:nvSpPr>
              <p:cNvPr id="7" name="Oval 6"/>
              <p:cNvSpPr/>
              <p:nvPr/>
            </p:nvSpPr>
            <p:spPr>
              <a:xfrm>
                <a:off x="4220344" y="487754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436368" y="487754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652392" y="487754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220344" y="46615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436368" y="46615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652392" y="46615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220344" y="44454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436368" y="44454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652392" y="44454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325"/>
              <p:cNvGrpSpPr/>
              <p:nvPr/>
            </p:nvGrpSpPr>
            <p:grpSpPr>
              <a:xfrm>
                <a:off x="4868416" y="4445496"/>
                <a:ext cx="576064" cy="576064"/>
                <a:chOff x="4716016" y="4077072"/>
                <a:chExt cx="576064" cy="576064"/>
              </a:xfrm>
            </p:grpSpPr>
            <p:sp>
              <p:nvSpPr>
                <p:cNvPr id="37" name="Oval 36"/>
                <p:cNvSpPr/>
                <p:nvPr/>
              </p:nvSpPr>
              <p:spPr>
                <a:xfrm>
                  <a:off x="4716016"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932040"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148064"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716016"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932040"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148064"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4716016"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4932040"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5148064"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326"/>
              <p:cNvGrpSpPr/>
              <p:nvPr/>
            </p:nvGrpSpPr>
            <p:grpSpPr>
              <a:xfrm>
                <a:off x="4220344" y="3797424"/>
                <a:ext cx="576064" cy="576064"/>
                <a:chOff x="4067944" y="3429000"/>
                <a:chExt cx="576064" cy="576064"/>
              </a:xfrm>
            </p:grpSpPr>
            <p:sp>
              <p:nvSpPr>
                <p:cNvPr id="28" name="Oval 27"/>
                <p:cNvSpPr/>
                <p:nvPr/>
              </p:nvSpPr>
              <p:spPr>
                <a:xfrm>
                  <a:off x="4067944"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283968"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499992"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067944"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283968"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4499992"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067944"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4283968"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499992"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327"/>
              <p:cNvGrpSpPr/>
              <p:nvPr/>
            </p:nvGrpSpPr>
            <p:grpSpPr>
              <a:xfrm>
                <a:off x="4868416" y="3797424"/>
                <a:ext cx="576064" cy="576064"/>
                <a:chOff x="4716016" y="3429000"/>
                <a:chExt cx="576064" cy="576064"/>
              </a:xfrm>
            </p:grpSpPr>
            <p:sp>
              <p:nvSpPr>
                <p:cNvPr id="19" name="Oval 18"/>
                <p:cNvSpPr/>
                <p:nvPr/>
              </p:nvSpPr>
              <p:spPr>
                <a:xfrm>
                  <a:off x="4716016"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932040"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148064"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716016"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4932040"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148064"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716016"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4932040"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5148064"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withEffect">
                                  <p:stCondLst>
                                    <p:cond delay="0"/>
                                  </p:stCondLst>
                                  <p:childTnLst>
                                    <p:animMotion origin="layout" path="M 2.22222E-6 -3.7037E-7 L -0.33073 0.00023 " pathEditMode="relative" rAng="0" ptsTypes="AA">
                                      <p:cBhvr>
                                        <p:cTn id="6" dur="500" fill="hold"/>
                                        <p:tgtEl>
                                          <p:spTgt spid="94"/>
                                        </p:tgtEl>
                                        <p:attrNameLst>
                                          <p:attrName>ppt_x</p:attrName>
                                          <p:attrName>ppt_y</p:attrName>
                                        </p:attrNameLst>
                                      </p:cBhvr>
                                      <p:rCtr x="-1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1" name="Group 314"/>
          <p:cNvGrpSpPr/>
          <p:nvPr/>
        </p:nvGrpSpPr>
        <p:grpSpPr>
          <a:xfrm>
            <a:off x="179512" y="1844824"/>
            <a:ext cx="5760640" cy="4392488"/>
            <a:chOff x="3356248" y="2069232"/>
            <a:chExt cx="5760640" cy="4392488"/>
          </a:xfrm>
        </p:grpSpPr>
        <p:pic>
          <p:nvPicPr>
            <p:cNvPr id="1092" name="Picture 20"/>
            <p:cNvPicPr>
              <a:picLocks noChangeArrowheads="1"/>
            </p:cNvPicPr>
            <p:nvPr/>
          </p:nvPicPr>
          <p:blipFill>
            <a:blip r:embed="rId3" cstate="print"/>
            <a:srcRect/>
            <a:stretch>
              <a:fillRect/>
            </a:stretch>
          </p:blipFill>
          <p:spPr bwMode="auto">
            <a:xfrm flipH="1">
              <a:off x="3356248" y="2069232"/>
              <a:ext cx="5760640" cy="4392488"/>
            </a:xfrm>
            <a:prstGeom prst="rect">
              <a:avLst/>
            </a:prstGeom>
            <a:noFill/>
            <a:ln w="9525" cap="flat">
              <a:noFill/>
              <a:miter lim="800000"/>
              <a:headEnd/>
              <a:tailEnd/>
            </a:ln>
          </p:spPr>
        </p:pic>
        <p:sp>
          <p:nvSpPr>
            <p:cNvPr id="1093" name="Rectangle 1092"/>
            <p:cNvSpPr/>
            <p:nvPr/>
          </p:nvSpPr>
          <p:spPr>
            <a:xfrm>
              <a:off x="3644280" y="2357264"/>
              <a:ext cx="5184576" cy="32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4" name="Group 268"/>
            <p:cNvGrpSpPr/>
            <p:nvPr/>
          </p:nvGrpSpPr>
          <p:grpSpPr>
            <a:xfrm>
              <a:off x="3644280" y="2357264"/>
              <a:ext cx="5184576" cy="3240360"/>
              <a:chOff x="251520" y="3068960"/>
              <a:chExt cx="5184576" cy="3240360"/>
            </a:xfrm>
            <a:noFill/>
          </p:grpSpPr>
          <p:grpSp>
            <p:nvGrpSpPr>
              <p:cNvPr id="1095" name="Group 269"/>
              <p:cNvGrpSpPr/>
              <p:nvPr/>
            </p:nvGrpSpPr>
            <p:grpSpPr>
              <a:xfrm>
                <a:off x="251520" y="5661248"/>
                <a:ext cx="5184576" cy="648072"/>
                <a:chOff x="251520" y="5661248"/>
                <a:chExt cx="5184576" cy="648072"/>
              </a:xfrm>
              <a:grpFill/>
            </p:grpSpPr>
            <p:sp>
              <p:nvSpPr>
                <p:cNvPr id="1132" name="Rectangle 1131"/>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Rectangle 1132"/>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Rectangle 1133"/>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Rectangle 1134"/>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Rectangle 1135"/>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Rectangle 1136"/>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Rectangle 1137"/>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Rectangle 1138"/>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6" name="Group 270"/>
              <p:cNvGrpSpPr/>
              <p:nvPr/>
            </p:nvGrpSpPr>
            <p:grpSpPr>
              <a:xfrm>
                <a:off x="251520" y="5013176"/>
                <a:ext cx="5184576" cy="648072"/>
                <a:chOff x="251520" y="5661248"/>
                <a:chExt cx="5184576" cy="648072"/>
              </a:xfrm>
              <a:grpFill/>
            </p:grpSpPr>
            <p:sp>
              <p:nvSpPr>
                <p:cNvPr id="1124" name="Rectangle 1123"/>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Rectangle 1124"/>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Rectangle 1125"/>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Rectangle 1126"/>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Rectangle 1127"/>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Rectangle 1128"/>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Rectangle 1129"/>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Rectangle 1130"/>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7" name="Group 271"/>
              <p:cNvGrpSpPr/>
              <p:nvPr/>
            </p:nvGrpSpPr>
            <p:grpSpPr>
              <a:xfrm>
                <a:off x="251520" y="4365104"/>
                <a:ext cx="5184576" cy="648072"/>
                <a:chOff x="251520" y="5661248"/>
                <a:chExt cx="5184576" cy="648072"/>
              </a:xfrm>
              <a:grpFill/>
            </p:grpSpPr>
            <p:sp>
              <p:nvSpPr>
                <p:cNvPr id="1116" name="Rectangle 1115"/>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Rectangle 1116"/>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Rectangle 1117"/>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Rectangle 1118"/>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Rectangle 1119"/>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Rectangle 1120"/>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Rectangle 1121"/>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Rectangle 1122"/>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8" name="Group 272"/>
              <p:cNvGrpSpPr/>
              <p:nvPr/>
            </p:nvGrpSpPr>
            <p:grpSpPr>
              <a:xfrm>
                <a:off x="251520" y="3717032"/>
                <a:ext cx="5184576" cy="648072"/>
                <a:chOff x="251520" y="5661248"/>
                <a:chExt cx="5184576" cy="648072"/>
              </a:xfrm>
              <a:grpFill/>
            </p:grpSpPr>
            <p:sp>
              <p:nvSpPr>
                <p:cNvPr id="1108" name="Rectangle 1107"/>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Rectangle 1108"/>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Rectangle 1109"/>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Rectangle 1110"/>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Rectangle 1111"/>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Rectangle 1112"/>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Rectangle 1113"/>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Rectangle 1114"/>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9" name="Group 273"/>
              <p:cNvGrpSpPr/>
              <p:nvPr/>
            </p:nvGrpSpPr>
            <p:grpSpPr>
              <a:xfrm>
                <a:off x="251520" y="3068960"/>
                <a:ext cx="5184576" cy="648072"/>
                <a:chOff x="251520" y="5661248"/>
                <a:chExt cx="5184576" cy="648072"/>
              </a:xfrm>
              <a:grpFill/>
            </p:grpSpPr>
            <p:sp>
              <p:nvSpPr>
                <p:cNvPr id="1100" name="Rectangle 1099"/>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Rectangle 1100"/>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Rectangle 1101"/>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Rectangle 1102"/>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Rectangle 1103"/>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Rectangle 1104"/>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Rectangle 1105"/>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Rectangle 1106"/>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115" name="Straight Arrow Connector 114"/>
          <p:cNvCxnSpPr/>
          <p:nvPr/>
        </p:nvCxnSpPr>
        <p:spPr>
          <a:xfrm rot="5400000">
            <a:off x="7919975" y="2313273"/>
            <a:ext cx="576858" cy="72008"/>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pl-PL" dirty="0" smtClean="0"/>
              <a:t>Panning (integer motion)</a:t>
            </a:r>
            <a:endParaRPr lang="en-US" dirty="0"/>
          </a:p>
        </p:txBody>
      </p:sp>
      <p:sp>
        <p:nvSpPr>
          <p:cNvPr id="53" name="Rectangle 52"/>
          <p:cNvSpPr/>
          <p:nvPr/>
        </p:nvSpPr>
        <p:spPr>
          <a:xfrm rot="16200000">
            <a:off x="3113838" y="2906942"/>
            <a:ext cx="4500500" cy="2160240"/>
          </a:xfrm>
          <a:prstGeom prst="rect">
            <a:avLst/>
          </a:prstGeom>
          <a:gradFill flip="none" rotWithShape="1">
            <a:gsLst>
              <a:gs pos="22000">
                <a:schemeClr val="bg1"/>
              </a:gs>
              <a:gs pos="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503548" y="4113076"/>
            <a:ext cx="1224136" cy="1224136"/>
            <a:chOff x="683568" y="3429000"/>
            <a:chExt cx="1224136" cy="1224136"/>
          </a:xfrm>
        </p:grpSpPr>
        <p:sp>
          <p:nvSpPr>
            <p:cNvPr id="5" name="Oval 4"/>
            <p:cNvSpPr/>
            <p:nvPr/>
          </p:nvSpPr>
          <p:spPr>
            <a:xfrm>
              <a:off x="683568"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899592"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1115616"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1331640"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1547664"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1763688"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683568"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99592"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1115616"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1331640"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1547664"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1763688"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683568"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899592"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1115616"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1331640"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1547664"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1763688"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683568"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899592"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1115616"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1331640"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1547664"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1763688"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683568"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899592"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1115616"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1331640"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1547664"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1763688"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83568"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899592"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115616"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1331640"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1547664"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1763688"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7" name="Picture 21"/>
          <p:cNvPicPr>
            <a:picLocks noChangeAspect="1" noChangeArrowheads="1"/>
          </p:cNvPicPr>
          <p:nvPr/>
        </p:nvPicPr>
        <p:blipFill>
          <a:blip r:embed="rId4" cstate="print"/>
          <a:srcRect/>
          <a:stretch>
            <a:fillRect/>
          </a:stretch>
        </p:blipFill>
        <p:spPr bwMode="auto">
          <a:xfrm>
            <a:off x="5508104" y="2636912"/>
            <a:ext cx="2970132" cy="1072604"/>
          </a:xfrm>
          <a:prstGeom prst="rect">
            <a:avLst/>
          </a:prstGeom>
          <a:noFill/>
          <a:ln w="9525" cap="flat">
            <a:noFill/>
            <a:round/>
            <a:headEnd/>
            <a:tailEnd/>
          </a:ln>
        </p:spPr>
      </p:pic>
      <p:cxnSp>
        <p:nvCxnSpPr>
          <p:cNvPr id="111" name="Straight Arrow Connector 110"/>
          <p:cNvCxnSpPr/>
          <p:nvPr/>
        </p:nvCxnSpPr>
        <p:spPr>
          <a:xfrm flipV="1">
            <a:off x="2483768" y="2924944"/>
            <a:ext cx="2880320" cy="720080"/>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114" name="Picture 16"/>
          <p:cNvPicPr>
            <a:picLocks noChangeArrowheads="1"/>
          </p:cNvPicPr>
          <p:nvPr/>
        </p:nvPicPr>
        <p:blipFill>
          <a:blip r:embed="rId5" cstate="print"/>
          <a:srcRect/>
          <a:stretch>
            <a:fillRect/>
          </a:stretch>
        </p:blipFill>
        <p:spPr bwMode="auto">
          <a:xfrm>
            <a:off x="6948264" y="476672"/>
            <a:ext cx="2050280" cy="1368152"/>
          </a:xfrm>
          <a:prstGeom prst="rect">
            <a:avLst/>
          </a:prstGeom>
          <a:noFill/>
          <a:ln w="34925" cap="flat">
            <a:solidFill>
              <a:srgbClr val="FFFFFF"/>
            </a:solidFill>
            <a:prstDash val="solid"/>
            <a:miter lim="800000"/>
            <a:headEnd/>
            <a:tailEnd/>
          </a:ln>
          <a:effectLst>
            <a:outerShdw blurRad="50800" dist="38100" dir="2700000" algn="tl" rotWithShape="0">
              <a:prstClr val="black">
                <a:alpha val="40000"/>
              </a:prstClr>
            </a:outerShdw>
          </a:effectLst>
          <a:scene3d>
            <a:camera prst="perspectiveHeroicExtremeLeftFacing"/>
            <a:lightRig rig="threePt" dir="t"/>
          </a:scene3d>
        </p:spPr>
      </p:pic>
      <p:grpSp>
        <p:nvGrpSpPr>
          <p:cNvPr id="166" name="Group 165"/>
          <p:cNvGrpSpPr/>
          <p:nvPr/>
        </p:nvGrpSpPr>
        <p:grpSpPr>
          <a:xfrm>
            <a:off x="5364088" y="3861048"/>
            <a:ext cx="1800200" cy="576064"/>
            <a:chOff x="5364088" y="3861048"/>
            <a:chExt cx="1800200" cy="576064"/>
          </a:xfrm>
        </p:grpSpPr>
        <p:cxnSp>
          <p:nvCxnSpPr>
            <p:cNvPr id="120" name="Straight Arrow Connector 119"/>
            <p:cNvCxnSpPr/>
            <p:nvPr/>
          </p:nvCxnSpPr>
          <p:spPr>
            <a:xfrm rot="10800000" flipV="1">
              <a:off x="6012160" y="3861048"/>
              <a:ext cx="1080120" cy="576064"/>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21" name="Straight Arrow Connector 120"/>
            <p:cNvCxnSpPr/>
            <p:nvPr/>
          </p:nvCxnSpPr>
          <p:spPr>
            <a:xfrm rot="10800000" flipV="1">
              <a:off x="5364088" y="3861048"/>
              <a:ext cx="1585764" cy="576064"/>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23" name="Straight Arrow Connector 122"/>
            <p:cNvCxnSpPr/>
            <p:nvPr/>
          </p:nvCxnSpPr>
          <p:spPr>
            <a:xfrm rot="5400000">
              <a:off x="6624228" y="3897052"/>
              <a:ext cx="576064" cy="504056"/>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cxnSp>
        <p:nvCxnSpPr>
          <p:cNvPr id="167" name="Straight Arrow Connector 166"/>
          <p:cNvCxnSpPr/>
          <p:nvPr/>
        </p:nvCxnSpPr>
        <p:spPr>
          <a:xfrm>
            <a:off x="3131840" y="2996952"/>
            <a:ext cx="2232248" cy="72008"/>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168" name="Group 167"/>
          <p:cNvGrpSpPr/>
          <p:nvPr/>
        </p:nvGrpSpPr>
        <p:grpSpPr>
          <a:xfrm>
            <a:off x="7092280" y="3861048"/>
            <a:ext cx="1296144" cy="576064"/>
            <a:chOff x="5364088" y="3861048"/>
            <a:chExt cx="1296144" cy="576064"/>
          </a:xfrm>
        </p:grpSpPr>
        <p:cxnSp>
          <p:nvCxnSpPr>
            <p:cNvPr id="169" name="Straight Arrow Connector 168"/>
            <p:cNvCxnSpPr/>
            <p:nvPr/>
          </p:nvCxnSpPr>
          <p:spPr>
            <a:xfrm rot="16200000" flipH="1">
              <a:off x="5508104" y="3933056"/>
              <a:ext cx="576064" cy="432048"/>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70" name="Straight Arrow Connector 169"/>
            <p:cNvCxnSpPr/>
            <p:nvPr/>
          </p:nvCxnSpPr>
          <p:spPr>
            <a:xfrm rot="5400000">
              <a:off x="5148064" y="4077072"/>
              <a:ext cx="576064" cy="144016"/>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71" name="Straight Arrow Connector 170"/>
            <p:cNvCxnSpPr/>
            <p:nvPr/>
          </p:nvCxnSpPr>
          <p:spPr>
            <a:xfrm>
              <a:off x="5652120" y="3861048"/>
              <a:ext cx="1008112" cy="576064"/>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grpSp>
        <p:nvGrpSpPr>
          <p:cNvPr id="186" name="Group 185"/>
          <p:cNvGrpSpPr/>
          <p:nvPr/>
        </p:nvGrpSpPr>
        <p:grpSpPr>
          <a:xfrm>
            <a:off x="5220072" y="4653136"/>
            <a:ext cx="1656184" cy="1824842"/>
            <a:chOff x="5220072" y="4437112"/>
            <a:chExt cx="1656184" cy="1824842"/>
          </a:xfrm>
        </p:grpSpPr>
        <p:sp>
          <p:nvSpPr>
            <p:cNvPr id="185" name="Right Arrow Callout 184"/>
            <p:cNvSpPr/>
            <p:nvPr/>
          </p:nvSpPr>
          <p:spPr>
            <a:xfrm rot="5400000">
              <a:off x="5508104" y="4149080"/>
              <a:ext cx="1080120" cy="1656184"/>
            </a:xfrm>
            <a:prstGeom prst="rightArrowCallou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83" name="Picture 16"/>
            <p:cNvPicPr>
              <a:picLocks noChangeArrowheads="1"/>
            </p:cNvPicPr>
            <p:nvPr/>
          </p:nvPicPr>
          <p:blipFill>
            <a:blip r:embed="rId5" cstate="print"/>
            <a:srcRect/>
            <a:stretch>
              <a:fillRect/>
            </a:stretch>
          </p:blipFill>
          <p:spPr bwMode="auto">
            <a:xfrm>
              <a:off x="5508104" y="5589240"/>
              <a:ext cx="1008112" cy="672714"/>
            </a:xfrm>
            <a:prstGeom prst="rect">
              <a:avLst/>
            </a:prstGeom>
            <a:noFill/>
            <a:ln w="34925" cap="flat">
              <a:solidFill>
                <a:srgbClr val="FFFFFF"/>
              </a:solidFill>
              <a:prstDash val="solid"/>
              <a:miter lim="800000"/>
              <a:headEnd/>
              <a:tailEnd/>
            </a:ln>
            <a:effectLst>
              <a:outerShdw blurRad="50800" dist="38100" dir="2700000" algn="tl" rotWithShape="0">
                <a:prstClr val="black">
                  <a:alpha val="40000"/>
                </a:prstClr>
              </a:outerShdw>
            </a:effectLst>
          </p:spPr>
        </p:pic>
      </p:grpSp>
      <p:grpSp>
        <p:nvGrpSpPr>
          <p:cNvPr id="165" name="Group 164"/>
          <p:cNvGrpSpPr/>
          <p:nvPr/>
        </p:nvGrpSpPr>
        <p:grpSpPr>
          <a:xfrm>
            <a:off x="5220072" y="4509120"/>
            <a:ext cx="1656184" cy="504056"/>
            <a:chOff x="5220072" y="4509120"/>
            <a:chExt cx="1656184" cy="504056"/>
          </a:xfrm>
        </p:grpSpPr>
        <p:sp>
          <p:nvSpPr>
            <p:cNvPr id="141" name="Rounded Rectangle 140"/>
            <p:cNvSpPr/>
            <p:nvPr/>
          </p:nvSpPr>
          <p:spPr>
            <a:xfrm>
              <a:off x="5220072" y="4509120"/>
              <a:ext cx="504056" cy="504056"/>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2" name="Rounded Rectangle 141"/>
            <p:cNvSpPr/>
            <p:nvPr/>
          </p:nvSpPr>
          <p:spPr>
            <a:xfrm>
              <a:off x="5796136" y="4509120"/>
              <a:ext cx="504056" cy="50405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3" name="Rounded Rectangle 142"/>
            <p:cNvSpPr/>
            <p:nvPr/>
          </p:nvSpPr>
          <p:spPr>
            <a:xfrm>
              <a:off x="6372200" y="4509120"/>
              <a:ext cx="504056" cy="50405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grpSp>
      <p:grpSp>
        <p:nvGrpSpPr>
          <p:cNvPr id="172" name="Group 171"/>
          <p:cNvGrpSpPr/>
          <p:nvPr/>
        </p:nvGrpSpPr>
        <p:grpSpPr>
          <a:xfrm>
            <a:off x="6948264" y="4509120"/>
            <a:ext cx="1656184" cy="504056"/>
            <a:chOff x="5220072" y="4509120"/>
            <a:chExt cx="1656184" cy="504056"/>
          </a:xfrm>
        </p:grpSpPr>
        <p:sp>
          <p:nvSpPr>
            <p:cNvPr id="173" name="Rounded Rectangle 172"/>
            <p:cNvSpPr/>
            <p:nvPr/>
          </p:nvSpPr>
          <p:spPr>
            <a:xfrm>
              <a:off x="5220072" y="4509120"/>
              <a:ext cx="504056" cy="504056"/>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1’</a:t>
              </a:r>
              <a:endParaRPr lang="en-US" dirty="0"/>
            </a:p>
          </p:txBody>
        </p:sp>
        <p:sp>
          <p:nvSpPr>
            <p:cNvPr id="174" name="Rounded Rectangle 173"/>
            <p:cNvSpPr/>
            <p:nvPr/>
          </p:nvSpPr>
          <p:spPr>
            <a:xfrm>
              <a:off x="5796136" y="4509120"/>
              <a:ext cx="504056" cy="50405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2’</a:t>
              </a:r>
              <a:endParaRPr lang="en-US" dirty="0"/>
            </a:p>
          </p:txBody>
        </p:sp>
        <p:sp>
          <p:nvSpPr>
            <p:cNvPr id="175" name="Rounded Rectangle 174"/>
            <p:cNvSpPr/>
            <p:nvPr/>
          </p:nvSpPr>
          <p:spPr>
            <a:xfrm>
              <a:off x="6372200" y="4509120"/>
              <a:ext cx="504056" cy="50405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3’</a:t>
              </a:r>
              <a:endParaRPr lang="en-US" dirty="0"/>
            </a:p>
          </p:txBody>
        </p:sp>
      </p:grpSp>
      <p:cxnSp>
        <p:nvCxnSpPr>
          <p:cNvPr id="116" name="Straight Arrow Connector 115"/>
          <p:cNvCxnSpPr/>
          <p:nvPr/>
        </p:nvCxnSpPr>
        <p:spPr>
          <a:xfrm flipV="1">
            <a:off x="467544" y="4725144"/>
            <a:ext cx="648072" cy="612068"/>
          </a:xfrm>
          <a:prstGeom prst="straightConnector1">
            <a:avLst/>
          </a:prstGeom>
          <a:ln w="76200">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nodeType="clickEffect">
                                  <p:stCondLst>
                                    <p:cond delay="0"/>
                                  </p:stCondLst>
                                  <p:childTnLst>
                                    <p:animMotion origin="layout" path="M -2.22222E-6 4.81481E-6 L 0.07083 -0.09445 " pathEditMode="relative" ptsTypes="AA">
                                      <p:cBhvr>
                                        <p:cTn id="6" dur="1000" fill="hold"/>
                                        <p:tgtEl>
                                          <p:spTgt spid="94"/>
                                        </p:tgtEl>
                                        <p:attrNameLst>
                                          <p:attrName>ppt_x</p:attrName>
                                          <p:attrName>ppt_y</p:attrName>
                                        </p:attrNameLst>
                                      </p:cBhvr>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childTnLst>
                          </p:cTn>
                        </p:par>
                        <p:par>
                          <p:cTn id="11" fill="hold">
                            <p:stCondLst>
                              <p:cond delay="1500"/>
                            </p:stCondLst>
                            <p:childTnLst>
                              <p:par>
                                <p:cTn id="12" presetID="10" presetClass="exit" presetSubtype="0" fill="hold" nodeType="afterEffect">
                                  <p:stCondLst>
                                    <p:cond delay="0"/>
                                  </p:stCondLst>
                                  <p:childTnLst>
                                    <p:animEffect transition="out" filter="fade">
                                      <p:cBhvr>
                                        <p:cTn id="13" dur="500"/>
                                        <p:tgtEl>
                                          <p:spTgt spid="116"/>
                                        </p:tgtEl>
                                      </p:cBhvr>
                                    </p:animEffect>
                                    <p:set>
                                      <p:cBhvr>
                                        <p:cTn id="14" dur="1" fill="hold">
                                          <p:stCondLst>
                                            <p:cond delay="499"/>
                                          </p:stCondLst>
                                        </p:cTn>
                                        <p:tgtEl>
                                          <p:spTgt spid="116"/>
                                        </p:tgtEl>
                                        <p:attrNameLst>
                                          <p:attrName>style.visibility</p:attrName>
                                        </p:attrNameLst>
                                      </p:cBhvr>
                                      <p:to>
                                        <p:strVal val="hidden"/>
                                      </p:to>
                                    </p:se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fade">
                                      <p:cBhvr>
                                        <p:cTn id="18" dur="500"/>
                                        <p:tgtEl>
                                          <p:spTgt spid="1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50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500"/>
                                        <p:tgtEl>
                                          <p:spTgt spid="9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nodeType="withEffect">
                                  <p:stCondLst>
                                    <p:cond delay="1000"/>
                                  </p:stCondLst>
                                  <p:childTnLst>
                                    <p:set>
                                      <p:cBhvr>
                                        <p:cTn id="28" dur="1" fill="hold">
                                          <p:stCondLst>
                                            <p:cond delay="0"/>
                                          </p:stCondLst>
                                        </p:cTn>
                                        <p:tgtEl>
                                          <p:spTgt spid="114"/>
                                        </p:tgtEl>
                                        <p:attrNameLst>
                                          <p:attrName>style.visibility</p:attrName>
                                        </p:attrNameLst>
                                      </p:cBhvr>
                                      <p:to>
                                        <p:strVal val="visible"/>
                                      </p:to>
                                    </p:set>
                                    <p:animEffect transition="in" filter="fade">
                                      <p:cBhvr>
                                        <p:cTn id="29" dur="500"/>
                                        <p:tgtEl>
                                          <p:spTgt spid="114"/>
                                        </p:tgtEl>
                                      </p:cBhvr>
                                    </p:animEffect>
                                  </p:childTnLst>
                                </p:cTn>
                              </p:par>
                              <p:par>
                                <p:cTn id="30" presetID="10" presetClass="entr" presetSubtype="0" fill="hold" nodeType="withEffect">
                                  <p:stCondLst>
                                    <p:cond delay="100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childTnLst>
                                </p:cTn>
                              </p:par>
                            </p:childTnLst>
                          </p:cTn>
                        </p:par>
                        <p:par>
                          <p:cTn id="33" fill="hold">
                            <p:stCondLst>
                              <p:cond delay="1500"/>
                            </p:stCondLst>
                            <p:childTnLst>
                              <p:par>
                                <p:cTn id="34" presetID="10" presetClass="exit" presetSubtype="0" fill="hold" nodeType="afterEffect">
                                  <p:stCondLst>
                                    <p:cond delay="0"/>
                                  </p:stCondLst>
                                  <p:childTnLst>
                                    <p:animEffect transition="out" filter="fade">
                                      <p:cBhvr>
                                        <p:cTn id="35" dur="500"/>
                                        <p:tgtEl>
                                          <p:spTgt spid="116"/>
                                        </p:tgtEl>
                                      </p:cBhvr>
                                    </p:animEffect>
                                    <p:set>
                                      <p:cBhvr>
                                        <p:cTn id="36" dur="1" fill="hold">
                                          <p:stCondLst>
                                            <p:cond delay="499"/>
                                          </p:stCondLst>
                                        </p:cTn>
                                        <p:tgtEl>
                                          <p:spTgt spid="116"/>
                                        </p:tgtEl>
                                        <p:attrNameLst>
                                          <p:attrName>style.visibility</p:attrName>
                                        </p:attrNameLst>
                                      </p:cBhvr>
                                      <p:to>
                                        <p:strVal val="hidden"/>
                                      </p:to>
                                    </p:se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111"/>
                                        </p:tgtEl>
                                        <p:attrNameLst>
                                          <p:attrName>style.visibility</p:attrName>
                                        </p:attrNameLst>
                                      </p:cBhvr>
                                      <p:to>
                                        <p:strVal val="visible"/>
                                      </p:to>
                                    </p:set>
                                    <p:animEffect transition="in" filter="wipe(left)">
                                      <p:cBhvr>
                                        <p:cTn id="40" dur="500"/>
                                        <p:tgtEl>
                                          <p:spTgt spid="111"/>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166"/>
                                        </p:tgtEl>
                                        <p:attrNameLst>
                                          <p:attrName>style.visibility</p:attrName>
                                        </p:attrNameLst>
                                      </p:cBhvr>
                                      <p:to>
                                        <p:strVal val="visible"/>
                                      </p:to>
                                    </p:set>
                                    <p:animEffect transition="in" filter="wipe(up)">
                                      <p:cBhvr>
                                        <p:cTn id="44" dur="500"/>
                                        <p:tgtEl>
                                          <p:spTgt spid="166"/>
                                        </p:tgtEl>
                                      </p:cBhvr>
                                    </p:animEffect>
                                  </p:childTnLst>
                                </p:cTn>
                              </p:par>
                            </p:childTnLst>
                          </p:cTn>
                        </p:par>
                        <p:par>
                          <p:cTn id="45" fill="hold">
                            <p:stCondLst>
                              <p:cond delay="3000"/>
                            </p:stCondLst>
                            <p:childTnLst>
                              <p:par>
                                <p:cTn id="46" presetID="1" presetClass="entr" presetSubtype="0" fill="hold" nodeType="afterEffect">
                                  <p:stCondLst>
                                    <p:cond delay="0"/>
                                  </p:stCondLst>
                                  <p:childTnLst>
                                    <p:set>
                                      <p:cBhvr>
                                        <p:cTn id="47" dur="1" fill="hold">
                                          <p:stCondLst>
                                            <p:cond delay="0"/>
                                          </p:stCondLst>
                                        </p:cTn>
                                        <p:tgtEl>
                                          <p:spTgt spid="165"/>
                                        </p:tgtEl>
                                        <p:attrNameLst>
                                          <p:attrName>style.visibility</p:attrName>
                                        </p:attrNameLst>
                                      </p:cBhvr>
                                      <p:to>
                                        <p:strVal val="visible"/>
                                      </p:to>
                                    </p:set>
                                  </p:childTnLst>
                                </p:cTn>
                              </p:par>
                            </p:childTnLst>
                          </p:cTn>
                        </p:par>
                        <p:par>
                          <p:cTn id="48" fill="hold">
                            <p:stCondLst>
                              <p:cond delay="3000"/>
                            </p:stCondLst>
                            <p:childTnLst>
                              <p:par>
                                <p:cTn id="49" presetID="22" presetClass="exit" presetSubtype="8" fill="hold" nodeType="afterEffect">
                                  <p:stCondLst>
                                    <p:cond delay="500"/>
                                  </p:stCondLst>
                                  <p:childTnLst>
                                    <p:animEffect transition="out" filter="wipe(left)">
                                      <p:cBhvr>
                                        <p:cTn id="50" dur="500"/>
                                        <p:tgtEl>
                                          <p:spTgt spid="111"/>
                                        </p:tgtEl>
                                      </p:cBhvr>
                                    </p:animEffect>
                                    <p:set>
                                      <p:cBhvr>
                                        <p:cTn id="51" dur="1" fill="hold">
                                          <p:stCondLst>
                                            <p:cond delay="499"/>
                                          </p:stCondLst>
                                        </p:cTn>
                                        <p:tgtEl>
                                          <p:spTgt spid="111"/>
                                        </p:tgtEl>
                                        <p:attrNameLst>
                                          <p:attrName>style.visibility</p:attrName>
                                        </p:attrNameLst>
                                      </p:cBhvr>
                                      <p:to>
                                        <p:strVal val="hidden"/>
                                      </p:to>
                                    </p:set>
                                  </p:childTnLst>
                                </p:cTn>
                              </p:par>
                            </p:childTnLst>
                          </p:cTn>
                        </p:par>
                        <p:par>
                          <p:cTn id="52" fill="hold">
                            <p:stCondLst>
                              <p:cond delay="4000"/>
                            </p:stCondLst>
                            <p:childTnLst>
                              <p:par>
                                <p:cTn id="53" presetID="22" presetClass="exit" presetSubtype="1" fill="hold" nodeType="afterEffect">
                                  <p:stCondLst>
                                    <p:cond delay="0"/>
                                  </p:stCondLst>
                                  <p:childTnLst>
                                    <p:animEffect transition="out" filter="wipe(up)">
                                      <p:cBhvr>
                                        <p:cTn id="54" dur="500"/>
                                        <p:tgtEl>
                                          <p:spTgt spid="166"/>
                                        </p:tgtEl>
                                      </p:cBhvr>
                                    </p:animEffect>
                                    <p:set>
                                      <p:cBhvr>
                                        <p:cTn id="55" dur="1" fill="hold">
                                          <p:stCondLst>
                                            <p:cond delay="499"/>
                                          </p:stCondLst>
                                        </p:cTn>
                                        <p:tgtEl>
                                          <p:spTgt spid="16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0" presetClass="path" presetSubtype="0" fill="hold" nodeType="clickEffect">
                                  <p:stCondLst>
                                    <p:cond delay="0"/>
                                  </p:stCondLst>
                                  <p:childTnLst>
                                    <p:animMotion origin="layout" path="M 0.07084 -0.09445 L 0.14185 -0.18889 " pathEditMode="relative" rAng="0" ptsTypes="AA">
                                      <p:cBhvr>
                                        <p:cTn id="59" dur="1000" fill="hold"/>
                                        <p:tgtEl>
                                          <p:spTgt spid="94"/>
                                        </p:tgtEl>
                                        <p:attrNameLst>
                                          <p:attrName>ppt_x</p:attrName>
                                          <p:attrName>ppt_y</p:attrName>
                                        </p:attrNameLst>
                                      </p:cBhvr>
                                      <p:rCtr x="35" y="-47"/>
                                    </p:animMotion>
                                  </p:childTnLst>
                                </p:cTn>
                              </p:par>
                            </p:childTnLst>
                          </p:cTn>
                        </p:par>
                        <p:par>
                          <p:cTn id="60" fill="hold">
                            <p:stCondLst>
                              <p:cond delay="1000"/>
                            </p:stCondLst>
                            <p:childTnLst>
                              <p:par>
                                <p:cTn id="61" presetID="22" presetClass="entr" presetSubtype="8" fill="hold" nodeType="afterEffect">
                                  <p:stCondLst>
                                    <p:cond delay="500"/>
                                  </p:stCondLst>
                                  <p:childTnLst>
                                    <p:set>
                                      <p:cBhvr>
                                        <p:cTn id="62" dur="1" fill="hold">
                                          <p:stCondLst>
                                            <p:cond delay="0"/>
                                          </p:stCondLst>
                                        </p:cTn>
                                        <p:tgtEl>
                                          <p:spTgt spid="167"/>
                                        </p:tgtEl>
                                        <p:attrNameLst>
                                          <p:attrName>style.visibility</p:attrName>
                                        </p:attrNameLst>
                                      </p:cBhvr>
                                      <p:to>
                                        <p:strVal val="visible"/>
                                      </p:to>
                                    </p:set>
                                    <p:animEffect transition="in" filter="wipe(left)">
                                      <p:cBhvr>
                                        <p:cTn id="63" dur="500"/>
                                        <p:tgtEl>
                                          <p:spTgt spid="167"/>
                                        </p:tgtEl>
                                      </p:cBhvr>
                                    </p:animEffect>
                                  </p:childTnLst>
                                </p:cTn>
                              </p:par>
                            </p:childTnLst>
                          </p:cTn>
                        </p:par>
                        <p:par>
                          <p:cTn id="64" fill="hold">
                            <p:stCondLst>
                              <p:cond delay="2000"/>
                            </p:stCondLst>
                            <p:childTnLst>
                              <p:par>
                                <p:cTn id="65" presetID="22" presetClass="entr" presetSubtype="1"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wipe(up)">
                                      <p:cBhvr>
                                        <p:cTn id="67" dur="500"/>
                                        <p:tgtEl>
                                          <p:spTgt spid="168"/>
                                        </p:tgtEl>
                                      </p:cBhvr>
                                    </p:animEffect>
                                  </p:childTnLst>
                                </p:cTn>
                              </p:par>
                            </p:childTnLst>
                          </p:cTn>
                        </p:par>
                        <p:par>
                          <p:cTn id="68" fill="hold">
                            <p:stCondLst>
                              <p:cond delay="2500"/>
                            </p:stCondLst>
                            <p:childTnLst>
                              <p:par>
                                <p:cTn id="69" presetID="1" presetClass="entr" presetSubtype="0" fill="hold" nodeType="afterEffect">
                                  <p:stCondLst>
                                    <p:cond delay="0"/>
                                  </p:stCondLst>
                                  <p:childTnLst>
                                    <p:set>
                                      <p:cBhvr>
                                        <p:cTn id="70" dur="1" fill="hold">
                                          <p:stCondLst>
                                            <p:cond delay="0"/>
                                          </p:stCondLst>
                                        </p:cTn>
                                        <p:tgtEl>
                                          <p:spTgt spid="172"/>
                                        </p:tgtEl>
                                        <p:attrNameLst>
                                          <p:attrName>style.visibility</p:attrName>
                                        </p:attrNameLst>
                                      </p:cBhvr>
                                      <p:to>
                                        <p:strVal val="visible"/>
                                      </p:to>
                                    </p:set>
                                  </p:childTnLst>
                                </p:cTn>
                              </p:par>
                            </p:childTnLst>
                          </p:cTn>
                        </p:par>
                        <p:par>
                          <p:cTn id="71" fill="hold">
                            <p:stCondLst>
                              <p:cond delay="2500"/>
                            </p:stCondLst>
                            <p:childTnLst>
                              <p:par>
                                <p:cTn id="72" presetID="22" presetClass="exit" presetSubtype="8" fill="hold" nodeType="afterEffect">
                                  <p:stCondLst>
                                    <p:cond delay="500"/>
                                  </p:stCondLst>
                                  <p:childTnLst>
                                    <p:animEffect transition="out" filter="wipe(left)">
                                      <p:cBhvr>
                                        <p:cTn id="73" dur="500"/>
                                        <p:tgtEl>
                                          <p:spTgt spid="167"/>
                                        </p:tgtEl>
                                      </p:cBhvr>
                                    </p:animEffect>
                                    <p:set>
                                      <p:cBhvr>
                                        <p:cTn id="74" dur="1" fill="hold">
                                          <p:stCondLst>
                                            <p:cond delay="499"/>
                                          </p:stCondLst>
                                        </p:cTn>
                                        <p:tgtEl>
                                          <p:spTgt spid="167"/>
                                        </p:tgtEl>
                                        <p:attrNameLst>
                                          <p:attrName>style.visibility</p:attrName>
                                        </p:attrNameLst>
                                      </p:cBhvr>
                                      <p:to>
                                        <p:strVal val="hidden"/>
                                      </p:to>
                                    </p:set>
                                  </p:childTnLst>
                                </p:cTn>
                              </p:par>
                            </p:childTnLst>
                          </p:cTn>
                        </p:par>
                        <p:par>
                          <p:cTn id="75" fill="hold">
                            <p:stCondLst>
                              <p:cond delay="3500"/>
                            </p:stCondLst>
                            <p:childTnLst>
                              <p:par>
                                <p:cTn id="76" presetID="22" presetClass="exit" presetSubtype="1" fill="hold" nodeType="afterEffect">
                                  <p:stCondLst>
                                    <p:cond delay="0"/>
                                  </p:stCondLst>
                                  <p:childTnLst>
                                    <p:animEffect transition="out" filter="wipe(up)">
                                      <p:cBhvr>
                                        <p:cTn id="77" dur="500"/>
                                        <p:tgtEl>
                                          <p:spTgt spid="168"/>
                                        </p:tgtEl>
                                      </p:cBhvr>
                                    </p:animEffect>
                                    <p:set>
                                      <p:cBhvr>
                                        <p:cTn id="78" dur="1" fill="hold">
                                          <p:stCondLst>
                                            <p:cond delay="499"/>
                                          </p:stCondLst>
                                        </p:cTn>
                                        <p:tgtEl>
                                          <p:spTgt spid="16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186"/>
                                        </p:tgtEl>
                                        <p:attrNameLst>
                                          <p:attrName>style.visibility</p:attrName>
                                        </p:attrNameLst>
                                      </p:cBhvr>
                                      <p:to>
                                        <p:strVal val="visible"/>
                                      </p:to>
                                    </p:set>
                                    <p:animEffect transition="in" filter="fade">
                                      <p:cBhvr>
                                        <p:cTn id="83" dur="500"/>
                                        <p:tgtEl>
                                          <p:spTgt spid="186"/>
                                        </p:tgtEl>
                                      </p:cBhvr>
                                    </p:animEffect>
                                    <p:anim calcmode="lin" valueType="num">
                                      <p:cBhvr>
                                        <p:cTn id="84" dur="500" fill="hold"/>
                                        <p:tgtEl>
                                          <p:spTgt spid="186"/>
                                        </p:tgtEl>
                                        <p:attrNameLst>
                                          <p:attrName>ppt_x</p:attrName>
                                        </p:attrNameLst>
                                      </p:cBhvr>
                                      <p:tavLst>
                                        <p:tav tm="0">
                                          <p:val>
                                            <p:strVal val="#ppt_x"/>
                                          </p:val>
                                        </p:tav>
                                        <p:tav tm="100000">
                                          <p:val>
                                            <p:strVal val="#ppt_x"/>
                                          </p:val>
                                        </p:tav>
                                      </p:tavLst>
                                    </p:anim>
                                    <p:anim calcmode="lin" valueType="num">
                                      <p:cBhvr>
                                        <p:cTn id="85" dur="500" fill="hold"/>
                                        <p:tgtEl>
                                          <p:spTgt spid="186"/>
                                        </p:tgtEl>
                                        <p:attrNameLst>
                                          <p:attrName>ppt_y</p:attrName>
                                        </p:attrNameLst>
                                      </p:cBhvr>
                                      <p:tavLst>
                                        <p:tav tm="0">
                                          <p:val>
                                            <p:strVal val="#ppt_y+.1"/>
                                          </p:val>
                                        </p:tav>
                                        <p:tav tm="100000">
                                          <p:val>
                                            <p:strVal val="#ppt_y"/>
                                          </p:val>
                                        </p:tav>
                                      </p:tavLst>
                                    </p:anim>
                                  </p:childTnLst>
                                </p:cTn>
                              </p:par>
                            </p:childTnLst>
                          </p:cTn>
                        </p:par>
                        <p:par>
                          <p:cTn id="86" fill="hold">
                            <p:stCondLst>
                              <p:cond delay="500"/>
                            </p:stCondLst>
                            <p:childTnLst>
                              <p:par>
                                <p:cTn id="87" presetID="0" presetClass="path" presetSubtype="0" accel="50000" decel="50000" fill="hold" nodeType="afterEffect">
                                  <p:stCondLst>
                                    <p:cond delay="500"/>
                                  </p:stCondLst>
                                  <p:childTnLst>
                                    <p:animMotion origin="layout" path="M -5E-6 2.96296E-6 L 0.06302 2.96296E-6 " pathEditMode="relative" ptsTypes="AA">
                                      <p:cBhvr>
                                        <p:cTn id="88" dur="1000" fill="hold"/>
                                        <p:tgtEl>
                                          <p:spTgt spid="186"/>
                                        </p:tgtEl>
                                        <p:attrNameLst>
                                          <p:attrName>ppt_x</p:attrName>
                                          <p:attrName>ppt_y</p:attrName>
                                        </p:attrNameLst>
                                      </p:cBhvr>
                                    </p:animMotion>
                                  </p:childTnLst>
                                </p:cTn>
                              </p:par>
                            </p:childTnLst>
                          </p:cTn>
                        </p:par>
                        <p:par>
                          <p:cTn id="89" fill="hold">
                            <p:stCondLst>
                              <p:cond delay="2000"/>
                            </p:stCondLst>
                            <p:childTnLst>
                              <p:par>
                                <p:cTn id="90" presetID="0" presetClass="path" presetSubtype="0" accel="50000" decel="50000" fill="hold" nodeType="afterEffect">
                                  <p:stCondLst>
                                    <p:cond delay="500"/>
                                  </p:stCondLst>
                                  <p:childTnLst>
                                    <p:animMotion origin="layout" path="M 0.06302 -1.48148E-6 L 0.12604 -1.48148E-6 " pathEditMode="relative" rAng="0" ptsTypes="AA">
                                      <p:cBhvr>
                                        <p:cTn id="91" dur="1000" fill="hold"/>
                                        <p:tgtEl>
                                          <p:spTgt spid="186"/>
                                        </p:tgtEl>
                                        <p:attrNameLst>
                                          <p:attrName>ppt_x</p:attrName>
                                          <p:attrName>ppt_y</p:attrName>
                                        </p:attrNameLst>
                                      </p:cBhvr>
                                      <p:rCtr x="31" y="0"/>
                                    </p:animMotion>
                                  </p:childTnLst>
                                </p:cTn>
                              </p:par>
                            </p:childTnLst>
                          </p:cTn>
                        </p:par>
                        <p:par>
                          <p:cTn id="92" fill="hold">
                            <p:stCondLst>
                              <p:cond delay="3500"/>
                            </p:stCondLst>
                            <p:childTnLst>
                              <p:par>
                                <p:cTn id="93" presetID="0" presetClass="path" presetSubtype="0" accel="50000" decel="50000" fill="hold" nodeType="afterEffect">
                                  <p:stCondLst>
                                    <p:cond delay="500"/>
                                  </p:stCondLst>
                                  <p:childTnLst>
                                    <p:animMotion origin="layout" path="M 0.12604 -1.48148E-6 L 0.18906 -1.48148E-6 " pathEditMode="relative" rAng="0" ptsTypes="AA">
                                      <p:cBhvr>
                                        <p:cTn id="94" dur="1000" fill="hold"/>
                                        <p:tgtEl>
                                          <p:spTgt spid="186"/>
                                        </p:tgtEl>
                                        <p:attrNameLst>
                                          <p:attrName>ppt_x</p:attrName>
                                          <p:attrName>ppt_y</p:attrName>
                                        </p:attrNameLst>
                                      </p:cBhvr>
                                      <p:rCtr x="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grpSp>
        <p:nvGrpSpPr>
          <p:cNvPr id="25" name="Group 9"/>
          <p:cNvGrpSpPr>
            <a:grpSpLocks/>
          </p:cNvGrpSpPr>
          <p:nvPr/>
        </p:nvGrpSpPr>
        <p:grpSpPr bwMode="auto">
          <a:xfrm>
            <a:off x="323528" y="1700808"/>
            <a:ext cx="1816100" cy="2800350"/>
            <a:chOff x="0" y="0"/>
            <a:chExt cx="1144" cy="1764"/>
          </a:xfrm>
        </p:grpSpPr>
        <p:pic>
          <p:nvPicPr>
            <p:cNvPr id="26" name="Picture 10"/>
            <p:cNvPicPr>
              <a:picLocks noChangeArrowheads="1"/>
            </p:cNvPicPr>
            <p:nvPr/>
          </p:nvPicPr>
          <p:blipFill>
            <a:blip r:embed="rId3" cstate="print"/>
            <a:srcRect/>
            <a:stretch>
              <a:fillRect/>
            </a:stretch>
          </p:blipFill>
          <p:spPr bwMode="auto">
            <a:xfrm>
              <a:off x="226" y="457"/>
              <a:ext cx="683" cy="416"/>
            </a:xfrm>
            <a:prstGeom prst="rect">
              <a:avLst/>
            </a:prstGeom>
            <a:noFill/>
            <a:ln w="12700" cap="flat">
              <a:noFill/>
              <a:miter lim="800000"/>
              <a:headEnd/>
              <a:tailEnd/>
            </a:ln>
          </p:spPr>
        </p:pic>
        <p:pic>
          <p:nvPicPr>
            <p:cNvPr id="27" name="Picture 11"/>
            <p:cNvPicPr>
              <a:picLocks noChangeArrowheads="1"/>
            </p:cNvPicPr>
            <p:nvPr/>
          </p:nvPicPr>
          <p:blipFill>
            <a:blip r:embed="rId4" cstate="print"/>
            <a:srcRect/>
            <a:stretch>
              <a:fillRect/>
            </a:stretch>
          </p:blipFill>
          <p:spPr bwMode="auto">
            <a:xfrm>
              <a:off x="294" y="0"/>
              <a:ext cx="547" cy="451"/>
            </a:xfrm>
            <a:prstGeom prst="rect">
              <a:avLst/>
            </a:prstGeom>
            <a:noFill/>
            <a:ln w="12700" cap="flat">
              <a:noFill/>
              <a:miter lim="800000"/>
              <a:headEnd/>
              <a:tailEnd/>
            </a:ln>
          </p:spPr>
        </p:pic>
        <p:pic>
          <p:nvPicPr>
            <p:cNvPr id="28" name="Picture 12"/>
            <p:cNvPicPr>
              <a:picLocks noChangeArrowheads="1"/>
            </p:cNvPicPr>
            <p:nvPr/>
          </p:nvPicPr>
          <p:blipFill>
            <a:blip r:embed="rId5" cstate="print"/>
            <a:srcRect/>
            <a:stretch>
              <a:fillRect/>
            </a:stretch>
          </p:blipFill>
          <p:spPr bwMode="auto">
            <a:xfrm>
              <a:off x="132" y="889"/>
              <a:ext cx="871" cy="547"/>
            </a:xfrm>
            <a:prstGeom prst="rect">
              <a:avLst/>
            </a:prstGeom>
            <a:noFill/>
            <a:ln w="12700" cap="flat">
              <a:noFill/>
              <a:miter lim="800000"/>
              <a:headEnd/>
              <a:tailEnd/>
            </a:ln>
          </p:spPr>
        </p:pic>
        <p:sp>
          <p:nvSpPr>
            <p:cNvPr id="29" name="Rectangle 13"/>
            <p:cNvSpPr>
              <a:spLocks/>
            </p:cNvSpPr>
            <p:nvPr/>
          </p:nvSpPr>
          <p:spPr bwMode="auto">
            <a:xfrm>
              <a:off x="0" y="1588"/>
              <a:ext cx="1144" cy="176"/>
            </a:xfrm>
            <a:prstGeom prst="rect">
              <a:avLst/>
            </a:prstGeom>
            <a:noFill/>
            <a:ln w="12700" cap="flat">
              <a:noFill/>
              <a:miter lim="800000"/>
              <a:headEnd type="none" w="med" len="med"/>
              <a:tailEnd type="none" w="med" len="med"/>
            </a:ln>
          </p:spPr>
          <p:txBody>
            <a:bodyPr lIns="0" tIns="0" rIns="0" bIns="0" anchor="ctr"/>
            <a:lstStyle/>
            <a:p>
              <a:pPr algn="ctr"/>
              <a:r>
                <a:rPr lang="en-US" sz="1400" b="1" dirty="0" smtClean="0">
                  <a:solidFill>
                    <a:schemeClr val="tx1"/>
                  </a:solidFill>
                  <a:cs typeface="Helvetica" charset="0"/>
                  <a:sym typeface="Helvetica" charset="0"/>
                </a:rPr>
                <a:t>easily </a:t>
              </a:r>
              <a:r>
                <a:rPr lang="en-US" sz="1400" b="1" dirty="0">
                  <a:latin typeface="Helvetica" pitchFamily="34" charset="0"/>
                  <a:cs typeface="Helvetica" pitchFamily="34" charset="0"/>
                  <a:sym typeface="Helvetica" charset="0"/>
                </a:rPr>
                <a:t>~</a:t>
              </a:r>
              <a:r>
                <a:rPr lang="en-US" sz="1400" b="1" dirty="0" smtClean="0">
                  <a:solidFill>
                    <a:schemeClr val="tx1"/>
                  </a:solidFill>
                  <a:cs typeface="Helvetica" charset="0"/>
                  <a:sym typeface="Helvetica" charset="0"/>
                </a:rPr>
                <a:t>50 </a:t>
              </a:r>
              <a:r>
                <a:rPr lang="en-US" sz="1400" b="1" dirty="0" err="1">
                  <a:solidFill>
                    <a:schemeClr val="tx1"/>
                  </a:solidFill>
                  <a:cs typeface="Helvetica" charset="0"/>
                  <a:sym typeface="Helvetica" charset="0"/>
                </a:rPr>
                <a:t>MPix</a:t>
              </a:r>
              <a:endParaRPr lang="en-US" sz="1400" b="1" dirty="0">
                <a:solidFill>
                  <a:schemeClr val="tx1"/>
                </a:solidFill>
                <a:cs typeface="Helvetica" charset="0"/>
                <a:sym typeface="Helvetica" charset="0"/>
              </a:endParaRPr>
            </a:p>
          </p:txBody>
        </p:sp>
      </p:grpSp>
      <p:grpSp>
        <p:nvGrpSpPr>
          <p:cNvPr id="33" name="Group 17"/>
          <p:cNvGrpSpPr>
            <a:grpSpLocks/>
          </p:cNvGrpSpPr>
          <p:nvPr/>
        </p:nvGrpSpPr>
        <p:grpSpPr bwMode="auto">
          <a:xfrm>
            <a:off x="2907531" y="1853208"/>
            <a:ext cx="3048000" cy="2647950"/>
            <a:chOff x="0" y="0"/>
            <a:chExt cx="1920" cy="1668"/>
          </a:xfrm>
        </p:grpSpPr>
        <p:sp>
          <p:nvSpPr>
            <p:cNvPr id="34" name="Rectangle 18"/>
            <p:cNvSpPr>
              <a:spLocks/>
            </p:cNvSpPr>
            <p:nvPr/>
          </p:nvSpPr>
          <p:spPr bwMode="auto">
            <a:xfrm>
              <a:off x="368" y="1492"/>
              <a:ext cx="1144" cy="176"/>
            </a:xfrm>
            <a:prstGeom prst="rect">
              <a:avLst/>
            </a:prstGeom>
            <a:noFill/>
            <a:ln w="12700" cap="flat">
              <a:noFill/>
              <a:miter lim="800000"/>
              <a:headEnd type="none" w="med" len="med"/>
              <a:tailEnd type="none" w="med" len="med"/>
            </a:ln>
          </p:spPr>
          <p:txBody>
            <a:bodyPr lIns="0" tIns="0" rIns="0" bIns="0" anchor="ctr"/>
            <a:lstStyle/>
            <a:p>
              <a:pPr algn="ctr"/>
              <a:r>
                <a:rPr lang="en-US" sz="1400" b="1" dirty="0">
                  <a:latin typeface="Helvetica" pitchFamily="34" charset="0"/>
                  <a:cs typeface="Helvetica" pitchFamily="34" charset="0"/>
                  <a:sym typeface="Helvetica" charset="0"/>
                </a:rPr>
                <a:t>~</a:t>
              </a:r>
              <a:r>
                <a:rPr lang="en-US" sz="1400" b="1" dirty="0" smtClean="0">
                  <a:solidFill>
                    <a:schemeClr val="tx1"/>
                  </a:solidFill>
                  <a:cs typeface="Helvetica" charset="0"/>
                  <a:sym typeface="Helvetica" charset="0"/>
                </a:rPr>
                <a:t>2-8 </a:t>
              </a:r>
              <a:r>
                <a:rPr lang="en-US" sz="1400" b="1" dirty="0" err="1">
                  <a:solidFill>
                    <a:schemeClr val="tx1"/>
                  </a:solidFill>
                  <a:cs typeface="Helvetica" charset="0"/>
                  <a:sym typeface="Helvetica" charset="0"/>
                </a:rPr>
                <a:t>MPix</a:t>
              </a:r>
              <a:endParaRPr lang="en-US" sz="1400" b="1" dirty="0">
                <a:solidFill>
                  <a:schemeClr val="tx1"/>
                </a:solidFill>
                <a:cs typeface="Helvetica" charset="0"/>
                <a:sym typeface="Helvetica" charset="0"/>
              </a:endParaRPr>
            </a:p>
          </p:txBody>
        </p:sp>
        <p:grpSp>
          <p:nvGrpSpPr>
            <p:cNvPr id="35" name="Group 19"/>
            <p:cNvGrpSpPr>
              <a:grpSpLocks/>
            </p:cNvGrpSpPr>
            <p:nvPr/>
          </p:nvGrpSpPr>
          <p:grpSpPr bwMode="auto">
            <a:xfrm>
              <a:off x="0" y="0"/>
              <a:ext cx="1920" cy="1319"/>
              <a:chOff x="0" y="0"/>
              <a:chExt cx="1920" cy="1319"/>
            </a:xfrm>
          </p:grpSpPr>
          <p:pic>
            <p:nvPicPr>
              <p:cNvPr id="36" name="Picture 20"/>
              <p:cNvPicPr>
                <a:picLocks noChangeArrowheads="1"/>
              </p:cNvPicPr>
              <p:nvPr/>
            </p:nvPicPr>
            <p:blipFill>
              <a:blip r:embed="rId6" cstate="print"/>
              <a:srcRect/>
              <a:stretch>
                <a:fillRect/>
              </a:stretch>
            </p:blipFill>
            <p:spPr bwMode="auto">
              <a:xfrm>
                <a:off x="0" y="0"/>
                <a:ext cx="1920" cy="1319"/>
              </a:xfrm>
              <a:prstGeom prst="rect">
                <a:avLst/>
              </a:prstGeom>
              <a:noFill/>
              <a:ln w="9525" cap="flat">
                <a:noFill/>
                <a:miter lim="800000"/>
                <a:headEnd/>
                <a:tailEnd/>
              </a:ln>
            </p:spPr>
          </p:pic>
          <p:pic>
            <p:nvPicPr>
              <p:cNvPr id="37" name="Picture 21"/>
              <p:cNvPicPr>
                <a:picLocks noChangeArrowheads="1"/>
              </p:cNvPicPr>
              <p:nvPr/>
            </p:nvPicPr>
            <p:blipFill>
              <a:blip r:embed="rId7" cstate="print"/>
              <a:srcRect/>
              <a:stretch>
                <a:fillRect/>
              </a:stretch>
            </p:blipFill>
            <p:spPr bwMode="auto">
              <a:xfrm>
                <a:off x="96" y="92"/>
                <a:ext cx="1727" cy="963"/>
              </a:xfrm>
              <a:prstGeom prst="rect">
                <a:avLst/>
              </a:prstGeom>
              <a:noFill/>
              <a:ln w="9525" cap="flat">
                <a:noFill/>
                <a:miter lim="800000"/>
                <a:headEnd/>
                <a:tailEnd/>
              </a:ln>
            </p:spPr>
          </p:pic>
        </p:grpSp>
      </p:grpSp>
      <p:grpSp>
        <p:nvGrpSpPr>
          <p:cNvPr id="23" name="Group 22"/>
          <p:cNvGrpSpPr/>
          <p:nvPr/>
        </p:nvGrpSpPr>
        <p:grpSpPr>
          <a:xfrm>
            <a:off x="908870" y="4825008"/>
            <a:ext cx="7543800" cy="566738"/>
            <a:chOff x="908870" y="4825008"/>
            <a:chExt cx="7543800" cy="566738"/>
          </a:xfrm>
        </p:grpSpPr>
        <p:grpSp>
          <p:nvGrpSpPr>
            <p:cNvPr id="39" name="Group 23"/>
            <p:cNvGrpSpPr>
              <a:grpSpLocks/>
            </p:cNvGrpSpPr>
            <p:nvPr/>
          </p:nvGrpSpPr>
          <p:grpSpPr bwMode="auto">
            <a:xfrm>
              <a:off x="1212083" y="4825008"/>
              <a:ext cx="6735763" cy="566738"/>
              <a:chOff x="0" y="0"/>
              <a:chExt cx="4243" cy="357"/>
            </a:xfrm>
          </p:grpSpPr>
          <p:sp>
            <p:nvSpPr>
              <p:cNvPr id="42" name="Freeform 24"/>
              <p:cNvSpPr>
                <a:spLocks/>
              </p:cNvSpPr>
              <p:nvPr/>
            </p:nvSpPr>
            <p:spPr bwMode="auto">
              <a:xfrm>
                <a:off x="11" y="0"/>
                <a:ext cx="4224" cy="155"/>
              </a:xfrm>
              <a:custGeom>
                <a:avLst/>
                <a:gdLst/>
                <a:ahLst/>
                <a:cxnLst>
                  <a:cxn ang="0">
                    <a:pos x="0" y="0"/>
                  </a:cxn>
                  <a:cxn ang="0">
                    <a:pos x="10133" y="21600"/>
                  </a:cxn>
                  <a:cxn ang="0">
                    <a:pos x="21600" y="0"/>
                  </a:cxn>
                </a:cxnLst>
                <a:rect l="0" t="0" r="r" b="b"/>
                <a:pathLst>
                  <a:path w="21600" h="21600">
                    <a:moveTo>
                      <a:pt x="0" y="0"/>
                    </a:moveTo>
                    <a:cubicBezTo>
                      <a:pt x="3266" y="10800"/>
                      <a:pt x="6533" y="21600"/>
                      <a:pt x="10133" y="21600"/>
                    </a:cubicBezTo>
                    <a:cubicBezTo>
                      <a:pt x="13733" y="21600"/>
                      <a:pt x="19566" y="3600"/>
                      <a:pt x="21600" y="0"/>
                    </a:cubicBezTo>
                  </a:path>
                </a:pathLst>
              </a:custGeom>
              <a:noFill/>
              <a:ln w="12700" cap="flat">
                <a:solidFill>
                  <a:schemeClr val="tx1"/>
                </a:solidFill>
                <a:prstDash val="solid"/>
                <a:round/>
                <a:headEnd type="none" w="med" len="med"/>
                <a:tailEnd type="none" w="med" len="med"/>
              </a:ln>
              <a:effectLst>
                <a:outerShdw dist="50799" dir="5400000" algn="ctr" rotWithShape="0">
                  <a:schemeClr val="bg2">
                    <a:alpha val="43137"/>
                  </a:schemeClr>
                </a:outerShdw>
              </a:effectLst>
            </p:spPr>
            <p:txBody>
              <a:bodyPr lIns="0" tIns="0" rIns="0" bIns="0"/>
              <a:lstStyle/>
              <a:p>
                <a:endParaRPr lang="en-US"/>
              </a:p>
            </p:txBody>
          </p:sp>
          <p:pic>
            <p:nvPicPr>
              <p:cNvPr id="43" name="Picture 25"/>
              <p:cNvPicPr>
                <a:picLocks noChangeArrowheads="1"/>
              </p:cNvPicPr>
              <p:nvPr/>
            </p:nvPicPr>
            <p:blipFill>
              <a:blip r:embed="rId8" cstate="print"/>
              <a:srcRect/>
              <a:stretch>
                <a:fillRect/>
              </a:stretch>
            </p:blipFill>
            <p:spPr bwMode="auto">
              <a:xfrm>
                <a:off x="0" y="177"/>
                <a:ext cx="4243" cy="180"/>
              </a:xfrm>
              <a:prstGeom prst="rect">
                <a:avLst/>
              </a:prstGeom>
              <a:noFill/>
              <a:ln w="9525" cap="flat">
                <a:noFill/>
                <a:miter lim="800000"/>
                <a:headEnd/>
                <a:tailEnd/>
              </a:ln>
              <a:effectLst>
                <a:outerShdw dist="50799" dir="5400000" algn="ctr" rotWithShape="0">
                  <a:schemeClr val="bg2">
                    <a:alpha val="43137"/>
                  </a:schemeClr>
                </a:outerShdw>
              </a:effectLst>
            </p:spPr>
          </p:pic>
        </p:grpSp>
        <p:sp>
          <p:nvSpPr>
            <p:cNvPr id="40" name="Line 26"/>
            <p:cNvSpPr>
              <a:spLocks noChangeShapeType="1"/>
            </p:cNvSpPr>
            <p:nvPr/>
          </p:nvSpPr>
          <p:spPr bwMode="auto">
            <a:xfrm>
              <a:off x="908870" y="5098058"/>
              <a:ext cx="7543800" cy="1588"/>
            </a:xfrm>
            <a:prstGeom prst="line">
              <a:avLst/>
            </a:prstGeom>
            <a:noFill/>
            <a:ln w="25400" cap="flat">
              <a:solidFill>
                <a:srgbClr val="FF0000"/>
              </a:solidFill>
              <a:prstDash val="solid"/>
              <a:round/>
              <a:headEnd type="none" w="med" len="med"/>
              <a:tailEnd type="triangle" w="med" len="med"/>
            </a:ln>
            <a:effectLst>
              <a:outerShdw dist="50799" dir="5400000" algn="ctr" rotWithShape="0">
                <a:schemeClr val="bg2">
                  <a:alpha val="43137"/>
                </a:schemeClr>
              </a:outerShdw>
            </a:effectLst>
          </p:spPr>
          <p:txBody>
            <a:bodyPr lIns="0" tIns="0" rIns="0" bIns="0"/>
            <a:lstStyle/>
            <a:p>
              <a:endParaRPr lang="en-US"/>
            </a:p>
          </p:txBody>
        </p:sp>
        <p:sp>
          <p:nvSpPr>
            <p:cNvPr id="41" name="Oval 27"/>
            <p:cNvSpPr>
              <a:spLocks/>
            </p:cNvSpPr>
            <p:nvPr/>
          </p:nvSpPr>
          <p:spPr bwMode="auto">
            <a:xfrm>
              <a:off x="4279133" y="4901208"/>
              <a:ext cx="254000" cy="381000"/>
            </a:xfrm>
            <a:prstGeom prst="ellipse">
              <a:avLst/>
            </a:prstGeom>
            <a:noFill/>
            <a:ln w="38100" cap="flat">
              <a:solidFill>
                <a:srgbClr val="FF0000"/>
              </a:solidFill>
              <a:prstDash val="solid"/>
              <a:round/>
              <a:headEnd type="none" w="med" len="med"/>
              <a:tailEnd type="none" w="med" len="med"/>
            </a:ln>
            <a:effectLst>
              <a:outerShdw dist="50799" dir="5400000" algn="ctr" rotWithShape="0">
                <a:schemeClr val="bg2">
                  <a:alpha val="43137"/>
                </a:schemeClr>
              </a:outerShdw>
            </a:effectLst>
          </p:spPr>
          <p:txBody>
            <a:bodyPr lIns="0" tIns="0" rIns="0" bIns="0"/>
            <a:lstStyle/>
            <a:p>
              <a:endParaRPr lang="en-US"/>
            </a:p>
          </p:txBody>
        </p:sp>
      </p:grpSp>
      <p:sp>
        <p:nvSpPr>
          <p:cNvPr id="46" name="AutoShape 29"/>
          <p:cNvSpPr>
            <a:spLocks/>
          </p:cNvSpPr>
          <p:nvPr/>
        </p:nvSpPr>
        <p:spPr bwMode="auto">
          <a:xfrm>
            <a:off x="6156176" y="2708920"/>
            <a:ext cx="720080" cy="305038"/>
          </a:xfrm>
          <a:prstGeom prst="rightArrow">
            <a:avLst>
              <a:gd name="adj1" fmla="val 50000"/>
              <a:gd name="adj2" fmla="val 49999"/>
            </a:avLst>
          </a:prstGeom>
          <a:solidFill>
            <a:schemeClr val="tx2"/>
          </a:solidFill>
          <a:ln w="25400" cap="flat">
            <a:solidFill>
              <a:schemeClr val="tx2">
                <a:lumMod val="50000"/>
              </a:schemeClr>
            </a:solidFill>
            <a:prstDash val="solid"/>
            <a:round/>
            <a:headEnd type="none" w="med" len="med"/>
            <a:tailEnd type="none" w="med" len="med"/>
          </a:ln>
        </p:spPr>
        <p:txBody>
          <a:bodyPr lIns="0" tIns="0" rIns="0" bIns="0"/>
          <a:lstStyle/>
          <a:p>
            <a:endParaRPr lang="en-US" dirty="0">
              <a:solidFill>
                <a:schemeClr val="tx2"/>
              </a:solidFill>
            </a:endParaRPr>
          </a:p>
        </p:txBody>
      </p:sp>
      <p:sp>
        <p:nvSpPr>
          <p:cNvPr id="47" name="AutoShape 29"/>
          <p:cNvSpPr>
            <a:spLocks/>
          </p:cNvSpPr>
          <p:nvPr/>
        </p:nvSpPr>
        <p:spPr bwMode="auto">
          <a:xfrm>
            <a:off x="2051720" y="2708920"/>
            <a:ext cx="720080" cy="305038"/>
          </a:xfrm>
          <a:prstGeom prst="rightArrow">
            <a:avLst>
              <a:gd name="adj1" fmla="val 50000"/>
              <a:gd name="adj2" fmla="val 49999"/>
            </a:avLst>
          </a:prstGeom>
          <a:solidFill>
            <a:schemeClr val="tx2"/>
          </a:solidFill>
          <a:ln w="25400" cap="flat">
            <a:solidFill>
              <a:schemeClr val="tx2">
                <a:lumMod val="50000"/>
              </a:schemeClr>
            </a:solidFill>
            <a:prstDash val="solid"/>
            <a:round/>
            <a:headEnd type="none" w="med" len="med"/>
            <a:tailEnd type="none" w="med" len="med"/>
          </a:ln>
        </p:spPr>
        <p:txBody>
          <a:bodyPr lIns="0" tIns="0" rIns="0" bIns="0"/>
          <a:lstStyle/>
          <a:p>
            <a:endParaRPr lang="en-US" dirty="0">
              <a:solidFill>
                <a:schemeClr val="tx2"/>
              </a:solidFill>
            </a:endParaRPr>
          </a:p>
        </p:txBody>
      </p:sp>
      <p:grpSp>
        <p:nvGrpSpPr>
          <p:cNvPr id="38" name="Group 37"/>
          <p:cNvGrpSpPr/>
          <p:nvPr/>
        </p:nvGrpSpPr>
        <p:grpSpPr>
          <a:xfrm>
            <a:off x="6588224" y="2296529"/>
            <a:ext cx="2311400" cy="2215989"/>
            <a:chOff x="6588224" y="2296529"/>
            <a:chExt cx="2311400" cy="2215989"/>
          </a:xfrm>
        </p:grpSpPr>
        <p:sp>
          <p:nvSpPr>
            <p:cNvPr id="32" name="Rectangle 16"/>
            <p:cNvSpPr>
              <a:spLocks/>
            </p:cNvSpPr>
            <p:nvPr/>
          </p:nvSpPr>
          <p:spPr bwMode="auto">
            <a:xfrm>
              <a:off x="6588224" y="4233118"/>
              <a:ext cx="2311400" cy="279400"/>
            </a:xfrm>
            <a:prstGeom prst="rect">
              <a:avLst/>
            </a:prstGeom>
            <a:noFill/>
            <a:ln w="12700" cap="flat">
              <a:noFill/>
              <a:miter lim="800000"/>
              <a:headEnd type="none" w="med" len="med"/>
              <a:tailEnd type="none" w="med" len="med"/>
            </a:ln>
          </p:spPr>
          <p:txBody>
            <a:bodyPr lIns="0" tIns="0" rIns="0" bIns="0" anchor="ctr"/>
            <a:lstStyle/>
            <a:p>
              <a:pPr algn="ctr"/>
              <a:r>
                <a:rPr lang="en-US" sz="1400" b="1" dirty="0">
                  <a:solidFill>
                    <a:schemeClr val="tx1"/>
                  </a:solidFill>
                  <a:cs typeface="Helvetica" charset="0"/>
                  <a:sym typeface="Helvetica" charset="0"/>
                </a:rPr>
                <a:t>1px </a:t>
              </a:r>
              <a:r>
                <a:rPr lang="en-US" sz="1400" b="1" dirty="0">
                  <a:solidFill>
                    <a:schemeClr val="tx1"/>
                  </a:solidFill>
                  <a:ea typeface="Lucida Grande" charset="0"/>
                  <a:cs typeface="Lucida Grande" charset="0"/>
                  <a:sym typeface="Lucida Grande" charset="0"/>
                </a:rPr>
                <a:t>→</a:t>
              </a:r>
              <a:r>
                <a:rPr lang="en-US" sz="1400" b="1" dirty="0">
                  <a:solidFill>
                    <a:schemeClr val="tx1"/>
                  </a:solidFill>
                  <a:cs typeface="Helvetica" charset="0"/>
                  <a:sym typeface="Helvetica" charset="0"/>
                </a:rPr>
                <a:t> </a:t>
              </a:r>
              <a:r>
                <a:rPr lang="en-US" sz="1400" b="1" dirty="0" smtClean="0">
                  <a:solidFill>
                    <a:schemeClr val="tx1"/>
                  </a:solidFill>
                  <a:latin typeface="Helvetica" pitchFamily="34" charset="0"/>
                  <a:cs typeface="Helvetica" pitchFamily="34" charset="0"/>
                  <a:sym typeface="Helvetica" charset="0"/>
                </a:rPr>
                <a:t>~</a:t>
              </a:r>
              <a:r>
                <a:rPr lang="en-US" sz="1400" b="1" dirty="0" smtClean="0">
                  <a:solidFill>
                    <a:schemeClr val="tx1"/>
                  </a:solidFill>
                  <a:cs typeface="Helvetica" charset="0"/>
                  <a:sym typeface="Helvetica" charset="0"/>
                </a:rPr>
                <a:t>9 </a:t>
              </a:r>
              <a:r>
                <a:rPr lang="en-US" sz="1400" b="1" dirty="0">
                  <a:solidFill>
                    <a:schemeClr val="tx1"/>
                  </a:solidFill>
                  <a:cs typeface="Helvetica" charset="0"/>
                  <a:sym typeface="Helvetica" charset="0"/>
                </a:rPr>
                <a:t>receptors</a:t>
              </a:r>
            </a:p>
          </p:txBody>
        </p:sp>
        <p:pic>
          <p:nvPicPr>
            <p:cNvPr id="24" name="Picture 22"/>
            <p:cNvPicPr>
              <a:picLocks noChangeArrowheads="1"/>
            </p:cNvPicPr>
            <p:nvPr/>
          </p:nvPicPr>
          <p:blipFill>
            <a:blip r:embed="rId9" cstate="print"/>
            <a:srcRect/>
            <a:stretch>
              <a:fillRect/>
            </a:stretch>
          </p:blipFill>
          <p:spPr bwMode="auto">
            <a:xfrm rot="20755485">
              <a:off x="7065257" y="2296529"/>
              <a:ext cx="1487468" cy="1145760"/>
            </a:xfrm>
            <a:prstGeom prst="rect">
              <a:avLst/>
            </a:prstGeom>
            <a:noFill/>
            <a:ln w="9525" cap="flat">
              <a:noFill/>
              <a:miter lim="800000"/>
              <a:headEnd/>
              <a:tailEnd/>
            </a:ln>
          </p:spPr>
        </p:pic>
      </p:gr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Flicker Frequency</a:t>
            </a:r>
            <a:endParaRPr lang="en-US" dirty="0"/>
          </a:p>
        </p:txBody>
      </p:sp>
      <p:grpSp>
        <p:nvGrpSpPr>
          <p:cNvPr id="31" name="Group 30"/>
          <p:cNvGrpSpPr/>
          <p:nvPr/>
        </p:nvGrpSpPr>
        <p:grpSpPr>
          <a:xfrm>
            <a:off x="4112863" y="1499176"/>
            <a:ext cx="4837361" cy="3883798"/>
            <a:chOff x="4112863" y="1499176"/>
            <a:chExt cx="4837361" cy="3883798"/>
          </a:xfrm>
        </p:grpSpPr>
        <p:pic>
          <p:nvPicPr>
            <p:cNvPr id="45058" name="Picture 2" descr="C:\Documents and Settings\Administrator\Desktop\plo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13224" y="1579430"/>
              <a:ext cx="3937000" cy="24003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292620" y="4921309"/>
              <a:ext cx="3657604" cy="461665"/>
            </a:xfrm>
            <a:prstGeom prst="rect">
              <a:avLst/>
            </a:prstGeom>
            <a:noFill/>
          </p:spPr>
          <p:txBody>
            <a:bodyPr wrap="none" rtlCol="0">
              <a:spAutoFit/>
            </a:bodyPr>
            <a:lstStyle/>
            <a:p>
              <a:pPr algn="r"/>
              <a:r>
                <a:rPr lang="en-US" sz="1200" dirty="0" smtClean="0"/>
                <a:t>Critical Flicker Frequency – Hecht and Smith’s data from</a:t>
              </a:r>
              <a:br>
                <a:rPr lang="en-US" sz="1200" dirty="0" smtClean="0"/>
              </a:br>
              <a:r>
                <a:rPr lang="en-US" sz="1200" dirty="0" smtClean="0"/>
                <a:t>Brown J.L. </a:t>
              </a:r>
              <a:r>
                <a:rPr lang="en-US" sz="1200" i="1" dirty="0" smtClean="0"/>
                <a:t>Flicker and Intermittent Simulation</a:t>
              </a:r>
              <a:endParaRPr lang="en-US" sz="1200" dirty="0" smtClean="0"/>
            </a:p>
          </p:txBody>
        </p:sp>
        <p:sp>
          <p:nvSpPr>
            <p:cNvPr id="5" name="TextBox 4"/>
            <p:cNvSpPr txBox="1"/>
            <p:nvPr/>
          </p:nvSpPr>
          <p:spPr>
            <a:xfrm>
              <a:off x="4473568" y="3340991"/>
              <a:ext cx="590226" cy="307777"/>
            </a:xfrm>
            <a:prstGeom prst="rect">
              <a:avLst/>
            </a:prstGeom>
            <a:noFill/>
          </p:spPr>
          <p:txBody>
            <a:bodyPr wrap="none" rtlCol="0">
              <a:spAutoFit/>
            </a:bodyPr>
            <a:lstStyle/>
            <a:p>
              <a:r>
                <a:rPr lang="en-US" sz="1400" dirty="0" smtClean="0"/>
                <a:t>10 Hz</a:t>
              </a:r>
            </a:p>
          </p:txBody>
        </p:sp>
        <p:sp>
          <p:nvSpPr>
            <p:cNvPr id="7" name="TextBox 6"/>
            <p:cNvSpPr txBox="1"/>
            <p:nvPr/>
          </p:nvSpPr>
          <p:spPr>
            <a:xfrm>
              <a:off x="4482194" y="2972628"/>
              <a:ext cx="590226" cy="307777"/>
            </a:xfrm>
            <a:prstGeom prst="rect">
              <a:avLst/>
            </a:prstGeom>
            <a:noFill/>
          </p:spPr>
          <p:txBody>
            <a:bodyPr wrap="none" rtlCol="0">
              <a:spAutoFit/>
            </a:bodyPr>
            <a:lstStyle/>
            <a:p>
              <a:r>
                <a:rPr lang="en-US" sz="1400" dirty="0" smtClean="0"/>
                <a:t>20 Hz</a:t>
              </a:r>
            </a:p>
          </p:txBody>
        </p:sp>
        <p:sp>
          <p:nvSpPr>
            <p:cNvPr id="8" name="TextBox 7"/>
            <p:cNvSpPr txBox="1"/>
            <p:nvPr/>
          </p:nvSpPr>
          <p:spPr>
            <a:xfrm>
              <a:off x="4490820" y="2604265"/>
              <a:ext cx="590226" cy="307777"/>
            </a:xfrm>
            <a:prstGeom prst="rect">
              <a:avLst/>
            </a:prstGeom>
            <a:noFill/>
          </p:spPr>
          <p:txBody>
            <a:bodyPr wrap="none" rtlCol="0">
              <a:spAutoFit/>
            </a:bodyPr>
            <a:lstStyle/>
            <a:p>
              <a:r>
                <a:rPr lang="en-US" sz="1400" dirty="0" smtClean="0"/>
                <a:t>30 Hz</a:t>
              </a:r>
            </a:p>
          </p:txBody>
        </p:sp>
        <p:sp>
          <p:nvSpPr>
            <p:cNvPr id="9" name="TextBox 8"/>
            <p:cNvSpPr txBox="1"/>
            <p:nvPr/>
          </p:nvSpPr>
          <p:spPr>
            <a:xfrm>
              <a:off x="4499446" y="2235902"/>
              <a:ext cx="590226" cy="307777"/>
            </a:xfrm>
            <a:prstGeom prst="rect">
              <a:avLst/>
            </a:prstGeom>
            <a:noFill/>
          </p:spPr>
          <p:txBody>
            <a:bodyPr wrap="none" rtlCol="0">
              <a:spAutoFit/>
            </a:bodyPr>
            <a:lstStyle/>
            <a:p>
              <a:r>
                <a:rPr lang="en-US" sz="1400" dirty="0" smtClean="0"/>
                <a:t>40 Hz</a:t>
              </a:r>
            </a:p>
          </p:txBody>
        </p:sp>
        <p:sp>
          <p:nvSpPr>
            <p:cNvPr id="10" name="TextBox 9"/>
            <p:cNvSpPr txBox="1"/>
            <p:nvPr/>
          </p:nvSpPr>
          <p:spPr>
            <a:xfrm>
              <a:off x="4508072" y="1867539"/>
              <a:ext cx="590226" cy="307777"/>
            </a:xfrm>
            <a:prstGeom prst="rect">
              <a:avLst/>
            </a:prstGeom>
            <a:noFill/>
          </p:spPr>
          <p:txBody>
            <a:bodyPr wrap="none" rtlCol="0">
              <a:spAutoFit/>
            </a:bodyPr>
            <a:lstStyle/>
            <a:p>
              <a:r>
                <a:rPr lang="en-US" sz="1400" dirty="0"/>
                <a:t>5</a:t>
              </a:r>
              <a:r>
                <a:rPr lang="en-US" sz="1400" dirty="0" smtClean="0"/>
                <a:t>0 Hz</a:t>
              </a:r>
            </a:p>
          </p:txBody>
        </p:sp>
        <p:sp>
          <p:nvSpPr>
            <p:cNvPr id="11" name="TextBox 10"/>
            <p:cNvSpPr txBox="1"/>
            <p:nvPr/>
          </p:nvSpPr>
          <p:spPr>
            <a:xfrm>
              <a:off x="4516698" y="1499176"/>
              <a:ext cx="590226" cy="307777"/>
            </a:xfrm>
            <a:prstGeom prst="rect">
              <a:avLst/>
            </a:prstGeom>
            <a:noFill/>
          </p:spPr>
          <p:txBody>
            <a:bodyPr wrap="none" rtlCol="0">
              <a:spAutoFit/>
            </a:bodyPr>
            <a:lstStyle/>
            <a:p>
              <a:r>
                <a:rPr lang="en-US" sz="1400" dirty="0"/>
                <a:t>6</a:t>
              </a:r>
              <a:r>
                <a:rPr lang="en-US" sz="1400" dirty="0" smtClean="0"/>
                <a:t>0 Hz</a:t>
              </a:r>
            </a:p>
          </p:txBody>
        </p:sp>
        <p:sp>
          <p:nvSpPr>
            <p:cNvPr id="12" name="TextBox 11"/>
            <p:cNvSpPr txBox="1"/>
            <p:nvPr/>
          </p:nvSpPr>
          <p:spPr>
            <a:xfrm>
              <a:off x="5229248" y="3919690"/>
              <a:ext cx="330540" cy="307777"/>
            </a:xfrm>
            <a:prstGeom prst="rect">
              <a:avLst/>
            </a:prstGeom>
            <a:noFill/>
          </p:spPr>
          <p:txBody>
            <a:bodyPr wrap="none" rtlCol="0">
              <a:spAutoFit/>
            </a:bodyPr>
            <a:lstStyle/>
            <a:p>
              <a:r>
                <a:rPr lang="en-US" sz="1400" dirty="0" smtClean="0"/>
                <a:t>-3</a:t>
              </a:r>
            </a:p>
          </p:txBody>
        </p:sp>
        <p:sp>
          <p:nvSpPr>
            <p:cNvPr id="13" name="TextBox 12"/>
            <p:cNvSpPr txBox="1"/>
            <p:nvPr/>
          </p:nvSpPr>
          <p:spPr>
            <a:xfrm>
              <a:off x="5985332" y="3919690"/>
              <a:ext cx="330540" cy="307777"/>
            </a:xfrm>
            <a:prstGeom prst="rect">
              <a:avLst/>
            </a:prstGeom>
            <a:noFill/>
          </p:spPr>
          <p:txBody>
            <a:bodyPr wrap="none" rtlCol="0">
              <a:spAutoFit/>
            </a:bodyPr>
            <a:lstStyle/>
            <a:p>
              <a:r>
                <a:rPr lang="en-US" sz="1400" dirty="0" smtClean="0"/>
                <a:t>-1</a:t>
              </a:r>
            </a:p>
          </p:txBody>
        </p:sp>
        <p:sp>
          <p:nvSpPr>
            <p:cNvPr id="14" name="TextBox 13"/>
            <p:cNvSpPr txBox="1"/>
            <p:nvPr/>
          </p:nvSpPr>
          <p:spPr>
            <a:xfrm>
              <a:off x="6830881" y="3919690"/>
              <a:ext cx="276038" cy="307777"/>
            </a:xfrm>
            <a:prstGeom prst="rect">
              <a:avLst/>
            </a:prstGeom>
            <a:noFill/>
          </p:spPr>
          <p:txBody>
            <a:bodyPr wrap="none" rtlCol="0">
              <a:spAutoFit/>
            </a:bodyPr>
            <a:lstStyle/>
            <a:p>
              <a:r>
                <a:rPr lang="en-US" sz="1400" dirty="0" smtClean="0"/>
                <a:t>1</a:t>
              </a:r>
            </a:p>
          </p:txBody>
        </p:sp>
        <p:sp>
          <p:nvSpPr>
            <p:cNvPr id="15" name="TextBox 14"/>
            <p:cNvSpPr txBox="1"/>
            <p:nvPr/>
          </p:nvSpPr>
          <p:spPr>
            <a:xfrm>
              <a:off x="7564210" y="3923567"/>
              <a:ext cx="276038" cy="307777"/>
            </a:xfrm>
            <a:prstGeom prst="rect">
              <a:avLst/>
            </a:prstGeom>
            <a:noFill/>
          </p:spPr>
          <p:txBody>
            <a:bodyPr wrap="none" rtlCol="0">
              <a:spAutoFit/>
            </a:bodyPr>
            <a:lstStyle/>
            <a:p>
              <a:r>
                <a:rPr lang="en-US" sz="1400" dirty="0" smtClean="0"/>
                <a:t>3</a:t>
              </a:r>
            </a:p>
          </p:txBody>
        </p:sp>
        <p:sp>
          <p:nvSpPr>
            <p:cNvPr id="16" name="TextBox 15"/>
            <p:cNvSpPr txBox="1"/>
            <p:nvPr/>
          </p:nvSpPr>
          <p:spPr>
            <a:xfrm>
              <a:off x="8325592" y="3913002"/>
              <a:ext cx="330540" cy="307777"/>
            </a:xfrm>
            <a:prstGeom prst="rect">
              <a:avLst/>
            </a:prstGeom>
            <a:noFill/>
          </p:spPr>
          <p:txBody>
            <a:bodyPr wrap="none" rtlCol="0">
              <a:spAutoFit/>
            </a:bodyPr>
            <a:lstStyle/>
            <a:p>
              <a:r>
                <a:rPr lang="en-US" sz="1400" dirty="0" smtClean="0"/>
                <a:t>-3</a:t>
              </a:r>
            </a:p>
          </p:txBody>
        </p:sp>
        <p:sp>
          <p:nvSpPr>
            <p:cNvPr id="6" name="TextBox 5"/>
            <p:cNvSpPr txBox="1"/>
            <p:nvPr/>
          </p:nvSpPr>
          <p:spPr>
            <a:xfrm>
              <a:off x="6030854" y="4207741"/>
              <a:ext cx="1876091" cy="369332"/>
            </a:xfrm>
            <a:prstGeom prst="rect">
              <a:avLst/>
            </a:prstGeom>
            <a:noFill/>
          </p:spPr>
          <p:txBody>
            <a:bodyPr wrap="none" rtlCol="0">
              <a:spAutoFit/>
            </a:bodyPr>
            <a:lstStyle/>
            <a:p>
              <a:r>
                <a:rPr lang="en-US" dirty="0" smtClean="0"/>
                <a:t>Temporal contrast</a:t>
              </a:r>
            </a:p>
          </p:txBody>
        </p:sp>
        <p:sp>
          <p:nvSpPr>
            <p:cNvPr id="18" name="TextBox 17"/>
            <p:cNvSpPr txBox="1"/>
            <p:nvPr/>
          </p:nvSpPr>
          <p:spPr>
            <a:xfrm rot="16200000">
              <a:off x="3714580" y="2594914"/>
              <a:ext cx="1165897" cy="369332"/>
            </a:xfrm>
            <a:prstGeom prst="rect">
              <a:avLst/>
            </a:prstGeom>
            <a:noFill/>
          </p:spPr>
          <p:txBody>
            <a:bodyPr wrap="none" rtlCol="0">
              <a:spAutoFit/>
            </a:bodyPr>
            <a:lstStyle/>
            <a:p>
              <a:r>
                <a:rPr lang="en-US" dirty="0" smtClean="0"/>
                <a:t>Frequency</a:t>
              </a:r>
            </a:p>
          </p:txBody>
        </p:sp>
      </p:grpSp>
      <p:grpSp>
        <p:nvGrpSpPr>
          <p:cNvPr id="45056" name="Group 45055"/>
          <p:cNvGrpSpPr/>
          <p:nvPr/>
        </p:nvGrpSpPr>
        <p:grpSpPr>
          <a:xfrm>
            <a:off x="611559" y="4207741"/>
            <a:ext cx="2061077" cy="1799693"/>
            <a:chOff x="611559" y="4207741"/>
            <a:chExt cx="2061077" cy="1799693"/>
          </a:xfrm>
        </p:grpSpPr>
        <p:sp>
          <p:nvSpPr>
            <p:cNvPr id="17" name="TextBox 16"/>
            <p:cNvSpPr txBox="1"/>
            <p:nvPr/>
          </p:nvSpPr>
          <p:spPr>
            <a:xfrm>
              <a:off x="611559" y="4207741"/>
              <a:ext cx="2061077" cy="707886"/>
            </a:xfrm>
            <a:prstGeom prst="rect">
              <a:avLst/>
            </a:prstGeom>
            <a:noFill/>
          </p:spPr>
          <p:txBody>
            <a:bodyPr wrap="none" rtlCol="0">
              <a:spAutoFit/>
            </a:bodyPr>
            <a:lstStyle/>
            <a:p>
              <a:r>
                <a:rPr lang="en-US" sz="2000" dirty="0" smtClean="0"/>
                <a:t>Three-frame cycle</a:t>
              </a:r>
            </a:p>
            <a:p>
              <a:r>
                <a:rPr lang="en-US" sz="2000" dirty="0" smtClean="0"/>
                <a:t>on 120 Hz display</a:t>
              </a:r>
            </a:p>
          </p:txBody>
        </p:sp>
        <p:cxnSp>
          <p:nvCxnSpPr>
            <p:cNvPr id="20" name="Straight Arrow Connector 19"/>
            <p:cNvCxnSpPr/>
            <p:nvPr/>
          </p:nvCxnSpPr>
          <p:spPr>
            <a:xfrm>
              <a:off x="1642098" y="4990124"/>
              <a:ext cx="0" cy="549907"/>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932608" y="5607324"/>
              <a:ext cx="1418978" cy="400110"/>
            </a:xfrm>
            <a:prstGeom prst="rect">
              <a:avLst/>
            </a:prstGeom>
            <a:noFill/>
          </p:spPr>
          <p:txBody>
            <a:bodyPr wrap="none" rtlCol="0">
              <a:spAutoFit/>
            </a:bodyPr>
            <a:lstStyle/>
            <a:p>
              <a:r>
                <a:rPr lang="en-US" sz="2000" dirty="0" smtClean="0"/>
                <a:t>40 Hz signal</a:t>
              </a:r>
            </a:p>
          </p:txBody>
        </p:sp>
      </p:grpSp>
      <p:sp>
        <p:nvSpPr>
          <p:cNvPr id="22" name="TextBox 21"/>
          <p:cNvSpPr txBox="1"/>
          <p:nvPr/>
        </p:nvSpPr>
        <p:spPr>
          <a:xfrm>
            <a:off x="611560" y="1299121"/>
            <a:ext cx="3324756" cy="1015663"/>
          </a:xfrm>
          <a:prstGeom prst="rect">
            <a:avLst/>
          </a:prstGeom>
          <a:noFill/>
        </p:spPr>
        <p:txBody>
          <a:bodyPr wrap="none" rtlCol="0">
            <a:spAutoFit/>
          </a:bodyPr>
          <a:lstStyle/>
          <a:p>
            <a:r>
              <a:rPr lang="en-US" sz="2000" dirty="0" smtClean="0"/>
              <a:t>Fusion frequency depends on:</a:t>
            </a:r>
          </a:p>
          <a:p>
            <a:pPr marL="285750" indent="-285750">
              <a:buFont typeface="Arial" pitchFamily="34" charset="0"/>
              <a:buChar char="•"/>
            </a:pPr>
            <a:r>
              <a:rPr lang="en-US" sz="2000" dirty="0" smtClean="0"/>
              <a:t>Temporal contrast</a:t>
            </a:r>
          </a:p>
          <a:p>
            <a:pPr marL="285750" indent="-285750">
              <a:buFont typeface="Arial" pitchFamily="34" charset="0"/>
              <a:buChar char="•"/>
            </a:pPr>
            <a:r>
              <a:rPr lang="en-US" sz="2000" dirty="0" smtClean="0"/>
              <a:t>Spatial extent</a:t>
            </a:r>
          </a:p>
        </p:txBody>
      </p:sp>
      <p:grpSp>
        <p:nvGrpSpPr>
          <p:cNvPr id="28" name="Group 27"/>
          <p:cNvGrpSpPr/>
          <p:nvPr/>
        </p:nvGrpSpPr>
        <p:grpSpPr>
          <a:xfrm>
            <a:off x="1329463" y="2452130"/>
            <a:ext cx="1458096" cy="1471437"/>
            <a:chOff x="719572" y="2543679"/>
            <a:chExt cx="1458096" cy="1471437"/>
          </a:xfrm>
        </p:grpSpPr>
        <p:sp>
          <p:nvSpPr>
            <p:cNvPr id="24" name="Oval 23"/>
            <p:cNvSpPr/>
            <p:nvPr/>
          </p:nvSpPr>
          <p:spPr>
            <a:xfrm>
              <a:off x="719572" y="2543679"/>
              <a:ext cx="576064" cy="582837"/>
            </a:xfrm>
            <a:prstGeom prst="ellipse">
              <a:avLst/>
            </a:prstGeom>
            <a:solidFill>
              <a:srgbClr val="356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4416" y="3256134"/>
              <a:ext cx="326376" cy="330214"/>
            </a:xfrm>
            <a:prstGeom prst="ellipse">
              <a:avLst/>
            </a:prstGeom>
            <a:solidFill>
              <a:srgbClr val="392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30781" y="3768111"/>
              <a:ext cx="153646" cy="155456"/>
            </a:xfrm>
            <a:prstGeom prst="ellipse">
              <a:avLst/>
            </a:prstGeom>
            <a:solidFill>
              <a:srgbClr val="A8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372640" y="2665820"/>
              <a:ext cx="745717" cy="338554"/>
            </a:xfrm>
            <a:prstGeom prst="rect">
              <a:avLst/>
            </a:prstGeom>
            <a:noFill/>
          </p:spPr>
          <p:txBody>
            <a:bodyPr wrap="none" rtlCol="0">
              <a:spAutoFit/>
            </a:bodyPr>
            <a:lstStyle/>
            <a:p>
              <a:r>
                <a:rPr lang="en-US" sz="1600" b="1" dirty="0" smtClean="0"/>
                <a:t>19 </a:t>
              </a:r>
              <a:r>
                <a:rPr lang="en-US" sz="1600" b="1" dirty="0" err="1" smtClean="0"/>
                <a:t>deg</a:t>
              </a:r>
              <a:endParaRPr lang="en-US" sz="1600" b="1" dirty="0" smtClean="0"/>
            </a:p>
          </p:txBody>
        </p:sp>
        <p:sp>
          <p:nvSpPr>
            <p:cNvPr id="29" name="TextBox 28"/>
            <p:cNvSpPr txBox="1"/>
            <p:nvPr/>
          </p:nvSpPr>
          <p:spPr>
            <a:xfrm>
              <a:off x="1379915" y="3280405"/>
              <a:ext cx="641522" cy="338554"/>
            </a:xfrm>
            <a:prstGeom prst="rect">
              <a:avLst/>
            </a:prstGeom>
            <a:noFill/>
          </p:spPr>
          <p:txBody>
            <a:bodyPr wrap="none" rtlCol="0">
              <a:spAutoFit/>
            </a:bodyPr>
            <a:lstStyle/>
            <a:p>
              <a:r>
                <a:rPr lang="en-US" sz="1600" b="1" dirty="0" smtClean="0"/>
                <a:t>1 </a:t>
              </a:r>
              <a:r>
                <a:rPr lang="en-US" sz="1600" b="1" dirty="0" err="1" smtClean="0"/>
                <a:t>deg</a:t>
              </a:r>
              <a:endParaRPr lang="en-US" sz="1600" b="1" dirty="0" smtClean="0"/>
            </a:p>
          </p:txBody>
        </p:sp>
        <p:sp>
          <p:nvSpPr>
            <p:cNvPr id="30" name="TextBox 29"/>
            <p:cNvSpPr txBox="1"/>
            <p:nvPr/>
          </p:nvSpPr>
          <p:spPr>
            <a:xfrm>
              <a:off x="1372639" y="3676562"/>
              <a:ext cx="805029" cy="338554"/>
            </a:xfrm>
            <a:prstGeom prst="rect">
              <a:avLst/>
            </a:prstGeom>
            <a:noFill/>
          </p:spPr>
          <p:txBody>
            <a:bodyPr wrap="none" rtlCol="0">
              <a:spAutoFit/>
            </a:bodyPr>
            <a:lstStyle/>
            <a:p>
              <a:r>
                <a:rPr lang="en-US" sz="1600" b="1" dirty="0" smtClean="0"/>
                <a:t>0.3 </a:t>
              </a:r>
              <a:r>
                <a:rPr lang="en-US" sz="1600" b="1" dirty="0" err="1" smtClean="0"/>
                <a:t>deg</a:t>
              </a:r>
              <a:endParaRPr lang="en-US" sz="1600" b="1" dirty="0" smtClean="0"/>
            </a:p>
          </p:txBody>
        </p:sp>
      </p:grpSp>
      <p:sp>
        <p:nvSpPr>
          <p:cNvPr id="45057" name="Rectangle 45056"/>
          <p:cNvSpPr/>
          <p:nvPr/>
        </p:nvSpPr>
        <p:spPr>
          <a:xfrm>
            <a:off x="5047014" y="1626920"/>
            <a:ext cx="3871356" cy="77189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4974049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056"/>
                                        </p:tgtEl>
                                        <p:attrNameLst>
                                          <p:attrName>style.visibility</p:attrName>
                                        </p:attrNameLst>
                                      </p:cBhvr>
                                      <p:to>
                                        <p:strVal val="visible"/>
                                      </p:to>
                                    </p:set>
                                    <p:animEffect transition="in" filter="fade">
                                      <p:cBhvr>
                                        <p:cTn id="17" dur="500"/>
                                        <p:tgtEl>
                                          <p:spTgt spid="450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057"/>
                                        </p:tgtEl>
                                        <p:attrNameLst>
                                          <p:attrName>style.visibility</p:attrName>
                                        </p:attrNameLst>
                                      </p:cBhvr>
                                      <p:to>
                                        <p:strVal val="visible"/>
                                      </p:to>
                                    </p:set>
                                    <p:animEffect transition="in" filter="fade">
                                      <p:cBhvr>
                                        <p:cTn id="22" dur="500"/>
                                        <p:tgtEl>
                                          <p:spTgt spid="45057"/>
                                        </p:tgtEl>
                                      </p:cBhvr>
                                    </p:animEffect>
                                  </p:childTnLst>
                                </p:cTn>
                              </p:par>
                            </p:childTnLst>
                          </p:cTn>
                        </p:par>
                        <p:par>
                          <p:cTn id="23" fill="hold">
                            <p:stCondLst>
                              <p:cond delay="500"/>
                            </p:stCondLst>
                            <p:childTnLst>
                              <p:par>
                                <p:cTn id="24" presetID="10" presetClass="exit" presetSubtype="0" fill="hold" grpId="1" nodeType="afterEffect">
                                  <p:stCondLst>
                                    <p:cond delay="0"/>
                                  </p:stCondLst>
                                  <p:childTnLst>
                                    <p:animEffect transition="out" filter="fade">
                                      <p:cBhvr>
                                        <p:cTn id="25" dur="500"/>
                                        <p:tgtEl>
                                          <p:spTgt spid="45057"/>
                                        </p:tgtEl>
                                      </p:cBhvr>
                                    </p:animEffect>
                                    <p:set>
                                      <p:cBhvr>
                                        <p:cTn id="26" dur="1" fill="hold">
                                          <p:stCondLst>
                                            <p:cond delay="499"/>
                                          </p:stCondLst>
                                        </p:cTn>
                                        <p:tgtEl>
                                          <p:spTgt spid="45057"/>
                                        </p:tgtEl>
                                        <p:attrNameLst>
                                          <p:attrName>style.visibility</p:attrName>
                                        </p:attrNameLst>
                                      </p:cBhvr>
                                      <p:to>
                                        <p:strVal val="hidden"/>
                                      </p:to>
                                    </p:set>
                                  </p:childTnLst>
                                </p:cTn>
                              </p:par>
                            </p:childTnLst>
                          </p:cTn>
                        </p:par>
                        <p:par>
                          <p:cTn id="27" fill="hold">
                            <p:stCondLst>
                              <p:cond delay="1000"/>
                            </p:stCondLst>
                            <p:childTnLst>
                              <p:par>
                                <p:cTn id="28" presetID="10" presetClass="entr" presetSubtype="0" fill="hold" grpId="2" nodeType="afterEffect">
                                  <p:stCondLst>
                                    <p:cond delay="0"/>
                                  </p:stCondLst>
                                  <p:childTnLst>
                                    <p:set>
                                      <p:cBhvr>
                                        <p:cTn id="29" dur="1" fill="hold">
                                          <p:stCondLst>
                                            <p:cond delay="0"/>
                                          </p:stCondLst>
                                        </p:cTn>
                                        <p:tgtEl>
                                          <p:spTgt spid="45057"/>
                                        </p:tgtEl>
                                        <p:attrNameLst>
                                          <p:attrName>style.visibility</p:attrName>
                                        </p:attrNameLst>
                                      </p:cBhvr>
                                      <p:to>
                                        <p:strVal val="visible"/>
                                      </p:to>
                                    </p:set>
                                    <p:animEffect transition="in" filter="fade">
                                      <p:cBhvr>
                                        <p:cTn id="30" dur="5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5057" grpId="0" animBg="1"/>
      <p:bldP spid="45057" grpId="1" animBg="1"/>
      <p:bldP spid="45057"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314"/>
          <p:cNvGrpSpPr/>
          <p:nvPr/>
        </p:nvGrpSpPr>
        <p:grpSpPr>
          <a:xfrm>
            <a:off x="179512" y="1844824"/>
            <a:ext cx="5760640" cy="4392488"/>
            <a:chOff x="3356248" y="2069232"/>
            <a:chExt cx="5760640" cy="4392488"/>
          </a:xfrm>
        </p:grpSpPr>
        <p:pic>
          <p:nvPicPr>
            <p:cNvPr id="100" name="Picture 20"/>
            <p:cNvPicPr>
              <a:picLocks noChangeArrowheads="1"/>
            </p:cNvPicPr>
            <p:nvPr/>
          </p:nvPicPr>
          <p:blipFill>
            <a:blip r:embed="rId3" cstate="print"/>
            <a:srcRect/>
            <a:stretch>
              <a:fillRect/>
            </a:stretch>
          </p:blipFill>
          <p:spPr bwMode="auto">
            <a:xfrm flipH="1">
              <a:off x="3356248" y="2069232"/>
              <a:ext cx="5760640" cy="4392488"/>
            </a:xfrm>
            <a:prstGeom prst="rect">
              <a:avLst/>
            </a:prstGeom>
            <a:noFill/>
            <a:ln w="9525" cap="flat">
              <a:noFill/>
              <a:miter lim="800000"/>
              <a:headEnd/>
              <a:tailEnd/>
            </a:ln>
          </p:spPr>
        </p:pic>
        <p:sp>
          <p:nvSpPr>
            <p:cNvPr id="101" name="Rectangle 100"/>
            <p:cNvSpPr/>
            <p:nvPr/>
          </p:nvSpPr>
          <p:spPr>
            <a:xfrm>
              <a:off x="3644280" y="2357264"/>
              <a:ext cx="5184576" cy="32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268"/>
            <p:cNvGrpSpPr/>
            <p:nvPr/>
          </p:nvGrpSpPr>
          <p:grpSpPr>
            <a:xfrm>
              <a:off x="3644280" y="2357264"/>
              <a:ext cx="5184576" cy="3240360"/>
              <a:chOff x="251520" y="3068960"/>
              <a:chExt cx="5184576" cy="3240360"/>
            </a:xfrm>
            <a:noFill/>
          </p:grpSpPr>
          <p:grpSp>
            <p:nvGrpSpPr>
              <p:cNvPr id="103" name="Group 269"/>
              <p:cNvGrpSpPr/>
              <p:nvPr/>
            </p:nvGrpSpPr>
            <p:grpSpPr>
              <a:xfrm>
                <a:off x="251520" y="5661248"/>
                <a:ext cx="5184576" cy="648072"/>
                <a:chOff x="251520" y="5661248"/>
                <a:chExt cx="5184576" cy="648072"/>
              </a:xfrm>
              <a:grpFill/>
            </p:grpSpPr>
            <p:sp>
              <p:nvSpPr>
                <p:cNvPr id="150" name="Rectangle 149"/>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70"/>
              <p:cNvGrpSpPr/>
              <p:nvPr/>
            </p:nvGrpSpPr>
            <p:grpSpPr>
              <a:xfrm>
                <a:off x="251520" y="5013176"/>
                <a:ext cx="5184576" cy="648072"/>
                <a:chOff x="251520" y="5661248"/>
                <a:chExt cx="5184576" cy="648072"/>
              </a:xfrm>
              <a:grpFill/>
            </p:grpSpPr>
            <p:sp>
              <p:nvSpPr>
                <p:cNvPr id="138" name="Rectangle 137"/>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271"/>
              <p:cNvGrpSpPr/>
              <p:nvPr/>
            </p:nvGrpSpPr>
            <p:grpSpPr>
              <a:xfrm>
                <a:off x="251520" y="4365104"/>
                <a:ext cx="5184576" cy="648072"/>
                <a:chOff x="251520" y="5661248"/>
                <a:chExt cx="5184576" cy="648072"/>
              </a:xfrm>
              <a:grpFill/>
            </p:grpSpPr>
            <p:sp>
              <p:nvSpPr>
                <p:cNvPr id="130" name="Rectangle 129"/>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272"/>
              <p:cNvGrpSpPr/>
              <p:nvPr/>
            </p:nvGrpSpPr>
            <p:grpSpPr>
              <a:xfrm>
                <a:off x="251520" y="3717032"/>
                <a:ext cx="5184576" cy="648072"/>
                <a:chOff x="251520" y="5661248"/>
                <a:chExt cx="5184576" cy="648072"/>
              </a:xfrm>
              <a:grpFill/>
            </p:grpSpPr>
            <p:sp>
              <p:nvSpPr>
                <p:cNvPr id="119" name="Rectangle 118"/>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273"/>
              <p:cNvGrpSpPr/>
              <p:nvPr/>
            </p:nvGrpSpPr>
            <p:grpSpPr>
              <a:xfrm>
                <a:off x="251520" y="3068960"/>
                <a:ext cx="5184576" cy="648072"/>
                <a:chOff x="251520" y="5661248"/>
                <a:chExt cx="5184576" cy="648072"/>
              </a:xfrm>
              <a:grpFill/>
            </p:grpSpPr>
            <p:sp>
              <p:nvSpPr>
                <p:cNvPr id="108" name="Rectangle 107"/>
                <p:cNvSpPr/>
                <p:nvPr/>
              </p:nvSpPr>
              <p:spPr>
                <a:xfrm>
                  <a:off x="25152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9959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54766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195736"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843808"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3491880"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4139952"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788024" y="5661248"/>
                  <a:ext cx="648072" cy="648072"/>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9" name="Rectangle 158"/>
          <p:cNvSpPr/>
          <p:nvPr/>
        </p:nvSpPr>
        <p:spPr>
          <a:xfrm rot="16200000">
            <a:off x="3113838" y="2906942"/>
            <a:ext cx="4500500" cy="2160240"/>
          </a:xfrm>
          <a:prstGeom prst="rect">
            <a:avLst/>
          </a:prstGeom>
          <a:gradFill flip="none" rotWithShape="1">
            <a:gsLst>
              <a:gs pos="22000">
                <a:schemeClr val="bg1"/>
              </a:gs>
              <a:gs pos="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p:cNvCxnSpPr/>
          <p:nvPr/>
        </p:nvCxnSpPr>
        <p:spPr>
          <a:xfrm rot="5400000">
            <a:off x="7919975" y="2313273"/>
            <a:ext cx="576858" cy="72008"/>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pl-PL" dirty="0" smtClean="0"/>
              <a:t>Non-integer motion</a:t>
            </a:r>
            <a:endParaRPr lang="en-US" dirty="0"/>
          </a:p>
        </p:txBody>
      </p:sp>
      <p:grpSp>
        <p:nvGrpSpPr>
          <p:cNvPr id="3" name="Group 93"/>
          <p:cNvGrpSpPr/>
          <p:nvPr/>
        </p:nvGrpSpPr>
        <p:grpSpPr>
          <a:xfrm>
            <a:off x="503548" y="4113076"/>
            <a:ext cx="1224136" cy="1224136"/>
            <a:chOff x="683568" y="3429000"/>
            <a:chExt cx="1224136" cy="1224136"/>
          </a:xfrm>
        </p:grpSpPr>
        <p:sp>
          <p:nvSpPr>
            <p:cNvPr id="5" name="Oval 4"/>
            <p:cNvSpPr/>
            <p:nvPr/>
          </p:nvSpPr>
          <p:spPr>
            <a:xfrm>
              <a:off x="683568"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899592"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1115616"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1331640"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1547664"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1763688" y="450912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683568"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99592"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1115616"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1331640"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1547664"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1763688" y="429309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683568"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899592"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1115616"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1331640"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1547664"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1763688" y="407707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683568"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899592"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1115616"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1331640"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1547664"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1763688" y="386104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683568"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899592"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1115616"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1331640"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1547664"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1763688" y="364502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83568"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899592"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115616"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1331640"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1547664"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1763688" y="342900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7" name="Picture 21"/>
          <p:cNvPicPr>
            <a:picLocks noChangeAspect="1" noChangeArrowheads="1"/>
          </p:cNvPicPr>
          <p:nvPr/>
        </p:nvPicPr>
        <p:blipFill>
          <a:blip r:embed="rId4" cstate="print"/>
          <a:srcRect/>
          <a:stretch>
            <a:fillRect/>
          </a:stretch>
        </p:blipFill>
        <p:spPr bwMode="auto">
          <a:xfrm>
            <a:off x="5508104" y="2636912"/>
            <a:ext cx="2970132" cy="1072604"/>
          </a:xfrm>
          <a:prstGeom prst="rect">
            <a:avLst/>
          </a:prstGeom>
          <a:noFill/>
          <a:ln w="9525" cap="flat">
            <a:noFill/>
            <a:round/>
            <a:headEnd/>
            <a:tailEnd/>
          </a:ln>
        </p:spPr>
      </p:pic>
      <p:cxnSp>
        <p:nvCxnSpPr>
          <p:cNvPr id="111" name="Straight Arrow Connector 110"/>
          <p:cNvCxnSpPr/>
          <p:nvPr/>
        </p:nvCxnSpPr>
        <p:spPr>
          <a:xfrm flipV="1">
            <a:off x="2195736" y="2924944"/>
            <a:ext cx="3168352" cy="1008112"/>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114" name="Picture 16"/>
          <p:cNvPicPr>
            <a:picLocks noChangeArrowheads="1"/>
          </p:cNvPicPr>
          <p:nvPr/>
        </p:nvPicPr>
        <p:blipFill>
          <a:blip r:embed="rId5" cstate="print"/>
          <a:srcRect/>
          <a:stretch>
            <a:fillRect/>
          </a:stretch>
        </p:blipFill>
        <p:spPr bwMode="auto">
          <a:xfrm>
            <a:off x="6948264" y="476672"/>
            <a:ext cx="2050280" cy="1368152"/>
          </a:xfrm>
          <a:prstGeom prst="rect">
            <a:avLst/>
          </a:prstGeom>
          <a:noFill/>
          <a:ln w="34925" cap="flat">
            <a:solidFill>
              <a:srgbClr val="FFFFFF"/>
            </a:solidFill>
            <a:prstDash val="solid"/>
            <a:miter lim="800000"/>
            <a:headEnd/>
            <a:tailEnd/>
          </a:ln>
          <a:effectLst>
            <a:outerShdw blurRad="50800" dist="38100" dir="2700000" algn="tl" rotWithShape="0">
              <a:prstClr val="black">
                <a:alpha val="40000"/>
              </a:prstClr>
            </a:outerShdw>
          </a:effectLst>
          <a:scene3d>
            <a:camera prst="perspectiveHeroicExtremeLeftFacing"/>
            <a:lightRig rig="threePt" dir="t"/>
          </a:scene3d>
        </p:spPr>
      </p:pic>
      <p:grpSp>
        <p:nvGrpSpPr>
          <p:cNvPr id="4" name="Group 165"/>
          <p:cNvGrpSpPr/>
          <p:nvPr/>
        </p:nvGrpSpPr>
        <p:grpSpPr>
          <a:xfrm>
            <a:off x="5364088" y="3861048"/>
            <a:ext cx="1800200" cy="576064"/>
            <a:chOff x="5364088" y="3861048"/>
            <a:chExt cx="1800200" cy="576064"/>
          </a:xfrm>
        </p:grpSpPr>
        <p:cxnSp>
          <p:nvCxnSpPr>
            <p:cNvPr id="120" name="Straight Arrow Connector 119"/>
            <p:cNvCxnSpPr/>
            <p:nvPr/>
          </p:nvCxnSpPr>
          <p:spPr>
            <a:xfrm rot="10800000" flipV="1">
              <a:off x="6012160" y="3861048"/>
              <a:ext cx="1080120" cy="576064"/>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21" name="Straight Arrow Connector 120"/>
            <p:cNvCxnSpPr/>
            <p:nvPr/>
          </p:nvCxnSpPr>
          <p:spPr>
            <a:xfrm rot="10800000" flipV="1">
              <a:off x="5364088" y="3861048"/>
              <a:ext cx="1585764" cy="576064"/>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23" name="Straight Arrow Connector 122"/>
            <p:cNvCxnSpPr/>
            <p:nvPr/>
          </p:nvCxnSpPr>
          <p:spPr>
            <a:xfrm rot="5400000">
              <a:off x="6624228" y="3897052"/>
              <a:ext cx="576064" cy="504056"/>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cxnSp>
        <p:nvCxnSpPr>
          <p:cNvPr id="167" name="Straight Arrow Connector 166"/>
          <p:cNvCxnSpPr/>
          <p:nvPr/>
        </p:nvCxnSpPr>
        <p:spPr>
          <a:xfrm flipV="1">
            <a:off x="2699792" y="3068960"/>
            <a:ext cx="2664296" cy="288032"/>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6" name="Group 167"/>
          <p:cNvGrpSpPr/>
          <p:nvPr/>
        </p:nvGrpSpPr>
        <p:grpSpPr>
          <a:xfrm>
            <a:off x="7092280" y="3861048"/>
            <a:ext cx="1296144" cy="576064"/>
            <a:chOff x="5364088" y="3861048"/>
            <a:chExt cx="1296144" cy="576064"/>
          </a:xfrm>
        </p:grpSpPr>
        <p:cxnSp>
          <p:nvCxnSpPr>
            <p:cNvPr id="169" name="Straight Arrow Connector 168"/>
            <p:cNvCxnSpPr/>
            <p:nvPr/>
          </p:nvCxnSpPr>
          <p:spPr>
            <a:xfrm rot="16200000" flipH="1">
              <a:off x="5508104" y="3933056"/>
              <a:ext cx="576064" cy="432048"/>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70" name="Straight Arrow Connector 169"/>
            <p:cNvCxnSpPr/>
            <p:nvPr/>
          </p:nvCxnSpPr>
          <p:spPr>
            <a:xfrm rot="5400000">
              <a:off x="5148064" y="4077072"/>
              <a:ext cx="576064" cy="144016"/>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71" name="Straight Arrow Connector 170"/>
            <p:cNvCxnSpPr/>
            <p:nvPr/>
          </p:nvCxnSpPr>
          <p:spPr>
            <a:xfrm>
              <a:off x="5652120" y="3861048"/>
              <a:ext cx="1008112" cy="576064"/>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grpSp>
        <p:nvGrpSpPr>
          <p:cNvPr id="8" name="Group 164"/>
          <p:cNvGrpSpPr/>
          <p:nvPr/>
        </p:nvGrpSpPr>
        <p:grpSpPr>
          <a:xfrm>
            <a:off x="5220072" y="4509120"/>
            <a:ext cx="1656184" cy="504056"/>
            <a:chOff x="5220072" y="4509120"/>
            <a:chExt cx="1656184" cy="504056"/>
          </a:xfrm>
        </p:grpSpPr>
        <p:sp>
          <p:nvSpPr>
            <p:cNvPr id="141" name="Rounded Rectangle 140"/>
            <p:cNvSpPr/>
            <p:nvPr/>
          </p:nvSpPr>
          <p:spPr>
            <a:xfrm>
              <a:off x="5220072" y="4509120"/>
              <a:ext cx="504056" cy="504056"/>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2" name="Rounded Rectangle 141"/>
            <p:cNvSpPr/>
            <p:nvPr/>
          </p:nvSpPr>
          <p:spPr>
            <a:xfrm>
              <a:off x="5796136" y="4509120"/>
              <a:ext cx="504056" cy="50405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3" name="Rounded Rectangle 142"/>
            <p:cNvSpPr/>
            <p:nvPr/>
          </p:nvSpPr>
          <p:spPr>
            <a:xfrm>
              <a:off x="6372200" y="4509120"/>
              <a:ext cx="504056" cy="50405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grpSp>
      <p:grpSp>
        <p:nvGrpSpPr>
          <p:cNvPr id="9" name="Group 171"/>
          <p:cNvGrpSpPr/>
          <p:nvPr/>
        </p:nvGrpSpPr>
        <p:grpSpPr>
          <a:xfrm>
            <a:off x="6948264" y="4509120"/>
            <a:ext cx="1656184" cy="504056"/>
            <a:chOff x="5220072" y="4509120"/>
            <a:chExt cx="1656184" cy="504056"/>
          </a:xfrm>
        </p:grpSpPr>
        <p:sp>
          <p:nvSpPr>
            <p:cNvPr id="173" name="Rounded Rectangle 172"/>
            <p:cNvSpPr/>
            <p:nvPr/>
          </p:nvSpPr>
          <p:spPr>
            <a:xfrm>
              <a:off x="5220072" y="4509120"/>
              <a:ext cx="504056" cy="50405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4</a:t>
              </a:r>
              <a:endParaRPr lang="en-US" dirty="0"/>
            </a:p>
          </p:txBody>
        </p:sp>
        <p:sp>
          <p:nvSpPr>
            <p:cNvPr id="174" name="Rounded Rectangle 173"/>
            <p:cNvSpPr/>
            <p:nvPr/>
          </p:nvSpPr>
          <p:spPr>
            <a:xfrm>
              <a:off x="5796136" y="4509120"/>
              <a:ext cx="504056" cy="504056"/>
            </a:xfrm>
            <a:prstGeom prst="roundRect">
              <a:avLst/>
            </a:prstGeom>
            <a:solidFill>
              <a:srgbClr val="EA5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5</a:t>
              </a:r>
              <a:endParaRPr lang="en-US" dirty="0"/>
            </a:p>
          </p:txBody>
        </p:sp>
        <p:sp>
          <p:nvSpPr>
            <p:cNvPr id="175" name="Rounded Rectangle 174"/>
            <p:cNvSpPr/>
            <p:nvPr/>
          </p:nvSpPr>
          <p:spPr>
            <a:xfrm>
              <a:off x="6372200" y="4509120"/>
              <a:ext cx="504056" cy="504056"/>
            </a:xfrm>
            <a:prstGeom prst="roundRect">
              <a:avLst/>
            </a:prstGeom>
            <a:solidFill>
              <a:srgbClr val="0EC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6</a:t>
              </a:r>
              <a:endParaRPr lang="en-US" dirty="0"/>
            </a:p>
          </p:txBody>
        </p:sp>
      </p:grpSp>
      <p:cxnSp>
        <p:nvCxnSpPr>
          <p:cNvPr id="140" name="Straight Arrow Connector 139"/>
          <p:cNvCxnSpPr>
            <a:endCxn id="67" idx="3"/>
          </p:cNvCxnSpPr>
          <p:nvPr/>
        </p:nvCxnSpPr>
        <p:spPr>
          <a:xfrm flipV="1">
            <a:off x="467544" y="4884073"/>
            <a:ext cx="489143" cy="453139"/>
          </a:xfrm>
          <a:prstGeom prst="straightConnector1">
            <a:avLst/>
          </a:prstGeom>
          <a:ln w="76200">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nodeType="clickEffect">
                                  <p:stCondLst>
                                    <p:cond delay="0"/>
                                  </p:stCondLst>
                                  <p:childTnLst>
                                    <p:animMotion origin="layout" path="M 1.38778E-17 3.7037E-6 L 0.05139 -0.06806 " pathEditMode="relative" rAng="0" ptsTypes="AA">
                                      <p:cBhvr>
                                        <p:cTn id="6" dur="1000" fill="hold"/>
                                        <p:tgtEl>
                                          <p:spTgt spid="3"/>
                                        </p:tgtEl>
                                        <p:attrNameLst>
                                          <p:attrName>ppt_x</p:attrName>
                                          <p:attrName>ppt_y</p:attrName>
                                        </p:attrNameLst>
                                      </p:cBhvr>
                                      <p:rCtr x="2600" y="-3400"/>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500"/>
                                        <p:tgtEl>
                                          <p:spTgt spid="140"/>
                                        </p:tgtEl>
                                      </p:cBhvr>
                                    </p:animEffect>
                                  </p:childTnLst>
                                </p:cTn>
                              </p:par>
                            </p:childTnLst>
                          </p:cTn>
                        </p:par>
                        <p:par>
                          <p:cTn id="11" fill="hold">
                            <p:stCondLst>
                              <p:cond delay="1500"/>
                            </p:stCondLst>
                            <p:childTnLst>
                              <p:par>
                                <p:cTn id="12" presetID="10" presetClass="exit" presetSubtype="0" fill="hold" nodeType="afterEffect">
                                  <p:stCondLst>
                                    <p:cond delay="0"/>
                                  </p:stCondLst>
                                  <p:childTnLst>
                                    <p:animEffect transition="out" filter="fade">
                                      <p:cBhvr>
                                        <p:cTn id="13" dur="500"/>
                                        <p:tgtEl>
                                          <p:spTgt spid="140"/>
                                        </p:tgtEl>
                                      </p:cBhvr>
                                    </p:animEffect>
                                    <p:set>
                                      <p:cBhvr>
                                        <p:cTn id="14" dur="1" fill="hold">
                                          <p:stCondLst>
                                            <p:cond delay="499"/>
                                          </p:stCondLst>
                                        </p:cTn>
                                        <p:tgtEl>
                                          <p:spTgt spid="140"/>
                                        </p:tgtEl>
                                        <p:attrNameLst>
                                          <p:attrName>style.visibility</p:attrName>
                                        </p:attrNameLst>
                                      </p:cBhvr>
                                      <p:to>
                                        <p:strVal val="hidden"/>
                                      </p:to>
                                    </p:se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fade">
                                      <p:cBhvr>
                                        <p:cTn id="18" dur="500"/>
                                        <p:tgtEl>
                                          <p:spTgt spid="1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left)">
                                      <p:cBhvr>
                                        <p:cTn id="23" dur="500"/>
                                        <p:tgtEl>
                                          <p:spTgt spid="111"/>
                                        </p:tgtEl>
                                      </p:cBhvr>
                                    </p:animEffect>
                                  </p:childTnLst>
                                </p:cTn>
                              </p:par>
                              <p:par>
                                <p:cTn id="24" presetID="10" presetClass="exit" presetSubtype="0" fill="hold" nodeType="withEffect">
                                  <p:stCondLst>
                                    <p:cond delay="0"/>
                                  </p:stCondLst>
                                  <p:childTnLst>
                                    <p:animEffect transition="out" filter="fade">
                                      <p:cBhvr>
                                        <p:cTn id="25" dur="500"/>
                                        <p:tgtEl>
                                          <p:spTgt spid="140"/>
                                        </p:tgtEl>
                                      </p:cBhvr>
                                    </p:animEffect>
                                    <p:set>
                                      <p:cBhvr>
                                        <p:cTn id="26" dur="1" fill="hold">
                                          <p:stCondLst>
                                            <p:cond delay="499"/>
                                          </p:stCondLst>
                                        </p:cTn>
                                        <p:tgtEl>
                                          <p:spTgt spid="140"/>
                                        </p:tgtEl>
                                        <p:attrNameLst>
                                          <p:attrName>style.visibility</p:attrName>
                                        </p:attrNameLst>
                                      </p:cBhvr>
                                      <p:to>
                                        <p:strVal val="hidden"/>
                                      </p:to>
                                    </p:se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1000"/>
                            </p:stCondLst>
                            <p:childTnLst>
                              <p:par>
                                <p:cTn id="35" presetID="22" presetClass="exit" presetSubtype="8" fill="hold" nodeType="afterEffect">
                                  <p:stCondLst>
                                    <p:cond delay="500"/>
                                  </p:stCondLst>
                                  <p:childTnLst>
                                    <p:animEffect transition="out" filter="wipe(left)">
                                      <p:cBhvr>
                                        <p:cTn id="36" dur="500"/>
                                        <p:tgtEl>
                                          <p:spTgt spid="111"/>
                                        </p:tgtEl>
                                      </p:cBhvr>
                                    </p:animEffect>
                                    <p:set>
                                      <p:cBhvr>
                                        <p:cTn id="37" dur="1" fill="hold">
                                          <p:stCondLst>
                                            <p:cond delay="499"/>
                                          </p:stCondLst>
                                        </p:cTn>
                                        <p:tgtEl>
                                          <p:spTgt spid="111"/>
                                        </p:tgtEl>
                                        <p:attrNameLst>
                                          <p:attrName>style.visibility</p:attrName>
                                        </p:attrNameLst>
                                      </p:cBhvr>
                                      <p:to>
                                        <p:strVal val="hidden"/>
                                      </p:to>
                                    </p:set>
                                  </p:childTnLst>
                                </p:cTn>
                              </p:par>
                            </p:childTnLst>
                          </p:cTn>
                        </p:par>
                        <p:par>
                          <p:cTn id="38" fill="hold">
                            <p:stCondLst>
                              <p:cond delay="2000"/>
                            </p:stCondLst>
                            <p:childTnLst>
                              <p:par>
                                <p:cTn id="39" presetID="22" presetClass="exit" presetSubtype="1" fill="hold" nodeType="afterEffect">
                                  <p:stCondLst>
                                    <p:cond delay="0"/>
                                  </p:stCondLst>
                                  <p:childTnLst>
                                    <p:animEffect transition="out" filter="wipe(up)">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par>
                          <p:cTn id="42" fill="hold">
                            <p:stCondLst>
                              <p:cond delay="2500"/>
                            </p:stCondLst>
                            <p:childTnLst>
                              <p:par>
                                <p:cTn id="43" presetID="0" presetClass="path" presetSubtype="0" fill="hold" nodeType="afterEffect">
                                  <p:stCondLst>
                                    <p:cond delay="0"/>
                                  </p:stCondLst>
                                  <p:childTnLst>
                                    <p:animMotion origin="layout" path="M 0.05139 -0.06806 L 0.10278 -0.13611 " pathEditMode="relative" rAng="0" ptsTypes="AA">
                                      <p:cBhvr>
                                        <p:cTn id="44" dur="1000" fill="hold"/>
                                        <p:tgtEl>
                                          <p:spTgt spid="3"/>
                                        </p:tgtEl>
                                        <p:attrNameLst>
                                          <p:attrName>ppt_x</p:attrName>
                                          <p:attrName>ppt_y</p:attrName>
                                        </p:attrNameLst>
                                      </p:cBhvr>
                                      <p:rCtr x="2600" y="-3400"/>
                                    </p:animMotion>
                                  </p:childTnLst>
                                </p:cTn>
                              </p:par>
                            </p:childTnLst>
                          </p:cTn>
                        </p:par>
                        <p:par>
                          <p:cTn id="45" fill="hold">
                            <p:stCondLst>
                              <p:cond delay="3500"/>
                            </p:stCondLst>
                            <p:childTnLst>
                              <p:par>
                                <p:cTn id="46" presetID="22" presetClass="entr" presetSubtype="8" fill="hold" nodeType="afterEffect">
                                  <p:stCondLst>
                                    <p:cond delay="500"/>
                                  </p:stCondLst>
                                  <p:childTnLst>
                                    <p:set>
                                      <p:cBhvr>
                                        <p:cTn id="47" dur="1" fill="hold">
                                          <p:stCondLst>
                                            <p:cond delay="0"/>
                                          </p:stCondLst>
                                        </p:cTn>
                                        <p:tgtEl>
                                          <p:spTgt spid="167"/>
                                        </p:tgtEl>
                                        <p:attrNameLst>
                                          <p:attrName>style.visibility</p:attrName>
                                        </p:attrNameLst>
                                      </p:cBhvr>
                                      <p:to>
                                        <p:strVal val="visible"/>
                                      </p:to>
                                    </p:set>
                                    <p:animEffect transition="in" filter="wipe(left)">
                                      <p:cBhvr>
                                        <p:cTn id="48" dur="500"/>
                                        <p:tgtEl>
                                          <p:spTgt spid="167"/>
                                        </p:tgtEl>
                                      </p:cBhvr>
                                    </p:animEffect>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up)">
                                      <p:cBhvr>
                                        <p:cTn id="52" dur="500"/>
                                        <p:tgtEl>
                                          <p:spTgt spid="6"/>
                                        </p:tgtEl>
                                      </p:cBhvr>
                                    </p:animEffect>
                                  </p:childTnLst>
                                </p:cTn>
                              </p:par>
                            </p:childTnLst>
                          </p:cTn>
                        </p:par>
                        <p:par>
                          <p:cTn id="53" fill="hold">
                            <p:stCondLst>
                              <p:cond delay="5000"/>
                            </p:stCondLst>
                            <p:childTnLst>
                              <p:par>
                                <p:cTn id="54" presetID="1"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childTnLst>
                                </p:cTn>
                              </p:par>
                            </p:childTnLst>
                          </p:cTn>
                        </p:par>
                        <p:par>
                          <p:cTn id="56" fill="hold">
                            <p:stCondLst>
                              <p:cond delay="5000"/>
                            </p:stCondLst>
                            <p:childTnLst>
                              <p:par>
                                <p:cTn id="57" presetID="22" presetClass="exit" presetSubtype="8" fill="hold" nodeType="afterEffect">
                                  <p:stCondLst>
                                    <p:cond delay="500"/>
                                  </p:stCondLst>
                                  <p:childTnLst>
                                    <p:animEffect transition="out" filter="wipe(left)">
                                      <p:cBhvr>
                                        <p:cTn id="58" dur="500"/>
                                        <p:tgtEl>
                                          <p:spTgt spid="167"/>
                                        </p:tgtEl>
                                      </p:cBhvr>
                                    </p:animEffect>
                                    <p:set>
                                      <p:cBhvr>
                                        <p:cTn id="59" dur="1" fill="hold">
                                          <p:stCondLst>
                                            <p:cond delay="499"/>
                                          </p:stCondLst>
                                        </p:cTn>
                                        <p:tgtEl>
                                          <p:spTgt spid="167"/>
                                        </p:tgtEl>
                                        <p:attrNameLst>
                                          <p:attrName>style.visibility</p:attrName>
                                        </p:attrNameLst>
                                      </p:cBhvr>
                                      <p:to>
                                        <p:strVal val="hidden"/>
                                      </p:to>
                                    </p:set>
                                  </p:childTnLst>
                                </p:cTn>
                              </p:par>
                            </p:childTnLst>
                          </p:cTn>
                        </p:par>
                        <p:par>
                          <p:cTn id="60" fill="hold">
                            <p:stCondLst>
                              <p:cond delay="6000"/>
                            </p:stCondLst>
                            <p:childTnLst>
                              <p:par>
                                <p:cTn id="61" presetID="22" presetClass="exit" presetSubtype="1" fill="hold" nodeType="afterEffect">
                                  <p:stCondLst>
                                    <p:cond delay="0"/>
                                  </p:stCondLst>
                                  <p:childTnLst>
                                    <p:animEffect transition="out" filter="wipe(up)">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20072" y="4509120"/>
            <a:ext cx="3384376" cy="504056"/>
            <a:chOff x="5220072" y="4509120"/>
            <a:chExt cx="3384376" cy="504056"/>
          </a:xfrm>
        </p:grpSpPr>
        <p:grpSp>
          <p:nvGrpSpPr>
            <p:cNvPr id="5" name="Group 164"/>
            <p:cNvGrpSpPr/>
            <p:nvPr/>
          </p:nvGrpSpPr>
          <p:grpSpPr>
            <a:xfrm>
              <a:off x="5220072" y="4509120"/>
              <a:ext cx="1656184" cy="504056"/>
              <a:chOff x="5220072" y="4509120"/>
              <a:chExt cx="1656184" cy="504056"/>
            </a:xfrm>
          </p:grpSpPr>
          <p:sp>
            <p:nvSpPr>
              <p:cNvPr id="10" name="Rounded Rectangle 9"/>
              <p:cNvSpPr/>
              <p:nvPr/>
            </p:nvSpPr>
            <p:spPr>
              <a:xfrm>
                <a:off x="5220072" y="4509120"/>
                <a:ext cx="504056" cy="504056"/>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Rounded Rectangle 10"/>
              <p:cNvSpPr/>
              <p:nvPr/>
            </p:nvSpPr>
            <p:spPr>
              <a:xfrm>
                <a:off x="5796136" y="4509120"/>
                <a:ext cx="504056" cy="50405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Rounded Rectangle 11"/>
              <p:cNvSpPr/>
              <p:nvPr/>
            </p:nvSpPr>
            <p:spPr>
              <a:xfrm>
                <a:off x="6372200" y="4509120"/>
                <a:ext cx="504056" cy="50405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grpSp>
        <p:grpSp>
          <p:nvGrpSpPr>
            <p:cNvPr id="6" name="Group 171"/>
            <p:cNvGrpSpPr/>
            <p:nvPr/>
          </p:nvGrpSpPr>
          <p:grpSpPr>
            <a:xfrm>
              <a:off x="6948264" y="4509120"/>
              <a:ext cx="1656184" cy="504056"/>
              <a:chOff x="5220072" y="4509120"/>
              <a:chExt cx="1656184" cy="504056"/>
            </a:xfrm>
          </p:grpSpPr>
          <p:sp>
            <p:nvSpPr>
              <p:cNvPr id="7" name="Rounded Rectangle 6"/>
              <p:cNvSpPr/>
              <p:nvPr/>
            </p:nvSpPr>
            <p:spPr>
              <a:xfrm>
                <a:off x="5220072" y="4509120"/>
                <a:ext cx="504056" cy="50405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4</a:t>
                </a:r>
                <a:endParaRPr lang="en-US" dirty="0"/>
              </a:p>
            </p:txBody>
          </p:sp>
          <p:sp>
            <p:nvSpPr>
              <p:cNvPr id="8" name="Rounded Rectangle 7"/>
              <p:cNvSpPr/>
              <p:nvPr/>
            </p:nvSpPr>
            <p:spPr>
              <a:xfrm>
                <a:off x="5796136" y="4509120"/>
                <a:ext cx="504056" cy="504056"/>
              </a:xfrm>
              <a:prstGeom prst="roundRect">
                <a:avLst/>
              </a:prstGeom>
              <a:solidFill>
                <a:srgbClr val="EA5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5</a:t>
                </a:r>
                <a:endParaRPr lang="en-US" dirty="0"/>
              </a:p>
            </p:txBody>
          </p:sp>
          <p:sp>
            <p:nvSpPr>
              <p:cNvPr id="9" name="Rounded Rectangle 8"/>
              <p:cNvSpPr/>
              <p:nvPr/>
            </p:nvSpPr>
            <p:spPr>
              <a:xfrm>
                <a:off x="6372200" y="4509120"/>
                <a:ext cx="504056" cy="504056"/>
              </a:xfrm>
              <a:prstGeom prst="roundRect">
                <a:avLst/>
              </a:prstGeom>
              <a:solidFill>
                <a:srgbClr val="0EC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6</a:t>
                </a:r>
                <a:endParaRPr lang="en-US" dirty="0"/>
              </a:p>
            </p:txBody>
          </p:sp>
        </p:grpSp>
      </p:grpSp>
      <p:sp>
        <p:nvSpPr>
          <p:cNvPr id="13" name="Title 1"/>
          <p:cNvSpPr>
            <a:spLocks noGrp="1"/>
          </p:cNvSpPr>
          <p:nvPr>
            <p:ph type="title"/>
          </p:nvPr>
        </p:nvSpPr>
        <p:spPr>
          <a:xfrm>
            <a:off x="467544" y="476672"/>
            <a:ext cx="8229600" cy="562074"/>
          </a:xfrm>
        </p:spPr>
        <p:txBody>
          <a:bodyPr/>
          <a:lstStyle/>
          <a:p>
            <a:r>
              <a:rPr lang="pl-PL" dirty="0" smtClean="0"/>
              <a:t>Non-integer motion</a:t>
            </a:r>
            <a:endParaRPr lang="en-US" dirty="0"/>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withEffect">
                                  <p:stCondLst>
                                    <p:cond delay="0"/>
                                  </p:stCondLst>
                                  <p:childTnLst>
                                    <p:animMotion origin="layout" path="M 0 0 L -0.25209 -0.2206 " pathEditMode="relative" ptsTypes="AA">
                                      <p:cBhvr>
                                        <p:cTn id="6" dur="1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Non-integer motion</a:t>
            </a:r>
            <a:endParaRPr lang="en-US" dirty="0"/>
          </a:p>
        </p:txBody>
      </p:sp>
      <p:grpSp>
        <p:nvGrpSpPr>
          <p:cNvPr id="131" name="Group 130"/>
          <p:cNvGrpSpPr/>
          <p:nvPr/>
        </p:nvGrpSpPr>
        <p:grpSpPr>
          <a:xfrm>
            <a:off x="3491880" y="1556792"/>
            <a:ext cx="1656184" cy="1800200"/>
            <a:chOff x="5796136" y="1844824"/>
            <a:chExt cx="1656184" cy="1800200"/>
          </a:xfrm>
        </p:grpSpPr>
        <p:sp>
          <p:nvSpPr>
            <p:cNvPr id="132" name="Right Arrow Callout 131"/>
            <p:cNvSpPr/>
            <p:nvPr/>
          </p:nvSpPr>
          <p:spPr>
            <a:xfrm rot="16200000" flipV="1">
              <a:off x="6084168" y="2276872"/>
              <a:ext cx="1080120" cy="1656184"/>
            </a:xfrm>
            <a:prstGeom prst="rightArrowCallou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Rectangle 132"/>
            <p:cNvSpPr/>
            <p:nvPr/>
          </p:nvSpPr>
          <p:spPr>
            <a:xfrm>
              <a:off x="6228184" y="1916832"/>
              <a:ext cx="864096" cy="576064"/>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6444208" y="1844824"/>
              <a:ext cx="576064" cy="707886"/>
            </a:xfrm>
            <a:prstGeom prst="rect">
              <a:avLst/>
            </a:prstGeom>
            <a:noFill/>
          </p:spPr>
          <p:txBody>
            <a:bodyPr wrap="square" rtlCol="0">
              <a:spAutoFit/>
            </a:bodyPr>
            <a:lstStyle/>
            <a:p>
              <a:r>
                <a:rPr lang="pl-PL" sz="4000" b="1" dirty="0" smtClean="0">
                  <a:solidFill>
                    <a:srgbClr val="FF0000"/>
                  </a:solidFill>
                </a:rPr>
                <a:t>?</a:t>
              </a:r>
              <a:endParaRPr lang="en-US" sz="4000" b="1" dirty="0" smtClean="0">
                <a:solidFill>
                  <a:srgbClr val="FF0000"/>
                </a:solidFill>
              </a:endParaRPr>
            </a:p>
          </p:txBody>
        </p:sp>
      </p:grpSp>
      <p:grpSp>
        <p:nvGrpSpPr>
          <p:cNvPr id="135" name="Group 134"/>
          <p:cNvGrpSpPr/>
          <p:nvPr/>
        </p:nvGrpSpPr>
        <p:grpSpPr>
          <a:xfrm>
            <a:off x="4644008" y="3140968"/>
            <a:ext cx="1656184" cy="1728740"/>
            <a:chOff x="5220072" y="4437112"/>
            <a:chExt cx="1656184" cy="1728740"/>
          </a:xfrm>
        </p:grpSpPr>
        <p:sp>
          <p:nvSpPr>
            <p:cNvPr id="136" name="Right Arrow Callout 135"/>
            <p:cNvSpPr/>
            <p:nvPr/>
          </p:nvSpPr>
          <p:spPr>
            <a:xfrm rot="5400000">
              <a:off x="5508104" y="4149080"/>
              <a:ext cx="1080120" cy="1656184"/>
            </a:xfrm>
            <a:prstGeom prst="rightArrowCallou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7" name="Picture 16"/>
            <p:cNvPicPr>
              <a:picLocks noChangeArrowheads="1"/>
            </p:cNvPicPr>
            <p:nvPr/>
          </p:nvPicPr>
          <p:blipFill>
            <a:blip r:embed="rId3" cstate="print"/>
            <a:srcRect/>
            <a:stretch>
              <a:fillRect/>
            </a:stretch>
          </p:blipFill>
          <p:spPr bwMode="auto">
            <a:xfrm>
              <a:off x="5580112" y="5589240"/>
              <a:ext cx="864096" cy="576612"/>
            </a:xfrm>
            <a:prstGeom prst="rect">
              <a:avLst/>
            </a:prstGeom>
            <a:noFill/>
            <a:ln w="34925" cap="flat">
              <a:solidFill>
                <a:srgbClr val="FFFFFF"/>
              </a:solidFill>
              <a:prstDash val="solid"/>
              <a:miter lim="800000"/>
              <a:headEnd/>
              <a:tailEnd/>
            </a:ln>
            <a:effectLst>
              <a:outerShdw blurRad="50800" dist="38100" dir="2700000" algn="tl" rotWithShape="0">
                <a:prstClr val="black">
                  <a:alpha val="40000"/>
                </a:prstClr>
              </a:outerShdw>
            </a:effectLst>
          </p:spPr>
        </p:pic>
      </p:grpSp>
      <p:grpSp>
        <p:nvGrpSpPr>
          <p:cNvPr id="138" name="Group 137"/>
          <p:cNvGrpSpPr/>
          <p:nvPr/>
        </p:nvGrpSpPr>
        <p:grpSpPr>
          <a:xfrm>
            <a:off x="2915816" y="3140968"/>
            <a:ext cx="1656184" cy="1728740"/>
            <a:chOff x="5220072" y="4437112"/>
            <a:chExt cx="1656184" cy="1728740"/>
          </a:xfrm>
        </p:grpSpPr>
        <p:sp>
          <p:nvSpPr>
            <p:cNvPr id="139" name="Right Arrow Callout 138"/>
            <p:cNvSpPr/>
            <p:nvPr/>
          </p:nvSpPr>
          <p:spPr>
            <a:xfrm rot="5400000">
              <a:off x="5508104" y="4149080"/>
              <a:ext cx="1080120" cy="1656184"/>
            </a:xfrm>
            <a:prstGeom prst="rightArrowCallou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40" name="Picture 16"/>
            <p:cNvPicPr>
              <a:picLocks noChangeArrowheads="1"/>
            </p:cNvPicPr>
            <p:nvPr/>
          </p:nvPicPr>
          <p:blipFill>
            <a:blip r:embed="rId3" cstate="print"/>
            <a:srcRect/>
            <a:stretch>
              <a:fillRect/>
            </a:stretch>
          </p:blipFill>
          <p:spPr bwMode="auto">
            <a:xfrm>
              <a:off x="5580112" y="5589240"/>
              <a:ext cx="864096" cy="576612"/>
            </a:xfrm>
            <a:prstGeom prst="rect">
              <a:avLst/>
            </a:prstGeom>
            <a:noFill/>
            <a:ln w="34925" cap="flat">
              <a:solidFill>
                <a:srgbClr val="FFFFFF"/>
              </a:solidFill>
              <a:prstDash val="solid"/>
              <a:miter lim="800000"/>
              <a:headEnd/>
              <a:tailEnd/>
            </a:ln>
            <a:effectLst>
              <a:outerShdw blurRad="50800" dist="38100" dir="2700000" algn="tl" rotWithShape="0">
                <a:prstClr val="black">
                  <a:alpha val="40000"/>
                </a:prstClr>
              </a:outerShdw>
            </a:effectLst>
          </p:spPr>
        </p:pic>
      </p:grpSp>
      <p:grpSp>
        <p:nvGrpSpPr>
          <p:cNvPr id="153" name="Group 152"/>
          <p:cNvGrpSpPr/>
          <p:nvPr/>
        </p:nvGrpSpPr>
        <p:grpSpPr>
          <a:xfrm>
            <a:off x="4283968" y="3933056"/>
            <a:ext cx="567784" cy="1015663"/>
            <a:chOff x="6588224" y="5373216"/>
            <a:chExt cx="567784" cy="1015663"/>
          </a:xfrm>
        </p:grpSpPr>
        <p:sp>
          <p:nvSpPr>
            <p:cNvPr id="154" name="TextBox 153"/>
            <p:cNvSpPr txBox="1"/>
            <p:nvPr/>
          </p:nvSpPr>
          <p:spPr>
            <a:xfrm>
              <a:off x="6588224" y="5373216"/>
              <a:ext cx="567784" cy="1015663"/>
            </a:xfrm>
            <a:prstGeom prst="rect">
              <a:avLst/>
            </a:prstGeom>
            <a:noFill/>
          </p:spPr>
          <p:txBody>
            <a:bodyPr wrap="none" rtlCol="0">
              <a:spAutoFit/>
            </a:bodyPr>
            <a:lstStyle/>
            <a:p>
              <a:r>
                <a:rPr lang="pl-PL" sz="6000" dirty="0" smtClean="0"/>
                <a:t>≈</a:t>
              </a:r>
              <a:endParaRPr lang="en-US" sz="6000" dirty="0" smtClean="0"/>
            </a:p>
          </p:txBody>
        </p:sp>
        <p:sp>
          <p:nvSpPr>
            <p:cNvPr id="155" name="TextBox 154" hidden="1"/>
            <p:cNvSpPr txBox="1"/>
            <p:nvPr/>
          </p:nvSpPr>
          <p:spPr>
            <a:xfrm>
              <a:off x="6732240" y="5373216"/>
              <a:ext cx="327334" cy="461665"/>
            </a:xfrm>
            <a:prstGeom prst="rect">
              <a:avLst/>
            </a:prstGeom>
            <a:noFill/>
          </p:spPr>
          <p:txBody>
            <a:bodyPr wrap="none" rtlCol="0">
              <a:spAutoFit/>
            </a:bodyPr>
            <a:lstStyle/>
            <a:p>
              <a:r>
                <a:rPr lang="pl-PL" sz="2400" dirty="0" smtClean="0"/>
                <a:t>?</a:t>
              </a:r>
              <a:endParaRPr lang="en-US" sz="2400" dirty="0" smtClean="0"/>
            </a:p>
          </p:txBody>
        </p:sp>
      </p:grpSp>
      <p:sp>
        <p:nvSpPr>
          <p:cNvPr id="49" name="Rounded Rectangle 48"/>
          <p:cNvSpPr/>
          <p:nvPr/>
        </p:nvSpPr>
        <p:spPr>
          <a:xfrm>
            <a:off x="2915816" y="2996952"/>
            <a:ext cx="504056" cy="504056"/>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50" name="Rounded Rectangle 49"/>
          <p:cNvSpPr/>
          <p:nvPr/>
        </p:nvSpPr>
        <p:spPr>
          <a:xfrm>
            <a:off x="3491880" y="2996952"/>
            <a:ext cx="504056" cy="50405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1" name="Rounded Rectangle 50"/>
          <p:cNvSpPr/>
          <p:nvPr/>
        </p:nvSpPr>
        <p:spPr>
          <a:xfrm>
            <a:off x="4067944" y="2996952"/>
            <a:ext cx="504056" cy="50405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6" name="Rounded Rectangle 45"/>
          <p:cNvSpPr/>
          <p:nvPr/>
        </p:nvSpPr>
        <p:spPr>
          <a:xfrm>
            <a:off x="4644008" y="2996952"/>
            <a:ext cx="504056" cy="50405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4</a:t>
            </a:r>
            <a:endParaRPr lang="en-US" dirty="0"/>
          </a:p>
        </p:txBody>
      </p:sp>
      <p:sp>
        <p:nvSpPr>
          <p:cNvPr id="47" name="Rounded Rectangle 46"/>
          <p:cNvSpPr/>
          <p:nvPr/>
        </p:nvSpPr>
        <p:spPr>
          <a:xfrm>
            <a:off x="5220072" y="2996952"/>
            <a:ext cx="504056" cy="504056"/>
          </a:xfrm>
          <a:prstGeom prst="roundRect">
            <a:avLst/>
          </a:prstGeom>
          <a:solidFill>
            <a:srgbClr val="EA5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5</a:t>
            </a:r>
            <a:endParaRPr lang="en-US" dirty="0"/>
          </a:p>
        </p:txBody>
      </p:sp>
      <p:sp>
        <p:nvSpPr>
          <p:cNvPr id="48" name="Rounded Rectangle 47"/>
          <p:cNvSpPr/>
          <p:nvPr/>
        </p:nvSpPr>
        <p:spPr>
          <a:xfrm>
            <a:off x="5796136" y="2996952"/>
            <a:ext cx="504056" cy="504056"/>
          </a:xfrm>
          <a:prstGeom prst="roundRect">
            <a:avLst/>
          </a:prstGeom>
          <a:solidFill>
            <a:srgbClr val="0EC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6</a:t>
            </a:r>
            <a:endParaRPr lang="en-US" dirty="0"/>
          </a:p>
        </p:txBody>
      </p:sp>
      <p:grpSp>
        <p:nvGrpSpPr>
          <p:cNvPr id="53" name="Group 52"/>
          <p:cNvGrpSpPr/>
          <p:nvPr/>
        </p:nvGrpSpPr>
        <p:grpSpPr>
          <a:xfrm>
            <a:off x="4283968" y="1844824"/>
            <a:ext cx="1595170" cy="648072"/>
            <a:chOff x="6289198" y="2060848"/>
            <a:chExt cx="1595170" cy="648072"/>
          </a:xfrm>
        </p:grpSpPr>
        <p:pic>
          <p:nvPicPr>
            <p:cNvPr id="35" name="Picture 21"/>
            <p:cNvPicPr>
              <a:picLocks noChangeAspect="1" noChangeArrowheads="1"/>
            </p:cNvPicPr>
            <p:nvPr/>
          </p:nvPicPr>
          <p:blipFill rotWithShape="1">
            <a:blip r:embed="rId4" cstate="print"/>
            <a:srcRect r="31599"/>
            <a:stretch/>
          </p:blipFill>
          <p:spPr bwMode="auto">
            <a:xfrm>
              <a:off x="6289198" y="2155618"/>
              <a:ext cx="1091114" cy="530540"/>
            </a:xfrm>
            <a:prstGeom prst="rect">
              <a:avLst/>
            </a:prstGeom>
            <a:noFill/>
            <a:ln w="9525" cap="flat">
              <a:noFill/>
              <a:round/>
              <a:headEnd/>
              <a:tailEnd/>
            </a:ln>
          </p:spPr>
        </p:pic>
        <p:sp>
          <p:nvSpPr>
            <p:cNvPr id="52" name="Rectangle 51"/>
            <p:cNvSpPr/>
            <p:nvPr/>
          </p:nvSpPr>
          <p:spPr>
            <a:xfrm>
              <a:off x="7380312" y="2060848"/>
              <a:ext cx="50405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3" name="Straight Arrow Connector 62"/>
          <p:cNvCxnSpPr/>
          <p:nvPr/>
        </p:nvCxnSpPr>
        <p:spPr>
          <a:xfrm flipV="1">
            <a:off x="2123728" y="2204864"/>
            <a:ext cx="1872208" cy="360040"/>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65" name="Group 64"/>
          <p:cNvGrpSpPr/>
          <p:nvPr/>
        </p:nvGrpSpPr>
        <p:grpSpPr>
          <a:xfrm>
            <a:off x="4283968" y="2564904"/>
            <a:ext cx="1595170" cy="648072"/>
            <a:chOff x="6289198" y="2060848"/>
            <a:chExt cx="1595170" cy="648072"/>
          </a:xfrm>
        </p:grpSpPr>
        <p:pic>
          <p:nvPicPr>
            <p:cNvPr id="66" name="Picture 21"/>
            <p:cNvPicPr>
              <a:picLocks noChangeAspect="1" noChangeArrowheads="1"/>
            </p:cNvPicPr>
            <p:nvPr/>
          </p:nvPicPr>
          <p:blipFill rotWithShape="1">
            <a:blip r:embed="rId4" cstate="print"/>
            <a:srcRect r="31599"/>
            <a:stretch/>
          </p:blipFill>
          <p:spPr bwMode="auto">
            <a:xfrm>
              <a:off x="6289198" y="2155618"/>
              <a:ext cx="1091114" cy="530540"/>
            </a:xfrm>
            <a:prstGeom prst="rect">
              <a:avLst/>
            </a:prstGeom>
            <a:noFill/>
            <a:ln w="9525" cap="flat">
              <a:noFill/>
              <a:round/>
              <a:headEnd/>
              <a:tailEnd/>
            </a:ln>
          </p:spPr>
        </p:pic>
        <p:sp>
          <p:nvSpPr>
            <p:cNvPr id="67" name="Rectangle 66"/>
            <p:cNvSpPr/>
            <p:nvPr/>
          </p:nvSpPr>
          <p:spPr>
            <a:xfrm>
              <a:off x="7380312" y="2060848"/>
              <a:ext cx="50405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8" name="Straight Arrow Connector 67"/>
          <p:cNvCxnSpPr/>
          <p:nvPr/>
        </p:nvCxnSpPr>
        <p:spPr>
          <a:xfrm flipV="1">
            <a:off x="2123728" y="2924944"/>
            <a:ext cx="1872208" cy="216024"/>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69" name="Group 68"/>
          <p:cNvGrpSpPr/>
          <p:nvPr/>
        </p:nvGrpSpPr>
        <p:grpSpPr>
          <a:xfrm>
            <a:off x="4283968" y="3284984"/>
            <a:ext cx="1595170" cy="648072"/>
            <a:chOff x="6289198" y="2060848"/>
            <a:chExt cx="1595170" cy="648072"/>
          </a:xfrm>
        </p:grpSpPr>
        <p:pic>
          <p:nvPicPr>
            <p:cNvPr id="70" name="Picture 21"/>
            <p:cNvPicPr>
              <a:picLocks noChangeAspect="1" noChangeArrowheads="1"/>
            </p:cNvPicPr>
            <p:nvPr/>
          </p:nvPicPr>
          <p:blipFill rotWithShape="1">
            <a:blip r:embed="rId4" cstate="print"/>
            <a:srcRect r="31599"/>
            <a:stretch/>
          </p:blipFill>
          <p:spPr bwMode="auto">
            <a:xfrm>
              <a:off x="6289198" y="2155618"/>
              <a:ext cx="1091114" cy="530540"/>
            </a:xfrm>
            <a:prstGeom prst="rect">
              <a:avLst/>
            </a:prstGeom>
            <a:noFill/>
            <a:ln w="9525" cap="flat">
              <a:noFill/>
              <a:round/>
              <a:headEnd/>
              <a:tailEnd/>
            </a:ln>
          </p:spPr>
        </p:pic>
        <p:sp>
          <p:nvSpPr>
            <p:cNvPr id="71" name="Rectangle 70"/>
            <p:cNvSpPr/>
            <p:nvPr/>
          </p:nvSpPr>
          <p:spPr>
            <a:xfrm>
              <a:off x="7380312" y="2060848"/>
              <a:ext cx="50405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2" name="Straight Arrow Connector 71"/>
          <p:cNvCxnSpPr/>
          <p:nvPr/>
        </p:nvCxnSpPr>
        <p:spPr>
          <a:xfrm flipV="1">
            <a:off x="2123728" y="3645024"/>
            <a:ext cx="1872208" cy="72008"/>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73" name="Group 72"/>
          <p:cNvGrpSpPr/>
          <p:nvPr/>
        </p:nvGrpSpPr>
        <p:grpSpPr>
          <a:xfrm>
            <a:off x="4283968" y="4005064"/>
            <a:ext cx="1595170" cy="648072"/>
            <a:chOff x="6289198" y="2060848"/>
            <a:chExt cx="1595170" cy="648072"/>
          </a:xfrm>
        </p:grpSpPr>
        <p:pic>
          <p:nvPicPr>
            <p:cNvPr id="75" name="Picture 21"/>
            <p:cNvPicPr>
              <a:picLocks noChangeAspect="1" noChangeArrowheads="1"/>
            </p:cNvPicPr>
            <p:nvPr/>
          </p:nvPicPr>
          <p:blipFill rotWithShape="1">
            <a:blip r:embed="rId4" cstate="print"/>
            <a:srcRect r="31599"/>
            <a:stretch/>
          </p:blipFill>
          <p:spPr bwMode="auto">
            <a:xfrm>
              <a:off x="6289198" y="2155618"/>
              <a:ext cx="1091114" cy="530540"/>
            </a:xfrm>
            <a:prstGeom prst="rect">
              <a:avLst/>
            </a:prstGeom>
            <a:noFill/>
            <a:ln w="9525" cap="flat">
              <a:noFill/>
              <a:round/>
              <a:headEnd/>
              <a:tailEnd/>
            </a:ln>
          </p:spPr>
        </p:pic>
        <p:sp>
          <p:nvSpPr>
            <p:cNvPr id="76" name="Rectangle 75"/>
            <p:cNvSpPr/>
            <p:nvPr/>
          </p:nvSpPr>
          <p:spPr>
            <a:xfrm>
              <a:off x="7380312" y="2060848"/>
              <a:ext cx="50405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7" name="Straight Arrow Connector 76"/>
          <p:cNvCxnSpPr/>
          <p:nvPr/>
        </p:nvCxnSpPr>
        <p:spPr>
          <a:xfrm>
            <a:off x="2123728" y="4221088"/>
            <a:ext cx="1872208" cy="144016"/>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97" name="Group 96"/>
          <p:cNvGrpSpPr/>
          <p:nvPr/>
        </p:nvGrpSpPr>
        <p:grpSpPr>
          <a:xfrm>
            <a:off x="3851920" y="2420888"/>
            <a:ext cx="4032448" cy="1512168"/>
            <a:chOff x="6289198" y="2060848"/>
            <a:chExt cx="1728192" cy="648072"/>
          </a:xfrm>
        </p:grpSpPr>
        <p:pic>
          <p:nvPicPr>
            <p:cNvPr id="98" name="Picture 21"/>
            <p:cNvPicPr>
              <a:picLocks noChangeAspect="1" noChangeArrowheads="1"/>
            </p:cNvPicPr>
            <p:nvPr/>
          </p:nvPicPr>
          <p:blipFill rotWithShape="1">
            <a:blip r:embed="rId5" cstate="print"/>
            <a:srcRect r="23260"/>
            <a:stretch/>
          </p:blipFill>
          <p:spPr bwMode="auto">
            <a:xfrm>
              <a:off x="6289198" y="2155618"/>
              <a:ext cx="1224136" cy="530540"/>
            </a:xfrm>
            <a:prstGeom prst="rect">
              <a:avLst/>
            </a:prstGeom>
            <a:noFill/>
            <a:ln w="9525" cap="flat">
              <a:noFill/>
              <a:round/>
              <a:headEnd/>
              <a:tailEnd/>
            </a:ln>
          </p:spPr>
        </p:pic>
        <p:sp>
          <p:nvSpPr>
            <p:cNvPr id="99" name="Rectangle 98"/>
            <p:cNvSpPr/>
            <p:nvPr/>
          </p:nvSpPr>
          <p:spPr>
            <a:xfrm>
              <a:off x="7513334" y="2060848"/>
              <a:ext cx="50405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6" name="Picture 16"/>
          <p:cNvPicPr>
            <a:picLocks noChangeArrowheads="1"/>
          </p:cNvPicPr>
          <p:nvPr/>
        </p:nvPicPr>
        <p:blipFill>
          <a:blip r:embed="rId3" cstate="print"/>
          <a:srcRect/>
          <a:stretch>
            <a:fillRect/>
          </a:stretch>
        </p:blipFill>
        <p:spPr bwMode="auto">
          <a:xfrm>
            <a:off x="6516216" y="2420888"/>
            <a:ext cx="2481918" cy="1656184"/>
          </a:xfrm>
          <a:prstGeom prst="rect">
            <a:avLst/>
          </a:prstGeom>
          <a:noFill/>
          <a:ln w="34925" cap="flat">
            <a:solidFill>
              <a:srgbClr val="FFFFFF"/>
            </a:solidFill>
            <a:prstDash val="solid"/>
            <a:miter lim="800000"/>
            <a:headEnd/>
            <a:tailEnd/>
          </a:ln>
          <a:effectLst>
            <a:outerShdw blurRad="50800" dist="38100" dir="2700000" algn="tl" rotWithShape="0">
              <a:prstClr val="black">
                <a:alpha val="40000"/>
              </a:prstClr>
            </a:outerShdw>
          </a:effectLst>
          <a:scene3d>
            <a:camera prst="perspectiveHeroicExtremeLeftFacing"/>
            <a:lightRig rig="threePt" dir="t"/>
          </a:scene3d>
        </p:spPr>
      </p:pic>
      <p:grpSp>
        <p:nvGrpSpPr>
          <p:cNvPr id="130" name="Group 129"/>
          <p:cNvGrpSpPr/>
          <p:nvPr/>
        </p:nvGrpSpPr>
        <p:grpSpPr>
          <a:xfrm>
            <a:off x="1259632" y="1988840"/>
            <a:ext cx="2376264" cy="2880320"/>
            <a:chOff x="1259632" y="1988840"/>
            <a:chExt cx="2376264" cy="2880320"/>
          </a:xfrm>
        </p:grpSpPr>
        <p:cxnSp>
          <p:nvCxnSpPr>
            <p:cNvPr id="100" name="Straight Arrow Connector 99"/>
            <p:cNvCxnSpPr/>
            <p:nvPr/>
          </p:nvCxnSpPr>
          <p:spPr>
            <a:xfrm rot="10800000">
              <a:off x="1259632" y="1988840"/>
              <a:ext cx="2376264" cy="864096"/>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11" name="Straight Arrow Connector 110"/>
            <p:cNvCxnSpPr/>
            <p:nvPr/>
          </p:nvCxnSpPr>
          <p:spPr>
            <a:xfrm rot="10800000">
              <a:off x="1259632" y="2636912"/>
              <a:ext cx="2376264" cy="360040"/>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12" name="Straight Arrow Connector 111"/>
            <p:cNvCxnSpPr/>
            <p:nvPr/>
          </p:nvCxnSpPr>
          <p:spPr>
            <a:xfrm rot="10800000" flipV="1">
              <a:off x="1259632" y="3140968"/>
              <a:ext cx="2376264" cy="72008"/>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13" name="Straight Arrow Connector 112"/>
            <p:cNvCxnSpPr/>
            <p:nvPr/>
          </p:nvCxnSpPr>
          <p:spPr>
            <a:xfrm rot="10800000" flipV="1">
              <a:off x="1259632" y="3356992"/>
              <a:ext cx="2376264" cy="504056"/>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14" name="Straight Arrow Connector 113"/>
            <p:cNvCxnSpPr/>
            <p:nvPr/>
          </p:nvCxnSpPr>
          <p:spPr>
            <a:xfrm rot="10800000" flipV="1">
              <a:off x="1259632" y="3501008"/>
              <a:ext cx="2376264" cy="864096"/>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15" name="Straight Arrow Connector 114"/>
            <p:cNvCxnSpPr/>
            <p:nvPr/>
          </p:nvCxnSpPr>
          <p:spPr>
            <a:xfrm rot="10800000" flipV="1">
              <a:off x="1259632" y="3789040"/>
              <a:ext cx="2376264" cy="1080120"/>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anim calcmode="lin" valueType="num">
                                      <p:cBhvr>
                                        <p:cTn id="8" dur="500" fill="hold"/>
                                        <p:tgtEl>
                                          <p:spTgt spid="138"/>
                                        </p:tgtEl>
                                        <p:attrNameLst>
                                          <p:attrName>ppt_x</p:attrName>
                                        </p:attrNameLst>
                                      </p:cBhvr>
                                      <p:tavLst>
                                        <p:tav tm="0">
                                          <p:val>
                                            <p:strVal val="#ppt_x"/>
                                          </p:val>
                                        </p:tav>
                                        <p:tav tm="100000">
                                          <p:val>
                                            <p:strVal val="#ppt_x"/>
                                          </p:val>
                                        </p:tav>
                                      </p:tavLst>
                                    </p:anim>
                                    <p:anim calcmode="lin" valueType="num">
                                      <p:cBhvr>
                                        <p:cTn id="9" dur="500" fill="hold"/>
                                        <p:tgtEl>
                                          <p:spTgt spid="13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500"/>
                                        <p:tgtEl>
                                          <p:spTgt spid="135"/>
                                        </p:tgtEl>
                                      </p:cBhvr>
                                    </p:animEffect>
                                    <p:anim calcmode="lin" valueType="num">
                                      <p:cBhvr>
                                        <p:cTn id="14" dur="500" fill="hold"/>
                                        <p:tgtEl>
                                          <p:spTgt spid="135"/>
                                        </p:tgtEl>
                                        <p:attrNameLst>
                                          <p:attrName>ppt_x</p:attrName>
                                        </p:attrNameLst>
                                      </p:cBhvr>
                                      <p:tavLst>
                                        <p:tav tm="0">
                                          <p:val>
                                            <p:strVal val="#ppt_x"/>
                                          </p:val>
                                        </p:tav>
                                        <p:tav tm="100000">
                                          <p:val>
                                            <p:strVal val="#ppt_x"/>
                                          </p:val>
                                        </p:tav>
                                      </p:tavLst>
                                    </p:anim>
                                    <p:anim calcmode="lin" valueType="num">
                                      <p:cBhvr>
                                        <p:cTn id="15" dur="500" fill="hold"/>
                                        <p:tgtEl>
                                          <p:spTgt spid="1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500"/>
                                        <p:tgtEl>
                                          <p:spTgt spid="153"/>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0" presetClass="path" presetSubtype="0" decel="50000" fill="hold" nodeType="afterEffect">
                                  <p:stCondLst>
                                    <p:cond delay="500"/>
                                  </p:stCondLst>
                                  <p:childTnLst>
                                    <p:animMotion origin="layout" path="M -8.61111E-6 2.59259E-6 L 0.06302 2.59259E-6 " pathEditMode="relative" ptsTypes="AA">
                                      <p:cBhvr>
                                        <p:cTn id="29" dur="1000" fill="hold"/>
                                        <p:tgtEl>
                                          <p:spTgt spid="131"/>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35"/>
                                        </p:tgtEl>
                                      </p:cBhvr>
                                    </p:animEffect>
                                    <p:set>
                                      <p:cBhvr>
                                        <p:cTn id="34" dur="1" fill="hold">
                                          <p:stCondLst>
                                            <p:cond delay="499"/>
                                          </p:stCondLst>
                                        </p:cTn>
                                        <p:tgtEl>
                                          <p:spTgt spid="13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38"/>
                                        </p:tgtEl>
                                      </p:cBhvr>
                                    </p:animEffect>
                                    <p:set>
                                      <p:cBhvr>
                                        <p:cTn id="37" dur="1" fill="hold">
                                          <p:stCondLst>
                                            <p:cond delay="499"/>
                                          </p:stCondLst>
                                        </p:cTn>
                                        <p:tgtEl>
                                          <p:spTgt spid="138"/>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53"/>
                                        </p:tgtEl>
                                      </p:cBhvr>
                                    </p:animEffect>
                                    <p:set>
                                      <p:cBhvr>
                                        <p:cTn id="40" dur="1" fill="hold">
                                          <p:stCondLst>
                                            <p:cond delay="499"/>
                                          </p:stCondLst>
                                        </p:cTn>
                                        <p:tgtEl>
                                          <p:spTgt spid="15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31"/>
                                        </p:tgtEl>
                                      </p:cBhvr>
                                    </p:animEffect>
                                    <p:set>
                                      <p:cBhvr>
                                        <p:cTn id="43" dur="1" fill="hold">
                                          <p:stCondLst>
                                            <p:cond delay="499"/>
                                          </p:stCondLst>
                                        </p:cTn>
                                        <p:tgtEl>
                                          <p:spTgt spid="131"/>
                                        </p:tgtEl>
                                        <p:attrNameLst>
                                          <p:attrName>style.visibility</p:attrName>
                                        </p:attrNameLst>
                                      </p:cBhvr>
                                      <p:to>
                                        <p:strVal val="hidden"/>
                                      </p:to>
                                    </p:set>
                                  </p:childTnLst>
                                </p:cTn>
                              </p:par>
                            </p:childTnLst>
                          </p:cTn>
                        </p:par>
                        <p:par>
                          <p:cTn id="44" fill="hold">
                            <p:stCondLst>
                              <p:cond delay="500"/>
                            </p:stCondLst>
                            <p:childTnLst>
                              <p:par>
                                <p:cTn id="45" presetID="0" presetClass="path" presetSubtype="0" decel="50000" fill="hold" grpId="1" nodeType="afterEffect">
                                  <p:stCondLst>
                                    <p:cond delay="0"/>
                                  </p:stCondLst>
                                  <p:childTnLst>
                                    <p:animMotion origin="layout" path="M -4.16667E-6 -1.11111E-6 L -0.27152 -0.17315 " pathEditMode="relative" rAng="0" ptsTypes="AA">
                                      <p:cBhvr>
                                        <p:cTn id="46" dur="1000" fill="hold"/>
                                        <p:tgtEl>
                                          <p:spTgt spid="49"/>
                                        </p:tgtEl>
                                        <p:attrNameLst>
                                          <p:attrName>ppt_x</p:attrName>
                                          <p:attrName>ppt_y</p:attrName>
                                        </p:attrNameLst>
                                      </p:cBhvr>
                                      <p:rCtr x="-136" y="-87"/>
                                    </p:animMotion>
                                  </p:childTnLst>
                                </p:cTn>
                              </p:par>
                              <p:par>
                                <p:cTn id="47" presetID="0" presetClass="path" presetSubtype="0" decel="50000" fill="hold" grpId="1" nodeType="withEffect">
                                  <p:stCondLst>
                                    <p:cond delay="0"/>
                                  </p:stCondLst>
                                  <p:childTnLst>
                                    <p:animMotion origin="layout" path="M 5E-6 -1.11111E-6 L -0.33455 -0.08912 " pathEditMode="relative" rAng="0" ptsTypes="AA">
                                      <p:cBhvr>
                                        <p:cTn id="48" dur="1000" fill="hold"/>
                                        <p:tgtEl>
                                          <p:spTgt spid="50"/>
                                        </p:tgtEl>
                                        <p:attrNameLst>
                                          <p:attrName>ppt_x</p:attrName>
                                          <p:attrName>ppt_y</p:attrName>
                                        </p:attrNameLst>
                                      </p:cBhvr>
                                      <p:rCtr x="-167" y="-45"/>
                                    </p:animMotion>
                                  </p:childTnLst>
                                </p:cTn>
                              </p:par>
                              <p:par>
                                <p:cTn id="49" presetID="0" presetClass="path" presetSubtype="0" decel="50000" fill="hold" grpId="1" nodeType="withEffect">
                                  <p:stCondLst>
                                    <p:cond delay="0"/>
                                  </p:stCondLst>
                                  <p:childTnLst>
                                    <p:animMotion origin="layout" path="M 2.77778E-6 -1.11111E-6 L -0.39757 -0.00509 " pathEditMode="relative" rAng="0" ptsTypes="AA">
                                      <p:cBhvr>
                                        <p:cTn id="50" dur="1000" fill="hold"/>
                                        <p:tgtEl>
                                          <p:spTgt spid="51"/>
                                        </p:tgtEl>
                                        <p:attrNameLst>
                                          <p:attrName>ppt_x</p:attrName>
                                          <p:attrName>ppt_y</p:attrName>
                                        </p:attrNameLst>
                                      </p:cBhvr>
                                      <p:rCtr x="-199" y="-3"/>
                                    </p:animMotion>
                                  </p:childTnLst>
                                </p:cTn>
                              </p:par>
                              <p:par>
                                <p:cTn id="51" presetID="0" presetClass="path" presetSubtype="0" decel="50000" fill="hold" grpId="1" nodeType="withEffect">
                                  <p:stCondLst>
                                    <p:cond delay="0"/>
                                  </p:stCondLst>
                                  <p:childTnLst>
                                    <p:animMotion origin="layout" path="M 3.33333E-6 4.81481E-6 L -0.46059 0.07893 " pathEditMode="relative" rAng="0" ptsTypes="AA">
                                      <p:cBhvr>
                                        <p:cTn id="52" dur="1000" fill="hold"/>
                                        <p:tgtEl>
                                          <p:spTgt spid="46"/>
                                        </p:tgtEl>
                                        <p:attrNameLst>
                                          <p:attrName>ppt_x</p:attrName>
                                          <p:attrName>ppt_y</p:attrName>
                                        </p:attrNameLst>
                                      </p:cBhvr>
                                      <p:rCtr x="-230" y="39"/>
                                    </p:animMotion>
                                  </p:childTnLst>
                                </p:cTn>
                              </p:par>
                              <p:par>
                                <p:cTn id="53" presetID="0" presetClass="path" presetSubtype="0" decel="50000" fill="hold" grpId="1" nodeType="withEffect">
                                  <p:stCondLst>
                                    <p:cond delay="0"/>
                                  </p:stCondLst>
                                  <p:childTnLst>
                                    <p:animMotion origin="layout" path="M 2.5E-6 -1.11111E-6 L -0.52361 0.16296 " pathEditMode="relative" rAng="0" ptsTypes="AA">
                                      <p:cBhvr>
                                        <p:cTn id="54" dur="1000" fill="hold"/>
                                        <p:tgtEl>
                                          <p:spTgt spid="47"/>
                                        </p:tgtEl>
                                        <p:attrNameLst>
                                          <p:attrName>ppt_x</p:attrName>
                                          <p:attrName>ppt_y</p:attrName>
                                        </p:attrNameLst>
                                      </p:cBhvr>
                                      <p:rCtr x="-262" y="81"/>
                                    </p:animMotion>
                                  </p:childTnLst>
                                </p:cTn>
                              </p:par>
                              <p:par>
                                <p:cTn id="55" presetID="0" presetClass="path" presetSubtype="0" decel="50000" fill="hold" grpId="1" nodeType="withEffect">
                                  <p:stCondLst>
                                    <p:cond delay="0"/>
                                  </p:stCondLst>
                                  <p:iterate type="lt">
                                    <p:tmPct val="0"/>
                                  </p:iterate>
                                  <p:childTnLst>
                                    <p:animMotion origin="layout" path="M 1.66667E-6 -1.11111E-6 L -0.58663 0.24699 " pathEditMode="relative" rAng="0" ptsTypes="AA">
                                      <p:cBhvr>
                                        <p:cTn id="56" dur="1000" fill="hold"/>
                                        <p:tgtEl>
                                          <p:spTgt spid="48"/>
                                        </p:tgtEl>
                                        <p:attrNameLst>
                                          <p:attrName>ppt_x</p:attrName>
                                          <p:attrName>ppt_y</p:attrName>
                                        </p:attrNameLst>
                                      </p:cBhvr>
                                      <p:rCtr x="-293" y="123"/>
                                    </p:animMotion>
                                  </p:childTnLst>
                                </p:cTn>
                              </p:par>
                              <p:par>
                                <p:cTn id="57" presetID="1" presetClass="emph" presetSubtype="2" fill="hold" nodeType="withEffect">
                                  <p:stCondLst>
                                    <p:cond delay="0"/>
                                  </p:stCondLst>
                                  <p:childTnLst>
                                    <p:animClr clrSpc="rgb" dir="cw">
                                      <p:cBhvr>
                                        <p:cTn id="58" dur="1000" fill="hold"/>
                                        <p:tgtEl>
                                          <p:spTgt spid="49"/>
                                        </p:tgtEl>
                                        <p:attrNameLst>
                                          <p:attrName>fillcolor</p:attrName>
                                        </p:attrNameLst>
                                      </p:cBhvr>
                                      <p:to>
                                        <a:srgbClr val="AAAAAC"/>
                                      </p:to>
                                    </p:animClr>
                                    <p:set>
                                      <p:cBhvr>
                                        <p:cTn id="59" dur="1000" fill="hold"/>
                                        <p:tgtEl>
                                          <p:spTgt spid="49"/>
                                        </p:tgtEl>
                                        <p:attrNameLst>
                                          <p:attrName>fill.type</p:attrName>
                                        </p:attrNameLst>
                                      </p:cBhvr>
                                      <p:to>
                                        <p:strVal val="solid"/>
                                      </p:to>
                                    </p:set>
                                    <p:set>
                                      <p:cBhvr>
                                        <p:cTn id="60" dur="1000" fill="hold"/>
                                        <p:tgtEl>
                                          <p:spTgt spid="49"/>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1000" fill="hold"/>
                                        <p:tgtEl>
                                          <p:spTgt spid="50"/>
                                        </p:tgtEl>
                                        <p:attrNameLst>
                                          <p:attrName>fillcolor</p:attrName>
                                        </p:attrNameLst>
                                      </p:cBhvr>
                                      <p:to>
                                        <a:srgbClr val="AAAAAC"/>
                                      </p:to>
                                    </p:animClr>
                                    <p:set>
                                      <p:cBhvr>
                                        <p:cTn id="63" dur="1000" fill="hold"/>
                                        <p:tgtEl>
                                          <p:spTgt spid="50"/>
                                        </p:tgtEl>
                                        <p:attrNameLst>
                                          <p:attrName>fill.type</p:attrName>
                                        </p:attrNameLst>
                                      </p:cBhvr>
                                      <p:to>
                                        <p:strVal val="solid"/>
                                      </p:to>
                                    </p:set>
                                    <p:set>
                                      <p:cBhvr>
                                        <p:cTn id="64" dur="1000" fill="hold"/>
                                        <p:tgtEl>
                                          <p:spTgt spid="50"/>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1000" fill="hold"/>
                                        <p:tgtEl>
                                          <p:spTgt spid="51"/>
                                        </p:tgtEl>
                                        <p:attrNameLst>
                                          <p:attrName>fillcolor</p:attrName>
                                        </p:attrNameLst>
                                      </p:cBhvr>
                                      <p:to>
                                        <a:srgbClr val="AAAAAC"/>
                                      </p:to>
                                    </p:animClr>
                                    <p:set>
                                      <p:cBhvr>
                                        <p:cTn id="67" dur="1000" fill="hold"/>
                                        <p:tgtEl>
                                          <p:spTgt spid="51"/>
                                        </p:tgtEl>
                                        <p:attrNameLst>
                                          <p:attrName>fill.type</p:attrName>
                                        </p:attrNameLst>
                                      </p:cBhvr>
                                      <p:to>
                                        <p:strVal val="solid"/>
                                      </p:to>
                                    </p:set>
                                    <p:set>
                                      <p:cBhvr>
                                        <p:cTn id="68" dur="1000" fill="hold"/>
                                        <p:tgtEl>
                                          <p:spTgt spid="51"/>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1000" fill="hold"/>
                                        <p:tgtEl>
                                          <p:spTgt spid="46"/>
                                        </p:tgtEl>
                                        <p:attrNameLst>
                                          <p:attrName>fillcolor</p:attrName>
                                        </p:attrNameLst>
                                      </p:cBhvr>
                                      <p:to>
                                        <a:srgbClr val="AAAAAC"/>
                                      </p:to>
                                    </p:animClr>
                                    <p:set>
                                      <p:cBhvr>
                                        <p:cTn id="71" dur="1000" fill="hold"/>
                                        <p:tgtEl>
                                          <p:spTgt spid="46"/>
                                        </p:tgtEl>
                                        <p:attrNameLst>
                                          <p:attrName>fill.type</p:attrName>
                                        </p:attrNameLst>
                                      </p:cBhvr>
                                      <p:to>
                                        <p:strVal val="solid"/>
                                      </p:to>
                                    </p:set>
                                    <p:set>
                                      <p:cBhvr>
                                        <p:cTn id="72" dur="1000" fill="hold"/>
                                        <p:tgtEl>
                                          <p:spTgt spid="46"/>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1000" fill="hold"/>
                                        <p:tgtEl>
                                          <p:spTgt spid="47"/>
                                        </p:tgtEl>
                                        <p:attrNameLst>
                                          <p:attrName>fillcolor</p:attrName>
                                        </p:attrNameLst>
                                      </p:cBhvr>
                                      <p:to>
                                        <a:srgbClr val="AAAAAC"/>
                                      </p:to>
                                    </p:animClr>
                                    <p:set>
                                      <p:cBhvr>
                                        <p:cTn id="75" dur="1000" fill="hold"/>
                                        <p:tgtEl>
                                          <p:spTgt spid="47"/>
                                        </p:tgtEl>
                                        <p:attrNameLst>
                                          <p:attrName>fill.type</p:attrName>
                                        </p:attrNameLst>
                                      </p:cBhvr>
                                      <p:to>
                                        <p:strVal val="solid"/>
                                      </p:to>
                                    </p:set>
                                    <p:set>
                                      <p:cBhvr>
                                        <p:cTn id="76" dur="1000" fill="hold"/>
                                        <p:tgtEl>
                                          <p:spTgt spid="47"/>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1000" fill="hold"/>
                                        <p:tgtEl>
                                          <p:spTgt spid="48"/>
                                        </p:tgtEl>
                                        <p:attrNameLst>
                                          <p:attrName>fillcolor</p:attrName>
                                        </p:attrNameLst>
                                      </p:cBhvr>
                                      <p:to>
                                        <a:srgbClr val="AAAAAC"/>
                                      </p:to>
                                    </p:animClr>
                                    <p:set>
                                      <p:cBhvr>
                                        <p:cTn id="79" dur="1000" fill="hold"/>
                                        <p:tgtEl>
                                          <p:spTgt spid="48"/>
                                        </p:tgtEl>
                                        <p:attrNameLst>
                                          <p:attrName>fill.type</p:attrName>
                                        </p:attrNameLst>
                                      </p:cBhvr>
                                      <p:to>
                                        <p:strVal val="solid"/>
                                      </p:to>
                                    </p:set>
                                    <p:set>
                                      <p:cBhvr>
                                        <p:cTn id="80" dur="1000" fill="hold"/>
                                        <p:tgtEl>
                                          <p:spTgt spid="48"/>
                                        </p:tgtEl>
                                        <p:attrNameLst>
                                          <p:attrName>fill.on</p:attrName>
                                        </p:attrNameLst>
                                      </p:cBhvr>
                                      <p:to>
                                        <p:strVal val="true"/>
                                      </p:to>
                                    </p:set>
                                  </p:childTnLst>
                                </p:cTn>
                              </p:par>
                            </p:childTnLst>
                          </p:cTn>
                        </p:par>
                        <p:par>
                          <p:cTn id="81" fill="hold">
                            <p:stCondLst>
                              <p:cond delay="1500"/>
                            </p:stCondLst>
                            <p:childTnLst>
                              <p:par>
                                <p:cTn id="82" presetID="0" presetClass="path" presetSubtype="0" decel="50000" fill="hold" grpId="2" nodeType="afterEffect">
                                  <p:stCondLst>
                                    <p:cond delay="0"/>
                                  </p:stCondLst>
                                  <p:childTnLst>
                                    <p:animMotion origin="layout" path="M -0.27152 -0.17315 L -0.17708 -0.17315 " pathEditMode="relative" rAng="0" ptsTypes="AA">
                                      <p:cBhvr>
                                        <p:cTn id="83" dur="500" fill="hold"/>
                                        <p:tgtEl>
                                          <p:spTgt spid="49"/>
                                        </p:tgtEl>
                                        <p:attrNameLst>
                                          <p:attrName>ppt_x</p:attrName>
                                          <p:attrName>ppt_y</p:attrName>
                                        </p:attrNameLst>
                                      </p:cBhvr>
                                      <p:rCtr x="47" y="0"/>
                                    </p:animMotion>
                                  </p:childTnLst>
                                </p:cTn>
                              </p:par>
                              <p:par>
                                <p:cTn id="84" presetID="0" presetClass="path" presetSubtype="0" decel="50000" fill="hold" grpId="2" nodeType="withEffect">
                                  <p:stCondLst>
                                    <p:cond delay="0"/>
                                  </p:stCondLst>
                                  <p:childTnLst>
                                    <p:animMotion origin="layout" path="M -0.33455 -0.08912 L -0.24011 -0.08912 " pathEditMode="relative" rAng="0" ptsTypes="AA">
                                      <p:cBhvr>
                                        <p:cTn id="85" dur="500" fill="hold"/>
                                        <p:tgtEl>
                                          <p:spTgt spid="50"/>
                                        </p:tgtEl>
                                        <p:attrNameLst>
                                          <p:attrName>ppt_x</p:attrName>
                                          <p:attrName>ppt_y</p:attrName>
                                        </p:attrNameLst>
                                      </p:cBhvr>
                                      <p:rCtr x="47" y="0"/>
                                    </p:animMotion>
                                  </p:childTnLst>
                                </p:cTn>
                              </p:par>
                              <p:par>
                                <p:cTn id="86" presetID="0" presetClass="path" presetSubtype="0" decel="50000" fill="hold" grpId="2" nodeType="withEffect">
                                  <p:stCondLst>
                                    <p:cond delay="0"/>
                                  </p:stCondLst>
                                  <p:childTnLst>
                                    <p:animMotion origin="layout" path="M -0.39757 -0.00509 L -0.30313 -0.00509 " pathEditMode="relative" rAng="0" ptsTypes="AA">
                                      <p:cBhvr>
                                        <p:cTn id="87" dur="500" fill="hold"/>
                                        <p:tgtEl>
                                          <p:spTgt spid="51"/>
                                        </p:tgtEl>
                                        <p:attrNameLst>
                                          <p:attrName>ppt_x</p:attrName>
                                          <p:attrName>ppt_y</p:attrName>
                                        </p:attrNameLst>
                                      </p:cBhvr>
                                      <p:rCtr x="47" y="0"/>
                                    </p:animMotion>
                                  </p:childTnLst>
                                </p:cTn>
                              </p:par>
                            </p:childTnLst>
                          </p:cTn>
                        </p:par>
                        <p:par>
                          <p:cTn id="88" fill="hold">
                            <p:stCondLst>
                              <p:cond delay="2000"/>
                            </p:stCondLst>
                            <p:childTnLst>
                              <p:par>
                                <p:cTn id="89" presetID="22" presetClass="entr" presetSubtype="8"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left)">
                                      <p:cBhvr>
                                        <p:cTn id="91" dur="500"/>
                                        <p:tgtEl>
                                          <p:spTgt spid="63"/>
                                        </p:tgtEl>
                                      </p:cBhvr>
                                    </p:animEffect>
                                  </p:childTnLst>
                                </p:cTn>
                              </p:par>
                            </p:childTnLst>
                          </p:cTn>
                        </p:par>
                        <p:par>
                          <p:cTn id="92" fill="hold">
                            <p:stCondLst>
                              <p:cond delay="2500"/>
                            </p:stCondLst>
                            <p:childTnLst>
                              <p:par>
                                <p:cTn id="93" presetID="10" presetClass="entr" presetSubtype="0" fill="hold" nodeType="after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childTnLst>
                          </p:cTn>
                        </p:par>
                        <p:par>
                          <p:cTn id="96" fill="hold">
                            <p:stCondLst>
                              <p:cond delay="3000"/>
                            </p:stCondLst>
                            <p:childTnLst>
                              <p:par>
                                <p:cTn id="97" presetID="22" presetClass="exit" presetSubtype="8" fill="hold" nodeType="afterEffect">
                                  <p:stCondLst>
                                    <p:cond delay="0"/>
                                  </p:stCondLst>
                                  <p:childTnLst>
                                    <p:animEffect transition="out" filter="wipe(left)">
                                      <p:cBhvr>
                                        <p:cTn id="98" dur="500"/>
                                        <p:tgtEl>
                                          <p:spTgt spid="63"/>
                                        </p:tgtEl>
                                      </p:cBhvr>
                                    </p:animEffect>
                                    <p:set>
                                      <p:cBhvr>
                                        <p:cTn id="99" dur="1" fill="hold">
                                          <p:stCondLst>
                                            <p:cond delay="499"/>
                                          </p:stCondLst>
                                        </p:cTn>
                                        <p:tgtEl>
                                          <p:spTgt spid="63"/>
                                        </p:tgtEl>
                                        <p:attrNameLst>
                                          <p:attrName>style.visibility</p:attrName>
                                        </p:attrNameLst>
                                      </p:cBhvr>
                                      <p:to>
                                        <p:strVal val="hidden"/>
                                      </p:to>
                                    </p:set>
                                  </p:childTnLst>
                                </p:cTn>
                              </p:par>
                            </p:childTnLst>
                          </p:cTn>
                        </p:par>
                        <p:par>
                          <p:cTn id="100" fill="hold">
                            <p:stCondLst>
                              <p:cond delay="3500"/>
                            </p:stCondLst>
                            <p:childTnLst>
                              <p:par>
                                <p:cTn id="101" presetID="0" presetClass="path" presetSubtype="0" decel="50000" fill="hold" grpId="3" nodeType="afterEffect">
                                  <p:stCondLst>
                                    <p:cond delay="0"/>
                                  </p:stCondLst>
                                  <p:childTnLst>
                                    <p:animMotion origin="layout" path="M -0.17708 -0.17315 L -0.27152 -0.17315 " pathEditMode="relative" rAng="0" ptsTypes="AA">
                                      <p:cBhvr>
                                        <p:cTn id="102" dur="500" fill="hold"/>
                                        <p:tgtEl>
                                          <p:spTgt spid="49"/>
                                        </p:tgtEl>
                                        <p:attrNameLst>
                                          <p:attrName>ppt_x</p:attrName>
                                          <p:attrName>ppt_y</p:attrName>
                                        </p:attrNameLst>
                                      </p:cBhvr>
                                      <p:rCtr x="-47" y="0"/>
                                    </p:animMotion>
                                  </p:childTnLst>
                                </p:cTn>
                              </p:par>
                              <p:par>
                                <p:cTn id="103" presetID="0" presetClass="path" presetSubtype="0" decel="50000" fill="hold" grpId="2" nodeType="withEffect">
                                  <p:stCondLst>
                                    <p:cond delay="0"/>
                                  </p:stCondLst>
                                  <p:childTnLst>
                                    <p:animMotion origin="layout" path="M -0.46059 0.07894 L -0.36615 0.07894 " pathEditMode="relative" rAng="0" ptsTypes="AA">
                                      <p:cBhvr>
                                        <p:cTn id="104" dur="500" fill="hold"/>
                                        <p:tgtEl>
                                          <p:spTgt spid="46"/>
                                        </p:tgtEl>
                                        <p:attrNameLst>
                                          <p:attrName>ppt_x</p:attrName>
                                          <p:attrName>ppt_y</p:attrName>
                                        </p:attrNameLst>
                                      </p:cBhvr>
                                      <p:rCtr x="47" y="0"/>
                                    </p:animMotion>
                                  </p:childTnLst>
                                </p:cTn>
                              </p:par>
                            </p:childTnLst>
                          </p:cTn>
                        </p:par>
                        <p:par>
                          <p:cTn id="105" fill="hold">
                            <p:stCondLst>
                              <p:cond delay="4000"/>
                            </p:stCondLst>
                            <p:childTnLst>
                              <p:par>
                                <p:cTn id="106" presetID="22" presetClass="entr" presetSubtype="8"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wipe(left)">
                                      <p:cBhvr>
                                        <p:cTn id="108" dur="500"/>
                                        <p:tgtEl>
                                          <p:spTgt spid="68"/>
                                        </p:tgtEl>
                                      </p:cBhvr>
                                    </p:animEffect>
                                  </p:childTnLst>
                                </p:cTn>
                              </p:par>
                            </p:childTnLst>
                          </p:cTn>
                        </p:par>
                        <p:par>
                          <p:cTn id="109" fill="hold">
                            <p:stCondLst>
                              <p:cond delay="4500"/>
                            </p:stCondLst>
                            <p:childTnLst>
                              <p:par>
                                <p:cTn id="110" presetID="10" presetClass="entr" presetSubtype="0" fill="hold"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500"/>
                                        <p:tgtEl>
                                          <p:spTgt spid="65"/>
                                        </p:tgtEl>
                                      </p:cBhvr>
                                    </p:animEffect>
                                  </p:childTnLst>
                                </p:cTn>
                              </p:par>
                            </p:childTnLst>
                          </p:cTn>
                        </p:par>
                        <p:par>
                          <p:cTn id="113" fill="hold">
                            <p:stCondLst>
                              <p:cond delay="5000"/>
                            </p:stCondLst>
                            <p:childTnLst>
                              <p:par>
                                <p:cTn id="114" presetID="22" presetClass="exit" presetSubtype="8" fill="hold" nodeType="afterEffect">
                                  <p:stCondLst>
                                    <p:cond delay="0"/>
                                  </p:stCondLst>
                                  <p:childTnLst>
                                    <p:animEffect transition="out" filter="wipe(left)">
                                      <p:cBhvr>
                                        <p:cTn id="115" dur="500"/>
                                        <p:tgtEl>
                                          <p:spTgt spid="68"/>
                                        </p:tgtEl>
                                      </p:cBhvr>
                                    </p:animEffect>
                                    <p:set>
                                      <p:cBhvr>
                                        <p:cTn id="116" dur="1" fill="hold">
                                          <p:stCondLst>
                                            <p:cond delay="499"/>
                                          </p:stCondLst>
                                        </p:cTn>
                                        <p:tgtEl>
                                          <p:spTgt spid="68"/>
                                        </p:tgtEl>
                                        <p:attrNameLst>
                                          <p:attrName>style.visibility</p:attrName>
                                        </p:attrNameLst>
                                      </p:cBhvr>
                                      <p:to>
                                        <p:strVal val="hidden"/>
                                      </p:to>
                                    </p:set>
                                  </p:childTnLst>
                                </p:cTn>
                              </p:par>
                            </p:childTnLst>
                          </p:cTn>
                        </p:par>
                        <p:par>
                          <p:cTn id="117" fill="hold">
                            <p:stCondLst>
                              <p:cond delay="5500"/>
                            </p:stCondLst>
                            <p:childTnLst>
                              <p:par>
                                <p:cTn id="118" presetID="0" presetClass="path" presetSubtype="0" decel="50000" fill="hold" grpId="3" nodeType="afterEffect">
                                  <p:stCondLst>
                                    <p:cond delay="0"/>
                                  </p:stCondLst>
                                  <p:childTnLst>
                                    <p:animMotion origin="layout" path="M -0.24011 -0.08912 L -0.33455 -0.08912 " pathEditMode="relative" rAng="0" ptsTypes="AA">
                                      <p:cBhvr>
                                        <p:cTn id="119" dur="500" fill="hold"/>
                                        <p:tgtEl>
                                          <p:spTgt spid="50"/>
                                        </p:tgtEl>
                                        <p:attrNameLst>
                                          <p:attrName>ppt_x</p:attrName>
                                          <p:attrName>ppt_y</p:attrName>
                                        </p:attrNameLst>
                                      </p:cBhvr>
                                      <p:rCtr x="-47" y="0"/>
                                    </p:animMotion>
                                  </p:childTnLst>
                                </p:cTn>
                              </p:par>
                              <p:par>
                                <p:cTn id="120" presetID="0" presetClass="path" presetSubtype="0" decel="50000" fill="hold" grpId="2" nodeType="withEffect">
                                  <p:stCondLst>
                                    <p:cond delay="0"/>
                                  </p:stCondLst>
                                  <p:childTnLst>
                                    <p:animMotion origin="layout" path="M -0.52361 0.16296 L -0.42917 0.16296 " pathEditMode="relative" rAng="0" ptsTypes="AA">
                                      <p:cBhvr>
                                        <p:cTn id="121" dur="500" fill="hold"/>
                                        <p:tgtEl>
                                          <p:spTgt spid="47"/>
                                        </p:tgtEl>
                                        <p:attrNameLst>
                                          <p:attrName>ppt_x</p:attrName>
                                          <p:attrName>ppt_y</p:attrName>
                                        </p:attrNameLst>
                                      </p:cBhvr>
                                      <p:rCtr x="47" y="0"/>
                                    </p:animMotion>
                                  </p:childTnLst>
                                </p:cTn>
                              </p:par>
                            </p:childTnLst>
                          </p:cTn>
                        </p:par>
                        <p:par>
                          <p:cTn id="122" fill="hold">
                            <p:stCondLst>
                              <p:cond delay="6000"/>
                            </p:stCondLst>
                            <p:childTnLst>
                              <p:par>
                                <p:cTn id="123" presetID="22" presetClass="entr" presetSubtype="8" fill="hold" nodeType="afterEffect">
                                  <p:stCondLst>
                                    <p:cond delay="0"/>
                                  </p:stCondLst>
                                  <p:childTnLst>
                                    <p:set>
                                      <p:cBhvr>
                                        <p:cTn id="124" dur="1" fill="hold">
                                          <p:stCondLst>
                                            <p:cond delay="0"/>
                                          </p:stCondLst>
                                        </p:cTn>
                                        <p:tgtEl>
                                          <p:spTgt spid="72"/>
                                        </p:tgtEl>
                                        <p:attrNameLst>
                                          <p:attrName>style.visibility</p:attrName>
                                        </p:attrNameLst>
                                      </p:cBhvr>
                                      <p:to>
                                        <p:strVal val="visible"/>
                                      </p:to>
                                    </p:set>
                                    <p:animEffect transition="in" filter="wipe(left)">
                                      <p:cBhvr>
                                        <p:cTn id="125" dur="500"/>
                                        <p:tgtEl>
                                          <p:spTgt spid="72"/>
                                        </p:tgtEl>
                                      </p:cBhvr>
                                    </p:animEffect>
                                  </p:childTnLst>
                                </p:cTn>
                              </p:par>
                            </p:childTnLst>
                          </p:cTn>
                        </p:par>
                        <p:par>
                          <p:cTn id="126" fill="hold">
                            <p:stCondLst>
                              <p:cond delay="6500"/>
                            </p:stCondLst>
                            <p:childTnLst>
                              <p:par>
                                <p:cTn id="127" presetID="10" presetClass="entr" presetSubtype="0" fill="hold" nodeType="afterEffect">
                                  <p:stCondLst>
                                    <p:cond delay="0"/>
                                  </p:stCondLst>
                                  <p:childTnLst>
                                    <p:set>
                                      <p:cBhvr>
                                        <p:cTn id="128" dur="1" fill="hold">
                                          <p:stCondLst>
                                            <p:cond delay="0"/>
                                          </p:stCondLst>
                                        </p:cTn>
                                        <p:tgtEl>
                                          <p:spTgt spid="69"/>
                                        </p:tgtEl>
                                        <p:attrNameLst>
                                          <p:attrName>style.visibility</p:attrName>
                                        </p:attrNameLst>
                                      </p:cBhvr>
                                      <p:to>
                                        <p:strVal val="visible"/>
                                      </p:to>
                                    </p:set>
                                    <p:animEffect transition="in" filter="fade">
                                      <p:cBhvr>
                                        <p:cTn id="129" dur="500"/>
                                        <p:tgtEl>
                                          <p:spTgt spid="69"/>
                                        </p:tgtEl>
                                      </p:cBhvr>
                                    </p:animEffect>
                                  </p:childTnLst>
                                </p:cTn>
                              </p:par>
                            </p:childTnLst>
                          </p:cTn>
                        </p:par>
                        <p:par>
                          <p:cTn id="130" fill="hold">
                            <p:stCondLst>
                              <p:cond delay="7000"/>
                            </p:stCondLst>
                            <p:childTnLst>
                              <p:par>
                                <p:cTn id="131" presetID="22" presetClass="exit" presetSubtype="8" fill="hold" nodeType="afterEffect">
                                  <p:stCondLst>
                                    <p:cond delay="0"/>
                                  </p:stCondLst>
                                  <p:childTnLst>
                                    <p:animEffect transition="out" filter="wipe(left)">
                                      <p:cBhvr>
                                        <p:cTn id="132" dur="500"/>
                                        <p:tgtEl>
                                          <p:spTgt spid="72"/>
                                        </p:tgtEl>
                                      </p:cBhvr>
                                    </p:animEffect>
                                    <p:set>
                                      <p:cBhvr>
                                        <p:cTn id="133" dur="1" fill="hold">
                                          <p:stCondLst>
                                            <p:cond delay="499"/>
                                          </p:stCondLst>
                                        </p:cTn>
                                        <p:tgtEl>
                                          <p:spTgt spid="72"/>
                                        </p:tgtEl>
                                        <p:attrNameLst>
                                          <p:attrName>style.visibility</p:attrName>
                                        </p:attrNameLst>
                                      </p:cBhvr>
                                      <p:to>
                                        <p:strVal val="hidden"/>
                                      </p:to>
                                    </p:set>
                                  </p:childTnLst>
                                </p:cTn>
                              </p:par>
                            </p:childTnLst>
                          </p:cTn>
                        </p:par>
                        <p:par>
                          <p:cTn id="134" fill="hold">
                            <p:stCondLst>
                              <p:cond delay="7500"/>
                            </p:stCondLst>
                            <p:childTnLst>
                              <p:par>
                                <p:cTn id="135" presetID="0" presetClass="path" presetSubtype="0" decel="50000" fill="hold" grpId="3" nodeType="afterEffect">
                                  <p:stCondLst>
                                    <p:cond delay="0"/>
                                  </p:stCondLst>
                                  <p:childTnLst>
                                    <p:animMotion origin="layout" path="M -0.30313 -0.00509 L -0.39757 -0.00509 " pathEditMode="relative" rAng="0" ptsTypes="AA">
                                      <p:cBhvr>
                                        <p:cTn id="136" dur="500" fill="hold"/>
                                        <p:tgtEl>
                                          <p:spTgt spid="51"/>
                                        </p:tgtEl>
                                        <p:attrNameLst>
                                          <p:attrName>ppt_x</p:attrName>
                                          <p:attrName>ppt_y</p:attrName>
                                        </p:attrNameLst>
                                      </p:cBhvr>
                                      <p:rCtr x="-47" y="0"/>
                                    </p:animMotion>
                                  </p:childTnLst>
                                </p:cTn>
                              </p:par>
                              <p:par>
                                <p:cTn id="137" presetID="0" presetClass="path" presetSubtype="0" decel="50000" fill="hold" grpId="2" nodeType="withEffect">
                                  <p:stCondLst>
                                    <p:cond delay="0"/>
                                  </p:stCondLst>
                                  <p:iterate type="lt">
                                    <p:tmPct val="0"/>
                                  </p:iterate>
                                  <p:childTnLst>
                                    <p:animMotion origin="layout" path="M -0.58663 0.24699 L -0.49219 0.24699 " pathEditMode="relative" rAng="0" ptsTypes="AA">
                                      <p:cBhvr>
                                        <p:cTn id="138" dur="500" fill="hold"/>
                                        <p:tgtEl>
                                          <p:spTgt spid="48"/>
                                        </p:tgtEl>
                                        <p:attrNameLst>
                                          <p:attrName>ppt_x</p:attrName>
                                          <p:attrName>ppt_y</p:attrName>
                                        </p:attrNameLst>
                                      </p:cBhvr>
                                      <p:rCtr x="47" y="0"/>
                                    </p:animMotion>
                                  </p:childTnLst>
                                </p:cTn>
                              </p:par>
                            </p:childTnLst>
                          </p:cTn>
                        </p:par>
                        <p:par>
                          <p:cTn id="139" fill="hold">
                            <p:stCondLst>
                              <p:cond delay="8000"/>
                            </p:stCondLst>
                            <p:childTnLst>
                              <p:par>
                                <p:cTn id="140" presetID="22" presetClass="entr" presetSubtype="8" fill="hold" nodeType="afterEffect">
                                  <p:stCondLst>
                                    <p:cond delay="0"/>
                                  </p:stCondLst>
                                  <p:childTnLst>
                                    <p:set>
                                      <p:cBhvr>
                                        <p:cTn id="141" dur="1" fill="hold">
                                          <p:stCondLst>
                                            <p:cond delay="0"/>
                                          </p:stCondLst>
                                        </p:cTn>
                                        <p:tgtEl>
                                          <p:spTgt spid="77"/>
                                        </p:tgtEl>
                                        <p:attrNameLst>
                                          <p:attrName>style.visibility</p:attrName>
                                        </p:attrNameLst>
                                      </p:cBhvr>
                                      <p:to>
                                        <p:strVal val="visible"/>
                                      </p:to>
                                    </p:set>
                                    <p:animEffect transition="in" filter="wipe(left)">
                                      <p:cBhvr>
                                        <p:cTn id="142" dur="500"/>
                                        <p:tgtEl>
                                          <p:spTgt spid="77"/>
                                        </p:tgtEl>
                                      </p:cBhvr>
                                    </p:animEffect>
                                  </p:childTnLst>
                                </p:cTn>
                              </p:par>
                            </p:childTnLst>
                          </p:cTn>
                        </p:par>
                        <p:par>
                          <p:cTn id="143" fill="hold">
                            <p:stCondLst>
                              <p:cond delay="8500"/>
                            </p:stCondLst>
                            <p:childTnLst>
                              <p:par>
                                <p:cTn id="144" presetID="10" presetClass="entr" presetSubtype="0"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fade">
                                      <p:cBhvr>
                                        <p:cTn id="146" dur="500"/>
                                        <p:tgtEl>
                                          <p:spTgt spid="73"/>
                                        </p:tgtEl>
                                      </p:cBhvr>
                                    </p:animEffect>
                                  </p:childTnLst>
                                </p:cTn>
                              </p:par>
                            </p:childTnLst>
                          </p:cTn>
                        </p:par>
                        <p:par>
                          <p:cTn id="147" fill="hold">
                            <p:stCondLst>
                              <p:cond delay="9000"/>
                            </p:stCondLst>
                            <p:childTnLst>
                              <p:par>
                                <p:cTn id="148" presetID="22" presetClass="exit" presetSubtype="8" fill="hold" nodeType="afterEffect">
                                  <p:stCondLst>
                                    <p:cond delay="0"/>
                                  </p:stCondLst>
                                  <p:childTnLst>
                                    <p:animEffect transition="out" filter="wipe(left)">
                                      <p:cBhvr>
                                        <p:cTn id="149" dur="500"/>
                                        <p:tgtEl>
                                          <p:spTgt spid="77"/>
                                        </p:tgtEl>
                                      </p:cBhvr>
                                    </p:animEffect>
                                    <p:set>
                                      <p:cBhvr>
                                        <p:cTn id="150" dur="1" fill="hold">
                                          <p:stCondLst>
                                            <p:cond delay="499"/>
                                          </p:stCondLst>
                                        </p:cTn>
                                        <p:tgtEl>
                                          <p:spTgt spid="77"/>
                                        </p:tgtEl>
                                        <p:attrNameLst>
                                          <p:attrName>style.visibility</p:attrName>
                                        </p:attrNameLst>
                                      </p:cBhvr>
                                      <p:to>
                                        <p:strVal val="hidden"/>
                                      </p:to>
                                    </p:set>
                                  </p:childTnLst>
                                </p:cTn>
                              </p:par>
                            </p:childTnLst>
                          </p:cTn>
                        </p:par>
                        <p:par>
                          <p:cTn id="151" fill="hold">
                            <p:stCondLst>
                              <p:cond delay="9500"/>
                            </p:stCondLst>
                            <p:childTnLst>
                              <p:par>
                                <p:cTn id="152" presetID="0" presetClass="path" presetSubtype="0" decel="50000" fill="hold" grpId="3" nodeType="afterEffect">
                                  <p:stCondLst>
                                    <p:cond delay="0"/>
                                  </p:stCondLst>
                                  <p:childTnLst>
                                    <p:animMotion origin="layout" path="M -0.36615 0.07894 L -0.46059 0.07894 " pathEditMode="relative" rAng="0" ptsTypes="AA">
                                      <p:cBhvr>
                                        <p:cTn id="153" dur="500" fill="hold"/>
                                        <p:tgtEl>
                                          <p:spTgt spid="46"/>
                                        </p:tgtEl>
                                        <p:attrNameLst>
                                          <p:attrName>ppt_x</p:attrName>
                                          <p:attrName>ppt_y</p:attrName>
                                        </p:attrNameLst>
                                      </p:cBhvr>
                                      <p:rCtr x="-47" y="0"/>
                                    </p:animMotion>
                                  </p:childTnLst>
                                </p:cTn>
                              </p:par>
                              <p:par>
                                <p:cTn id="154" presetID="0" presetClass="path" presetSubtype="0" decel="50000" fill="hold" grpId="3" nodeType="withEffect">
                                  <p:stCondLst>
                                    <p:cond delay="0"/>
                                  </p:stCondLst>
                                  <p:childTnLst>
                                    <p:animMotion origin="layout" path="M -0.42917 0.16296 L -0.52361 0.16296 " pathEditMode="relative" rAng="0" ptsTypes="AA">
                                      <p:cBhvr>
                                        <p:cTn id="155" dur="500" fill="hold"/>
                                        <p:tgtEl>
                                          <p:spTgt spid="47"/>
                                        </p:tgtEl>
                                        <p:attrNameLst>
                                          <p:attrName>ppt_x</p:attrName>
                                          <p:attrName>ppt_y</p:attrName>
                                        </p:attrNameLst>
                                      </p:cBhvr>
                                      <p:rCtr x="-47" y="0"/>
                                    </p:animMotion>
                                  </p:childTnLst>
                                </p:cTn>
                              </p:par>
                              <p:par>
                                <p:cTn id="156" presetID="0" presetClass="path" presetSubtype="0" decel="50000" fill="hold" grpId="3" nodeType="withEffect">
                                  <p:stCondLst>
                                    <p:cond delay="0"/>
                                  </p:stCondLst>
                                  <p:iterate type="lt">
                                    <p:tmPct val="0"/>
                                  </p:iterate>
                                  <p:childTnLst>
                                    <p:animMotion origin="layout" path="M -0.49219 0.24699 L -0.58663 0.24699 " pathEditMode="relative" rAng="0" ptsTypes="AA">
                                      <p:cBhvr>
                                        <p:cTn id="157" dur="500" fill="hold"/>
                                        <p:tgtEl>
                                          <p:spTgt spid="48"/>
                                        </p:tgtEl>
                                        <p:attrNameLst>
                                          <p:attrName>ppt_x</p:attrName>
                                          <p:attrName>ppt_y</p:attrName>
                                        </p:attrNameLst>
                                      </p:cBhvr>
                                      <p:rCtr x="-47" y="0"/>
                                    </p:animMotion>
                                  </p:childTnLst>
                                </p:cTn>
                              </p:par>
                            </p:childTnLst>
                          </p:cTn>
                        </p:par>
                      </p:childTnLst>
                    </p:cTn>
                  </p:par>
                  <p:par>
                    <p:cTn id="158" fill="hold">
                      <p:stCondLst>
                        <p:cond delay="indefinite"/>
                      </p:stCondLst>
                      <p:childTnLst>
                        <p:par>
                          <p:cTn id="159" fill="hold">
                            <p:stCondLst>
                              <p:cond delay="0"/>
                            </p:stCondLst>
                            <p:childTnLst>
                              <p:par>
                                <p:cTn id="160" presetID="0" presetClass="path" presetSubtype="0" fill="hold" nodeType="clickEffect">
                                  <p:stCondLst>
                                    <p:cond delay="0"/>
                                  </p:stCondLst>
                                  <p:childTnLst>
                                    <p:animMotion origin="layout" path="M -3.33333E-6 -4.07407E-6 L -3.33333E-6 -0.15763 " pathEditMode="relative" ptsTypes="AA">
                                      <p:cBhvr>
                                        <p:cTn id="161" dur="1000" fill="hold"/>
                                        <p:tgtEl>
                                          <p:spTgt spid="73"/>
                                        </p:tgtEl>
                                        <p:attrNameLst>
                                          <p:attrName>ppt_x</p:attrName>
                                          <p:attrName>ppt_y</p:attrName>
                                        </p:attrNameLst>
                                      </p:cBhvr>
                                    </p:animMotion>
                                  </p:childTnLst>
                                </p:cTn>
                              </p:par>
                              <p:par>
                                <p:cTn id="162" presetID="0" presetClass="path" presetSubtype="0" fill="hold" nodeType="withEffect">
                                  <p:stCondLst>
                                    <p:cond delay="0"/>
                                  </p:stCondLst>
                                  <p:childTnLst>
                                    <p:animMotion origin="layout" path="M -3.33333E-6 -4.07407E-6 L -3.33333E-6 -0.06296 " pathEditMode="relative" ptsTypes="AA">
                                      <p:cBhvr>
                                        <p:cTn id="163" dur="1000" fill="hold"/>
                                        <p:tgtEl>
                                          <p:spTgt spid="69"/>
                                        </p:tgtEl>
                                        <p:attrNameLst>
                                          <p:attrName>ppt_x</p:attrName>
                                          <p:attrName>ppt_y</p:attrName>
                                        </p:attrNameLst>
                                      </p:cBhvr>
                                    </p:animMotion>
                                  </p:childTnLst>
                                </p:cTn>
                              </p:par>
                              <p:par>
                                <p:cTn id="164" presetID="0" presetClass="path" presetSubtype="0" fill="hold" nodeType="withEffect">
                                  <p:stCondLst>
                                    <p:cond delay="0"/>
                                  </p:stCondLst>
                                  <p:childTnLst>
                                    <p:animMotion origin="layout" path="M -3.33333E-6 -2.59259E-6 L -3.33333E-6 0.05255 " pathEditMode="relative" ptsTypes="AA">
                                      <p:cBhvr>
                                        <p:cTn id="165" dur="1000" fill="hold"/>
                                        <p:tgtEl>
                                          <p:spTgt spid="65"/>
                                        </p:tgtEl>
                                        <p:attrNameLst>
                                          <p:attrName>ppt_x</p:attrName>
                                          <p:attrName>ppt_y</p:attrName>
                                        </p:attrNameLst>
                                      </p:cBhvr>
                                    </p:animMotion>
                                  </p:childTnLst>
                                </p:cTn>
                              </p:par>
                              <p:par>
                                <p:cTn id="166" presetID="0" presetClass="path" presetSubtype="0" fill="hold" nodeType="withEffect">
                                  <p:stCondLst>
                                    <p:cond delay="0"/>
                                  </p:stCondLst>
                                  <p:childTnLst>
                                    <p:animMotion origin="layout" path="M -3.33333E-6 5.92593E-6 L -3.33333E-6 0.15742 " pathEditMode="relative" ptsTypes="AA">
                                      <p:cBhvr>
                                        <p:cTn id="167" dur="1000" fill="hold"/>
                                        <p:tgtEl>
                                          <p:spTgt spid="53"/>
                                        </p:tgtEl>
                                        <p:attrNameLst>
                                          <p:attrName>ppt_x</p:attrName>
                                          <p:attrName>ppt_y</p:attrName>
                                        </p:attrNameLst>
                                      </p:cBhvr>
                                    </p:animMotion>
                                  </p:childTnLst>
                                </p:cTn>
                              </p:par>
                              <p:par>
                                <p:cTn id="168" presetID="10" presetClass="exit" presetSubtype="0" fill="hold" nodeType="withEffect">
                                  <p:stCondLst>
                                    <p:cond delay="0"/>
                                  </p:stCondLst>
                                  <p:childTnLst>
                                    <p:animEffect transition="out" filter="fade">
                                      <p:cBhvr>
                                        <p:cTn id="169" dur="500"/>
                                        <p:tgtEl>
                                          <p:spTgt spid="73"/>
                                        </p:tgtEl>
                                      </p:cBhvr>
                                    </p:animEffect>
                                    <p:set>
                                      <p:cBhvr>
                                        <p:cTn id="170" dur="1" fill="hold">
                                          <p:stCondLst>
                                            <p:cond delay="499"/>
                                          </p:stCondLst>
                                        </p:cTn>
                                        <p:tgtEl>
                                          <p:spTgt spid="73"/>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69"/>
                                        </p:tgtEl>
                                      </p:cBhvr>
                                    </p:animEffect>
                                    <p:set>
                                      <p:cBhvr>
                                        <p:cTn id="173" dur="1" fill="hold">
                                          <p:stCondLst>
                                            <p:cond delay="499"/>
                                          </p:stCondLst>
                                        </p:cTn>
                                        <p:tgtEl>
                                          <p:spTgt spid="69"/>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65"/>
                                        </p:tgtEl>
                                      </p:cBhvr>
                                    </p:animEffect>
                                    <p:set>
                                      <p:cBhvr>
                                        <p:cTn id="176" dur="1" fill="hold">
                                          <p:stCondLst>
                                            <p:cond delay="499"/>
                                          </p:stCondLst>
                                        </p:cTn>
                                        <p:tgtEl>
                                          <p:spTgt spid="65"/>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53"/>
                                        </p:tgtEl>
                                      </p:cBhvr>
                                    </p:animEffect>
                                    <p:set>
                                      <p:cBhvr>
                                        <p:cTn id="179" dur="1" fill="hold">
                                          <p:stCondLst>
                                            <p:cond delay="499"/>
                                          </p:stCondLst>
                                        </p:cTn>
                                        <p:tgtEl>
                                          <p:spTgt spid="53"/>
                                        </p:tgtEl>
                                        <p:attrNameLst>
                                          <p:attrName>style.visibility</p:attrName>
                                        </p:attrNameLst>
                                      </p:cBhvr>
                                      <p:to>
                                        <p:strVal val="hidden"/>
                                      </p:to>
                                    </p:set>
                                  </p:childTnLst>
                                </p:cTn>
                              </p:par>
                              <p:par>
                                <p:cTn id="180" presetID="10" presetClass="entr" presetSubtype="0" fill="hold" nodeType="withEffect">
                                  <p:stCondLst>
                                    <p:cond delay="200"/>
                                  </p:stCondLst>
                                  <p:childTnLst>
                                    <p:set>
                                      <p:cBhvr>
                                        <p:cTn id="181" dur="1" fill="hold">
                                          <p:stCondLst>
                                            <p:cond delay="0"/>
                                          </p:stCondLst>
                                        </p:cTn>
                                        <p:tgtEl>
                                          <p:spTgt spid="97"/>
                                        </p:tgtEl>
                                        <p:attrNameLst>
                                          <p:attrName>style.visibility</p:attrName>
                                        </p:attrNameLst>
                                      </p:cBhvr>
                                      <p:to>
                                        <p:strVal val="visible"/>
                                      </p:to>
                                    </p:set>
                                    <p:animEffect transition="in" filter="fade">
                                      <p:cBhvr>
                                        <p:cTn id="182" dur="500"/>
                                        <p:tgtEl>
                                          <p:spTgt spid="97"/>
                                        </p:tgtEl>
                                      </p:cBhvr>
                                    </p:animEffect>
                                  </p:childTnLst>
                                </p:cTn>
                              </p:par>
                            </p:childTnLst>
                          </p:cTn>
                        </p:par>
                        <p:par>
                          <p:cTn id="183" fill="hold">
                            <p:stCondLst>
                              <p:cond delay="1000"/>
                            </p:stCondLst>
                            <p:childTnLst>
                              <p:par>
                                <p:cTn id="184" presetID="42" presetClass="entr" presetSubtype="0" fill="hold" nodeType="afterEffect">
                                  <p:stCondLst>
                                    <p:cond delay="0"/>
                                  </p:stCondLst>
                                  <p:childTnLst>
                                    <p:set>
                                      <p:cBhvr>
                                        <p:cTn id="185" dur="1" fill="hold">
                                          <p:stCondLst>
                                            <p:cond delay="0"/>
                                          </p:stCondLst>
                                        </p:cTn>
                                        <p:tgtEl>
                                          <p:spTgt spid="86"/>
                                        </p:tgtEl>
                                        <p:attrNameLst>
                                          <p:attrName>style.visibility</p:attrName>
                                        </p:attrNameLst>
                                      </p:cBhvr>
                                      <p:to>
                                        <p:strVal val="visible"/>
                                      </p:to>
                                    </p:set>
                                    <p:animEffect transition="in" filter="fade">
                                      <p:cBhvr>
                                        <p:cTn id="186" dur="1000"/>
                                        <p:tgtEl>
                                          <p:spTgt spid="86"/>
                                        </p:tgtEl>
                                      </p:cBhvr>
                                    </p:animEffect>
                                    <p:anim calcmode="lin" valueType="num">
                                      <p:cBhvr>
                                        <p:cTn id="187" dur="1000" fill="hold"/>
                                        <p:tgtEl>
                                          <p:spTgt spid="86"/>
                                        </p:tgtEl>
                                        <p:attrNameLst>
                                          <p:attrName>ppt_x</p:attrName>
                                        </p:attrNameLst>
                                      </p:cBhvr>
                                      <p:tavLst>
                                        <p:tav tm="0">
                                          <p:val>
                                            <p:strVal val="#ppt_x"/>
                                          </p:val>
                                        </p:tav>
                                        <p:tav tm="100000">
                                          <p:val>
                                            <p:strVal val="#ppt_x"/>
                                          </p:val>
                                        </p:tav>
                                      </p:tavLst>
                                    </p:anim>
                                    <p:anim calcmode="lin" valueType="num">
                                      <p:cBhvr>
                                        <p:cTn id="188"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2" presetClass="entr" presetSubtype="2" fill="hold" nodeType="clickEffect">
                                  <p:stCondLst>
                                    <p:cond delay="0"/>
                                  </p:stCondLst>
                                  <p:childTnLst>
                                    <p:set>
                                      <p:cBhvr>
                                        <p:cTn id="192" dur="1" fill="hold">
                                          <p:stCondLst>
                                            <p:cond delay="0"/>
                                          </p:stCondLst>
                                        </p:cTn>
                                        <p:tgtEl>
                                          <p:spTgt spid="130"/>
                                        </p:tgtEl>
                                        <p:attrNameLst>
                                          <p:attrName>style.visibility</p:attrName>
                                        </p:attrNameLst>
                                      </p:cBhvr>
                                      <p:to>
                                        <p:strVal val="visible"/>
                                      </p:to>
                                    </p:set>
                                    <p:animEffect transition="in" filter="wipe(right)">
                                      <p:cBhvr>
                                        <p:cTn id="193" dur="500"/>
                                        <p:tgtEl>
                                          <p:spTgt spid="130"/>
                                        </p:tgtEl>
                                      </p:cBhvr>
                                    </p:animEffect>
                                  </p:childTnLst>
                                </p:cTn>
                              </p:par>
                            </p:childTnLst>
                          </p:cTn>
                        </p:par>
                        <p:par>
                          <p:cTn id="194" fill="hold">
                            <p:stCondLst>
                              <p:cond delay="500"/>
                            </p:stCondLst>
                            <p:childTnLst>
                              <p:par>
                                <p:cTn id="195" presetID="1" presetClass="emph" presetSubtype="2" fill="hold" nodeType="afterEffect">
                                  <p:stCondLst>
                                    <p:cond delay="0"/>
                                  </p:stCondLst>
                                  <p:childTnLst>
                                    <p:animClr clrSpc="rgb" dir="cw">
                                      <p:cBhvr>
                                        <p:cTn id="196" dur="500" fill="hold"/>
                                        <p:tgtEl>
                                          <p:spTgt spid="49"/>
                                        </p:tgtEl>
                                        <p:attrNameLst>
                                          <p:attrName>fillcolor</p:attrName>
                                        </p:attrNameLst>
                                      </p:cBhvr>
                                      <p:to>
                                        <a:srgbClr val="DDEE04"/>
                                      </p:to>
                                    </p:animClr>
                                    <p:set>
                                      <p:cBhvr>
                                        <p:cTn id="197" dur="500" fill="hold"/>
                                        <p:tgtEl>
                                          <p:spTgt spid="49"/>
                                        </p:tgtEl>
                                        <p:attrNameLst>
                                          <p:attrName>fill.type</p:attrName>
                                        </p:attrNameLst>
                                      </p:cBhvr>
                                      <p:to>
                                        <p:strVal val="solid"/>
                                      </p:to>
                                    </p:set>
                                    <p:set>
                                      <p:cBhvr>
                                        <p:cTn id="198" dur="500" fill="hold"/>
                                        <p:tgtEl>
                                          <p:spTgt spid="49"/>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500" fill="hold"/>
                                        <p:tgtEl>
                                          <p:spTgt spid="50"/>
                                        </p:tgtEl>
                                        <p:attrNameLst>
                                          <p:attrName>fillcolor</p:attrName>
                                        </p:attrNameLst>
                                      </p:cBhvr>
                                      <p:to>
                                        <a:srgbClr val="945BFB"/>
                                      </p:to>
                                    </p:animClr>
                                    <p:set>
                                      <p:cBhvr>
                                        <p:cTn id="201" dur="500" fill="hold"/>
                                        <p:tgtEl>
                                          <p:spTgt spid="50"/>
                                        </p:tgtEl>
                                        <p:attrNameLst>
                                          <p:attrName>fill.type</p:attrName>
                                        </p:attrNameLst>
                                      </p:cBhvr>
                                      <p:to>
                                        <p:strVal val="solid"/>
                                      </p:to>
                                    </p:set>
                                    <p:set>
                                      <p:cBhvr>
                                        <p:cTn id="202" dur="500" fill="hold"/>
                                        <p:tgtEl>
                                          <p:spTgt spid="50"/>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500" fill="hold"/>
                                        <p:tgtEl>
                                          <p:spTgt spid="51"/>
                                        </p:tgtEl>
                                        <p:attrNameLst>
                                          <p:attrName>fillcolor</p:attrName>
                                        </p:attrNameLst>
                                      </p:cBhvr>
                                      <p:to>
                                        <a:srgbClr val="7D93FF"/>
                                      </p:to>
                                    </p:animClr>
                                    <p:set>
                                      <p:cBhvr>
                                        <p:cTn id="205" dur="500" fill="hold"/>
                                        <p:tgtEl>
                                          <p:spTgt spid="51"/>
                                        </p:tgtEl>
                                        <p:attrNameLst>
                                          <p:attrName>fill.type</p:attrName>
                                        </p:attrNameLst>
                                      </p:cBhvr>
                                      <p:to>
                                        <p:strVal val="solid"/>
                                      </p:to>
                                    </p:set>
                                    <p:set>
                                      <p:cBhvr>
                                        <p:cTn id="206" dur="500" fill="hold"/>
                                        <p:tgtEl>
                                          <p:spTgt spid="51"/>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500" fill="hold"/>
                                        <p:tgtEl>
                                          <p:spTgt spid="48"/>
                                        </p:tgtEl>
                                        <p:attrNameLst>
                                          <p:attrName>fillcolor</p:attrName>
                                        </p:attrNameLst>
                                      </p:cBhvr>
                                      <p:to>
                                        <a:srgbClr val="7DB2FF"/>
                                      </p:to>
                                    </p:animClr>
                                    <p:set>
                                      <p:cBhvr>
                                        <p:cTn id="209" dur="500" fill="hold"/>
                                        <p:tgtEl>
                                          <p:spTgt spid="48"/>
                                        </p:tgtEl>
                                        <p:attrNameLst>
                                          <p:attrName>fill.type</p:attrName>
                                        </p:attrNameLst>
                                      </p:cBhvr>
                                      <p:to>
                                        <p:strVal val="solid"/>
                                      </p:to>
                                    </p:set>
                                    <p:set>
                                      <p:cBhvr>
                                        <p:cTn id="210" dur="500" fill="hold"/>
                                        <p:tgtEl>
                                          <p:spTgt spid="48"/>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500" fill="hold"/>
                                        <p:tgtEl>
                                          <p:spTgt spid="47"/>
                                        </p:tgtEl>
                                        <p:attrNameLst>
                                          <p:attrName>fillcolor</p:attrName>
                                        </p:attrNameLst>
                                      </p:cBhvr>
                                      <p:to>
                                        <a:srgbClr val="D45DF9"/>
                                      </p:to>
                                    </p:animClr>
                                    <p:set>
                                      <p:cBhvr>
                                        <p:cTn id="213" dur="500" fill="hold"/>
                                        <p:tgtEl>
                                          <p:spTgt spid="47"/>
                                        </p:tgtEl>
                                        <p:attrNameLst>
                                          <p:attrName>fill.type</p:attrName>
                                        </p:attrNameLst>
                                      </p:cBhvr>
                                      <p:to>
                                        <p:strVal val="solid"/>
                                      </p:to>
                                    </p:set>
                                    <p:set>
                                      <p:cBhvr>
                                        <p:cTn id="214" dur="500" fill="hold"/>
                                        <p:tgtEl>
                                          <p:spTgt spid="47"/>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500" fill="hold"/>
                                        <p:tgtEl>
                                          <p:spTgt spid="46"/>
                                        </p:tgtEl>
                                        <p:attrNameLst>
                                          <p:attrName>fillcolor</p:attrName>
                                        </p:attrNameLst>
                                      </p:cBhvr>
                                      <p:to>
                                        <a:srgbClr val="E4D50E"/>
                                      </p:to>
                                    </p:animClr>
                                    <p:set>
                                      <p:cBhvr>
                                        <p:cTn id="217" dur="500" fill="hold"/>
                                        <p:tgtEl>
                                          <p:spTgt spid="46"/>
                                        </p:tgtEl>
                                        <p:attrNameLst>
                                          <p:attrName>fill.type</p:attrName>
                                        </p:attrNameLst>
                                      </p:cBhvr>
                                      <p:to>
                                        <p:strVal val="solid"/>
                                      </p:to>
                                    </p:set>
                                    <p:set>
                                      <p:cBhvr>
                                        <p:cTn id="218" dur="500" fill="hold"/>
                                        <p:tgtEl>
                                          <p:spTgt spid="46"/>
                                        </p:tgtEl>
                                        <p:attrNameLst>
                                          <p:attrName>fill.on</p:attrName>
                                        </p:attrNameLst>
                                      </p:cBhvr>
                                      <p:to>
                                        <p:strVal val="true"/>
                                      </p:to>
                                    </p:set>
                                  </p:childTnLst>
                                </p:cTn>
                              </p:par>
                            </p:childTnLst>
                          </p:cTn>
                        </p:par>
                        <p:par>
                          <p:cTn id="219" fill="hold">
                            <p:stCondLst>
                              <p:cond delay="1000"/>
                            </p:stCondLst>
                            <p:childTnLst>
                              <p:par>
                                <p:cTn id="220" presetID="22" presetClass="exit" presetSubtype="2" fill="hold" nodeType="afterEffect">
                                  <p:stCondLst>
                                    <p:cond delay="500"/>
                                  </p:stCondLst>
                                  <p:childTnLst>
                                    <p:animEffect transition="out" filter="wipe(right)">
                                      <p:cBhvr>
                                        <p:cTn id="221" dur="500"/>
                                        <p:tgtEl>
                                          <p:spTgt spid="130"/>
                                        </p:tgtEl>
                                      </p:cBhvr>
                                    </p:animEffect>
                                    <p:set>
                                      <p:cBhvr>
                                        <p:cTn id="222" dur="1" fill="hold">
                                          <p:stCondLst>
                                            <p:cond delay="499"/>
                                          </p:stCondLst>
                                        </p:cTn>
                                        <p:tgtEl>
                                          <p:spTgt spid="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1" animBg="1"/>
      <p:bldP spid="49" grpId="2" animBg="1"/>
      <p:bldP spid="49" grpId="3" animBg="1"/>
      <p:bldP spid="50" grpId="1" animBg="1"/>
      <p:bldP spid="50" grpId="2" animBg="1"/>
      <p:bldP spid="50" grpId="3" animBg="1"/>
      <p:bldP spid="51" grpId="1" animBg="1"/>
      <p:bldP spid="51" grpId="2" animBg="1"/>
      <p:bldP spid="51" grpId="3" animBg="1"/>
      <p:bldP spid="46" grpId="1" animBg="1"/>
      <p:bldP spid="46" grpId="2" animBg="1"/>
      <p:bldP spid="46" grpId="3" animBg="1"/>
      <p:bldP spid="47" grpId="1" animBg="1"/>
      <p:bldP spid="47" grpId="2" animBg="1"/>
      <p:bldP spid="47" grpId="3" animBg="1"/>
      <p:bldP spid="48" grpId="1" animBg="1"/>
      <p:bldP spid="48" grpId="2" animBg="1"/>
      <p:bldP spid="48" grpId="3"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4067944" y="4437112"/>
            <a:ext cx="2232248" cy="28803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pl-PL" dirty="0" smtClean="0"/>
              <a:t>General animations</a:t>
            </a:r>
            <a:endParaRPr lang="en-US" dirty="0"/>
          </a:p>
        </p:txBody>
      </p:sp>
      <p:sp>
        <p:nvSpPr>
          <p:cNvPr id="3" name="Content Placeholder 2"/>
          <p:cNvSpPr>
            <a:spLocks noGrp="1"/>
          </p:cNvSpPr>
          <p:nvPr>
            <p:ph idx="1"/>
          </p:nvPr>
        </p:nvSpPr>
        <p:spPr/>
        <p:txBody>
          <a:bodyPr numCol="2">
            <a:normAutofit/>
          </a:bodyPr>
          <a:lstStyle/>
          <a:p>
            <a:r>
              <a:rPr lang="pl-PL" sz="2400" dirty="0" smtClean="0"/>
              <a:t>Motion already present </a:t>
            </a:r>
            <a:br>
              <a:rPr lang="pl-PL" sz="2400" dirty="0" smtClean="0"/>
            </a:br>
            <a:r>
              <a:rPr lang="pl-PL" sz="2400" dirty="0" smtClean="0"/>
              <a:t>– no need to move.</a:t>
            </a:r>
          </a:p>
          <a:p>
            <a:r>
              <a:rPr lang="pl-PL" sz="2400" dirty="0" smtClean="0"/>
              <a:t>Eye follows the motion </a:t>
            </a:r>
            <a:br>
              <a:rPr lang="pl-PL" sz="2400" dirty="0" smtClean="0"/>
            </a:br>
            <a:r>
              <a:rPr lang="pl-PL" sz="2400" dirty="0" smtClean="0"/>
              <a:t>of the corresponding</a:t>
            </a:r>
            <a:r>
              <a:rPr lang="en-US" sz="2400" dirty="0" smtClean="0"/>
              <a:t> </a:t>
            </a:r>
            <a:r>
              <a:rPr lang="pl-PL" sz="2400" dirty="0" smtClean="0"/>
              <a:t>detail.</a:t>
            </a:r>
          </a:p>
          <a:p>
            <a:r>
              <a:rPr lang="pl-PL" sz="2400" dirty="0" smtClean="0"/>
              <a:t>Local optimization, in space and time.</a:t>
            </a:r>
          </a:p>
        </p:txBody>
      </p:sp>
      <p:pic>
        <p:nvPicPr>
          <p:cNvPr id="39941" name="Picture 5" descr="C:\ktemplin\downloads\ball\lanczos\6\0001.png"/>
          <p:cNvPicPr>
            <a:picLocks noChangeAspect="1" noChangeArrowheads="1"/>
          </p:cNvPicPr>
          <p:nvPr/>
        </p:nvPicPr>
        <p:blipFill>
          <a:blip r:embed="rId3" cstate="print"/>
          <a:srcRect/>
          <a:stretch>
            <a:fillRect/>
          </a:stretch>
        </p:blipFill>
        <p:spPr bwMode="auto">
          <a:xfrm>
            <a:off x="1259632" y="4005064"/>
            <a:ext cx="1905000" cy="1905000"/>
          </a:xfrm>
          <a:prstGeom prst="rect">
            <a:avLst/>
          </a:prstGeom>
          <a:noFill/>
        </p:spPr>
      </p:pic>
      <p:sp>
        <p:nvSpPr>
          <p:cNvPr id="12" name="Rectangle 11"/>
          <p:cNvSpPr/>
          <p:nvPr/>
        </p:nvSpPr>
        <p:spPr>
          <a:xfrm>
            <a:off x="1007604" y="3681028"/>
            <a:ext cx="2448272" cy="244827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3"/>
          <p:cNvGrpSpPr/>
          <p:nvPr/>
        </p:nvGrpSpPr>
        <p:grpSpPr>
          <a:xfrm>
            <a:off x="1691680" y="4401108"/>
            <a:ext cx="1224136" cy="1209223"/>
            <a:chOff x="6084168" y="1700808"/>
            <a:chExt cx="1224136" cy="1209223"/>
          </a:xfrm>
        </p:grpSpPr>
        <p:cxnSp>
          <p:nvCxnSpPr>
            <p:cNvPr id="14" name="Straight Arrow Connector 13"/>
            <p:cNvCxnSpPr/>
            <p:nvPr/>
          </p:nvCxnSpPr>
          <p:spPr>
            <a:xfrm rot="16200000" flipH="1">
              <a:off x="6660232" y="2348880"/>
              <a:ext cx="432048" cy="432048"/>
            </a:xfrm>
            <a:prstGeom prst="straightConnector1">
              <a:avLst/>
            </a:prstGeom>
            <a:ln>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rot="16200000" flipH="1">
              <a:off x="6624228" y="1664805"/>
              <a:ext cx="266941" cy="338948"/>
            </a:xfrm>
            <a:prstGeom prst="straightConnector1">
              <a:avLst/>
            </a:prstGeom>
            <a:ln>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rot="16200000" flipH="1">
              <a:off x="6048164" y="2384884"/>
              <a:ext cx="216024" cy="144016"/>
            </a:xfrm>
            <a:prstGeom prst="straightConnector1">
              <a:avLst/>
            </a:prstGeom>
            <a:ln>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rot="16200000" flipH="1">
              <a:off x="6228184" y="1916832"/>
              <a:ext cx="216024" cy="216024"/>
            </a:xfrm>
            <a:prstGeom prst="straightConnector1">
              <a:avLst/>
            </a:prstGeom>
            <a:ln>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rot="16200000" flipH="1">
              <a:off x="7056276" y="2240868"/>
              <a:ext cx="288032" cy="216024"/>
            </a:xfrm>
            <a:prstGeom prst="straightConnector1">
              <a:avLst/>
            </a:prstGeom>
            <a:ln>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rot="16200000" flipH="1">
              <a:off x="6588224" y="2780929"/>
              <a:ext cx="93099" cy="165106"/>
            </a:xfrm>
            <a:prstGeom prst="straightConnector1">
              <a:avLst/>
            </a:prstGeom>
            <a:ln>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grpSp>
        <p:nvGrpSpPr>
          <p:cNvPr id="6" name="Group 42"/>
          <p:cNvGrpSpPr/>
          <p:nvPr/>
        </p:nvGrpSpPr>
        <p:grpSpPr>
          <a:xfrm>
            <a:off x="1619672" y="4329100"/>
            <a:ext cx="1152128" cy="1224136"/>
            <a:chOff x="3995936" y="2420888"/>
            <a:chExt cx="1152128" cy="1224136"/>
          </a:xfrm>
        </p:grpSpPr>
        <p:sp>
          <p:nvSpPr>
            <p:cNvPr id="35" name="Oval 34"/>
            <p:cNvSpPr/>
            <p:nvPr/>
          </p:nvSpPr>
          <p:spPr>
            <a:xfrm>
              <a:off x="4499992" y="242088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139952" y="2636912"/>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995936" y="306896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572000" y="3068960"/>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004048" y="2924944"/>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427984" y="3501008"/>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7" name="Picture 46"/>
          <p:cNvPicPr>
            <a:picLocks noChangeAspect="1" noChangeArrowheads="1"/>
          </p:cNvPicPr>
          <p:nvPr/>
        </p:nvPicPr>
        <p:blipFill>
          <a:blip r:embed="rId4" cstate="print"/>
          <a:srcRect/>
          <a:stretch>
            <a:fillRect/>
          </a:stretch>
        </p:blipFill>
        <p:spPr bwMode="auto">
          <a:xfrm>
            <a:off x="4139952" y="4221088"/>
            <a:ext cx="4724400" cy="1706562"/>
          </a:xfrm>
          <a:prstGeom prst="rect">
            <a:avLst/>
          </a:prstGeom>
          <a:noFill/>
          <a:ln w="9525" cap="flat">
            <a:noFill/>
            <a:round/>
            <a:headEnd/>
            <a:tailEnd/>
          </a:ln>
        </p:spPr>
      </p:pic>
      <p:sp>
        <p:nvSpPr>
          <p:cNvPr id="56" name="Rectangle 55"/>
          <p:cNvSpPr/>
          <p:nvPr/>
        </p:nvSpPr>
        <p:spPr>
          <a:xfrm>
            <a:off x="5652120" y="944724"/>
            <a:ext cx="720080" cy="7200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372200" y="944724"/>
            <a:ext cx="720080" cy="720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372200" y="1664804"/>
            <a:ext cx="720080" cy="7200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372200" y="2384884"/>
            <a:ext cx="720080" cy="720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092280" y="2384884"/>
            <a:ext cx="720080" cy="7200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noChangeArrowheads="1"/>
          </p:cNvPicPr>
          <p:nvPr/>
        </p:nvPicPr>
        <p:blipFill>
          <a:blip r:embed="rId5" cstate="print"/>
          <a:srcRect/>
          <a:stretch>
            <a:fillRect/>
          </a:stretch>
        </p:blipFill>
        <p:spPr bwMode="auto">
          <a:xfrm>
            <a:off x="4266952" y="4517950"/>
            <a:ext cx="1839913" cy="165100"/>
          </a:xfrm>
          <a:prstGeom prst="rect">
            <a:avLst/>
          </a:prstGeom>
          <a:noFill/>
          <a:ln w="9525" cap="flat">
            <a:noFill/>
            <a:round/>
            <a:headEnd/>
            <a:tailEnd/>
          </a:ln>
        </p:spPr>
      </p:pic>
      <p:grpSp>
        <p:nvGrpSpPr>
          <p:cNvPr id="8" name="Group 29"/>
          <p:cNvGrpSpPr/>
          <p:nvPr/>
        </p:nvGrpSpPr>
        <p:grpSpPr>
          <a:xfrm>
            <a:off x="5652120" y="944724"/>
            <a:ext cx="2160240" cy="2160240"/>
            <a:chOff x="539552" y="3429000"/>
            <a:chExt cx="2160240" cy="2160240"/>
          </a:xfrm>
          <a:noFill/>
        </p:grpSpPr>
        <p:sp>
          <p:nvSpPr>
            <p:cNvPr id="31" name="Rectangle 30"/>
            <p:cNvSpPr/>
            <p:nvPr/>
          </p:nvSpPr>
          <p:spPr>
            <a:xfrm>
              <a:off x="539552" y="3429000"/>
              <a:ext cx="720080" cy="720080"/>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9632" y="3429000"/>
              <a:ext cx="720080" cy="720080"/>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979712" y="3429000"/>
              <a:ext cx="720080" cy="720080"/>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9552" y="4149080"/>
              <a:ext cx="720080" cy="720080"/>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259632" y="4149080"/>
              <a:ext cx="720080" cy="720080"/>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979712" y="4149080"/>
              <a:ext cx="720080" cy="720080"/>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39552" y="4869160"/>
              <a:ext cx="720080" cy="720080"/>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259632" y="4869160"/>
              <a:ext cx="720080" cy="720080"/>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79712" y="4869160"/>
              <a:ext cx="720080" cy="720080"/>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6" name="Straight Arrow Connector 45"/>
          <p:cNvCxnSpPr/>
          <p:nvPr/>
        </p:nvCxnSpPr>
        <p:spPr>
          <a:xfrm rot="16200000" flipH="1">
            <a:off x="5634118" y="1358770"/>
            <a:ext cx="2124236" cy="1296144"/>
          </a:xfrm>
          <a:prstGeom prst="straightConnector1">
            <a:avLst/>
          </a:prstGeom>
          <a:ln>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45" name="Oval 44"/>
          <p:cNvSpPr/>
          <p:nvPr/>
        </p:nvSpPr>
        <p:spPr>
          <a:xfrm>
            <a:off x="2627784" y="4833156"/>
            <a:ext cx="144016" cy="144016"/>
          </a:xfrm>
          <a:prstGeom prst="ellips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0" name="Picture 49" descr="0001.gif"/>
          <p:cNvPicPr>
            <a:picLocks noChangeAspect="1"/>
          </p:cNvPicPr>
          <p:nvPr/>
        </p:nvPicPr>
        <p:blipFill>
          <a:blip r:embed="rId6" cstate="print"/>
          <a:stretch>
            <a:fillRect/>
          </a:stretch>
        </p:blipFill>
        <p:spPr>
          <a:xfrm>
            <a:off x="1259632" y="4008276"/>
            <a:ext cx="1905000" cy="19050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0"/>
                                        </p:tgtEl>
                                      </p:cBhvr>
                                    </p:animEffect>
                                    <p:set>
                                      <p:cBhvr>
                                        <p:cTn id="12" dur="1" fill="hold">
                                          <p:stCondLst>
                                            <p:cond delay="499"/>
                                          </p:stCondLst>
                                        </p:cTn>
                                        <p:tgtEl>
                                          <p:spTgt spid="5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par>
                          <p:cTn id="21" fill="hold">
                            <p:stCondLst>
                              <p:cond delay="2500"/>
                            </p:stCondLst>
                            <p:childTnLst>
                              <p:par>
                                <p:cTn id="22" presetID="10" presetClass="exit" presetSubtype="0" fill="hold" nodeType="afterEffect">
                                  <p:stCondLst>
                                    <p:cond delay="0"/>
                                  </p:stCondLst>
                                  <p:childTnLst>
                                    <p:animEffect transition="out" filter="fade">
                                      <p:cBhvr>
                                        <p:cTn id="23" dur="1000"/>
                                        <p:tgtEl>
                                          <p:spTgt spid="5"/>
                                        </p:tgtEl>
                                      </p:cBhvr>
                                    </p:animEffect>
                                    <p:set>
                                      <p:cBhvr>
                                        <p:cTn id="24" dur="1" fill="hold">
                                          <p:stCondLst>
                                            <p:cond delay="999"/>
                                          </p:stCondLst>
                                        </p:cTn>
                                        <p:tgtEl>
                                          <p:spTgt spid="5"/>
                                        </p:tgtEl>
                                        <p:attrNameLst>
                                          <p:attrName>style.visibility</p:attrName>
                                        </p:attrNameLst>
                                      </p:cBhvr>
                                      <p:to>
                                        <p:strVal val="hidden"/>
                                      </p:to>
                                    </p:se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childTnLst>
                          </p:cTn>
                        </p:par>
                        <p:par>
                          <p:cTn id="39" fill="hold">
                            <p:stCondLst>
                              <p:cond delay="500"/>
                            </p:stCondLst>
                            <p:childTnLst>
                              <p:par>
                                <p:cTn id="40" presetID="1" presetClass="entr" presetSubtype="0" fill="hold" grpId="1" nodeType="after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par>
                                <p:cTn id="42" presetID="10" presetClass="exit" presetSubtype="0" fill="hold"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9941"/>
                                        </p:tgtEl>
                                      </p:cBhvr>
                                    </p:animEffect>
                                    <p:set>
                                      <p:cBhvr>
                                        <p:cTn id="53" dur="1" fill="hold">
                                          <p:stCondLst>
                                            <p:cond delay="499"/>
                                          </p:stCondLst>
                                        </p:cTn>
                                        <p:tgtEl>
                                          <p:spTgt spid="39941"/>
                                        </p:tgtEl>
                                        <p:attrNameLst>
                                          <p:attrName>style.visibility</p:attrName>
                                        </p:attrNameLst>
                                      </p:cBhvr>
                                      <p:to>
                                        <p:strVal val="hidden"/>
                                      </p:to>
                                    </p:set>
                                  </p:childTnLst>
                                </p:cTn>
                              </p:par>
                            </p:childTnLst>
                          </p:cTn>
                        </p:par>
                        <p:par>
                          <p:cTn id="54" fill="hold">
                            <p:stCondLst>
                              <p:cond delay="1000"/>
                            </p:stCondLst>
                            <p:childTnLst>
                              <p:par>
                                <p:cTn id="55" presetID="0" presetClass="path" presetSubtype="0" accel="50000" decel="50000" fill="hold" grpId="0" nodeType="afterEffect">
                                  <p:stCondLst>
                                    <p:cond delay="0"/>
                                  </p:stCondLst>
                                  <p:childTnLst>
                                    <p:animMotion origin="layout" path="M 1.11111E-6 2.22222E-6 C 0.03594 -0.04584 0.15451 -0.17847 0.21528 -0.27523 C 0.27604 -0.37153 0.33351 -0.51574 0.36458 -0.57917 " pathEditMode="relative" rAng="0" ptsTypes="aaa">
                                      <p:cBhvr>
                                        <p:cTn id="56" dur="1000" fill="hold"/>
                                        <p:tgtEl>
                                          <p:spTgt spid="45"/>
                                        </p:tgtEl>
                                        <p:attrNameLst>
                                          <p:attrName>ppt_x</p:attrName>
                                          <p:attrName>ppt_y</p:attrName>
                                        </p:attrNameLst>
                                      </p:cBhvr>
                                      <p:rCtr x="18229" y="-28958"/>
                                    </p:animMotion>
                                  </p:childTnLst>
                                </p:cTn>
                              </p:par>
                            </p:childTnLst>
                          </p:cTn>
                        </p:par>
                        <p:par>
                          <p:cTn id="57" fill="hold">
                            <p:stCondLst>
                              <p:cond delay="2000"/>
                            </p:stCondLst>
                            <p:childTnLst>
                              <p:par>
                                <p:cTn id="58" presetID="10" presetClass="entr" presetSubtype="0"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par>
                          <p:cTn id="61" fill="hold">
                            <p:stCondLst>
                              <p:cond delay="2500"/>
                            </p:stCondLst>
                            <p:childTnLst>
                              <p:par>
                                <p:cTn id="62" presetID="22" presetClass="entr" presetSubtype="1"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up)">
                                      <p:cBhvr>
                                        <p:cTn id="64" dur="500"/>
                                        <p:tgtEl>
                                          <p:spTgt spid="46"/>
                                        </p:tgtEl>
                                      </p:cBhvr>
                                    </p:animEffect>
                                  </p:childTnLst>
                                </p:cTn>
                              </p:par>
                            </p:childTnLst>
                          </p:cTn>
                        </p:par>
                        <p:par>
                          <p:cTn id="65" fill="hold">
                            <p:stCondLst>
                              <p:cond delay="3000"/>
                            </p:stCondLst>
                            <p:childTnLst>
                              <p:par>
                                <p:cTn id="66" presetID="22" presetClass="exit" presetSubtype="1" fill="hold" nodeType="afterEffect">
                                  <p:stCondLst>
                                    <p:cond delay="500"/>
                                  </p:stCondLst>
                                  <p:childTnLst>
                                    <p:animEffect transition="out" filter="wipe(up)">
                                      <p:cBhvr>
                                        <p:cTn id="67" dur="500"/>
                                        <p:tgtEl>
                                          <p:spTgt spid="46"/>
                                        </p:tgtEl>
                                      </p:cBhvr>
                                    </p:animEffect>
                                    <p:set>
                                      <p:cBhvr>
                                        <p:cTn id="68" dur="1" fill="hold">
                                          <p:stCondLst>
                                            <p:cond delay="499"/>
                                          </p:stCondLst>
                                        </p:cTn>
                                        <p:tgtEl>
                                          <p:spTgt spid="46"/>
                                        </p:tgtEl>
                                        <p:attrNameLst>
                                          <p:attrName>style.visibility</p:attrName>
                                        </p:attrNameLst>
                                      </p:cBhvr>
                                      <p:to>
                                        <p:strVal val="hidden"/>
                                      </p:to>
                                    </p:set>
                                  </p:childTnLst>
                                </p:cTn>
                              </p:par>
                            </p:childTnLst>
                          </p:cTn>
                        </p:par>
                        <p:par>
                          <p:cTn id="69" fill="hold">
                            <p:stCondLst>
                              <p:cond delay="4000"/>
                            </p:stCondLst>
                            <p:childTnLst>
                              <p:par>
                                <p:cTn id="70" presetID="0" presetClass="path" presetSubtype="0" fill="hold" grpId="2" nodeType="afterEffect">
                                  <p:stCondLst>
                                    <p:cond delay="0"/>
                                  </p:stCondLst>
                                  <p:childTnLst>
                                    <p:animMotion origin="layout" path="M 0.36632 -0.57755 L 0.50799 -0.26783 " pathEditMode="relative" rAng="0" ptsTypes="AA">
                                      <p:cBhvr>
                                        <p:cTn id="71" dur="2000" fill="hold"/>
                                        <p:tgtEl>
                                          <p:spTgt spid="45"/>
                                        </p:tgtEl>
                                        <p:attrNameLst>
                                          <p:attrName>ppt_x</p:attrName>
                                          <p:attrName>ppt_y</p:attrName>
                                        </p:attrNameLst>
                                      </p:cBhvr>
                                      <p:rCtr x="7100" y="15500"/>
                                    </p:animMotion>
                                  </p:childTnLst>
                                </p:cTn>
                              </p:par>
                              <p:par>
                                <p:cTn id="72" presetID="10" presetClass="entr" presetSubtype="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par>
                                <p:cTn id="75" presetID="10" presetClass="entr" presetSubtype="0" fill="hold" grpId="0" nodeType="withEffect">
                                  <p:stCondLst>
                                    <p:cond delay="30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500"/>
                                        <p:tgtEl>
                                          <p:spTgt spid="57"/>
                                        </p:tgtEl>
                                      </p:cBhvr>
                                    </p:animEffect>
                                  </p:childTnLst>
                                </p:cTn>
                              </p:par>
                              <p:par>
                                <p:cTn id="78" presetID="10" presetClass="entr" presetSubtype="0" fill="hold" grpId="0" nodeType="withEffect">
                                  <p:stCondLst>
                                    <p:cond delay="80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500"/>
                                        <p:tgtEl>
                                          <p:spTgt spid="58"/>
                                        </p:tgtEl>
                                      </p:cBhvr>
                                    </p:animEffect>
                                  </p:childTnLst>
                                </p:cTn>
                              </p:par>
                              <p:par>
                                <p:cTn id="81" presetID="10" presetClass="entr" presetSubtype="0" fill="hold" grpId="0" nodeType="withEffect">
                                  <p:stCondLst>
                                    <p:cond delay="120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60"/>
                                        </p:tgtEl>
                                        <p:attrNameLst>
                                          <p:attrName>style.visibility</p:attrName>
                                        </p:attrNameLst>
                                      </p:cBhvr>
                                      <p:to>
                                        <p:strVal val="visible"/>
                                      </p:to>
                                    </p:set>
                                    <p:animEffect transition="in" filter="fade">
                                      <p:cBhvr>
                                        <p:cTn id="86" dur="500"/>
                                        <p:tgtEl>
                                          <p:spTgt spid="6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childTnLst>
                          </p:cTn>
                        </p:par>
                        <p:par>
                          <p:cTn id="96" fill="hold">
                            <p:stCondLst>
                              <p:cond delay="1000"/>
                            </p:stCondLst>
                            <p:childTnLst>
                              <p:par>
                                <p:cTn id="97" presetID="10" presetClass="entr" presetSubtype="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fade">
                                      <p:cBhvr>
                                        <p:cTn id="99" dur="1000"/>
                                        <p:tgtEl>
                                          <p:spTgt spid="53"/>
                                        </p:tgtEl>
                                      </p:cBhvr>
                                    </p:animEffect>
                                  </p:childTnLst>
                                </p:cTn>
                              </p:par>
                              <p:par>
                                <p:cTn id="100" presetID="0" presetClass="path" presetSubtype="0" decel="50000" fill="hold" grpId="2" nodeType="withEffect">
                                  <p:stCondLst>
                                    <p:cond delay="0"/>
                                  </p:stCondLst>
                                  <p:childTnLst>
                                    <p:animMotion origin="layout" path="M 4.72222E-6 2.22222E-6 L -0.18108 0.47778 " pathEditMode="relative" rAng="0" ptsTypes="AA">
                                      <p:cBhvr>
                                        <p:cTn id="101" dur="1000" fill="hold"/>
                                        <p:tgtEl>
                                          <p:spTgt spid="56"/>
                                        </p:tgtEl>
                                        <p:attrNameLst>
                                          <p:attrName>ppt_x</p:attrName>
                                          <p:attrName>ppt_y</p:attrName>
                                        </p:attrNameLst>
                                      </p:cBhvr>
                                      <p:rCtr x="-9100" y="23900"/>
                                    </p:animMotion>
                                  </p:childTnLst>
                                </p:cTn>
                              </p:par>
                              <p:par>
                                <p:cTn id="102" presetID="0" presetClass="path" presetSubtype="0" decel="50000" fill="hold" grpId="2" nodeType="withEffect">
                                  <p:stCondLst>
                                    <p:cond delay="0"/>
                                  </p:stCondLst>
                                  <p:childTnLst>
                                    <p:animMotion origin="layout" path="M -4.72222E-6 2.22222E-6 L -0.22048 0.47778 " pathEditMode="relative" rAng="0" ptsTypes="AA">
                                      <p:cBhvr>
                                        <p:cTn id="103" dur="1000" fill="hold"/>
                                        <p:tgtEl>
                                          <p:spTgt spid="57"/>
                                        </p:tgtEl>
                                        <p:attrNameLst>
                                          <p:attrName>ppt_x</p:attrName>
                                          <p:attrName>ppt_y</p:attrName>
                                        </p:attrNameLst>
                                      </p:cBhvr>
                                      <p:rCtr x="-11000" y="23900"/>
                                    </p:animMotion>
                                  </p:childTnLst>
                                </p:cTn>
                              </p:par>
                              <p:par>
                                <p:cTn id="104" presetID="0" presetClass="path" presetSubtype="0" decel="50000" fill="hold" grpId="2" nodeType="withEffect">
                                  <p:stCondLst>
                                    <p:cond delay="0"/>
                                  </p:stCondLst>
                                  <p:childTnLst>
                                    <p:animMotion origin="layout" path="M -4.72222E-6 1.11111E-6 L -0.18107 0.37292 " pathEditMode="relative" rAng="0" ptsTypes="AA">
                                      <p:cBhvr>
                                        <p:cTn id="105" dur="1000" fill="hold"/>
                                        <p:tgtEl>
                                          <p:spTgt spid="58"/>
                                        </p:tgtEl>
                                        <p:attrNameLst>
                                          <p:attrName>ppt_x</p:attrName>
                                          <p:attrName>ppt_y</p:attrName>
                                        </p:attrNameLst>
                                      </p:cBhvr>
                                      <p:rCtr x="-9100" y="18600"/>
                                    </p:animMotion>
                                  </p:childTnLst>
                                </p:cTn>
                              </p:par>
                              <p:par>
                                <p:cTn id="106" presetID="0" presetClass="path" presetSubtype="0" decel="50000" fill="hold" grpId="2" nodeType="withEffect">
                                  <p:stCondLst>
                                    <p:cond delay="0"/>
                                  </p:stCondLst>
                                  <p:childTnLst>
                                    <p:animMotion origin="layout" path="M -4.72222E-6 -1.48148E-6 L -0.14965 0.26783 " pathEditMode="relative" rAng="0" ptsTypes="AA">
                                      <p:cBhvr>
                                        <p:cTn id="107" dur="1000" fill="hold"/>
                                        <p:tgtEl>
                                          <p:spTgt spid="59"/>
                                        </p:tgtEl>
                                        <p:attrNameLst>
                                          <p:attrName>ppt_x</p:attrName>
                                          <p:attrName>ppt_y</p:attrName>
                                        </p:attrNameLst>
                                      </p:cBhvr>
                                      <p:rCtr x="-7500" y="13400"/>
                                    </p:animMotion>
                                  </p:childTnLst>
                                </p:cTn>
                              </p:par>
                              <p:par>
                                <p:cTn id="108" presetID="0" presetClass="path" presetSubtype="0" decel="50000" fill="hold" grpId="2" nodeType="withEffect">
                                  <p:stCondLst>
                                    <p:cond delay="0"/>
                                  </p:stCondLst>
                                  <p:childTnLst>
                                    <p:animMotion origin="layout" path="M 0 0 L -0.18507 0.26783 " pathEditMode="relative" ptsTypes="AA">
                                      <p:cBhvr>
                                        <p:cTn id="109" dur="1000" fill="hold"/>
                                        <p:tgtEl>
                                          <p:spTgt spid="60"/>
                                        </p:tgtEl>
                                        <p:attrNameLst>
                                          <p:attrName>ppt_x</p:attrName>
                                          <p:attrName>ppt_y</p:attrName>
                                        </p:attrNameLst>
                                      </p:cBhvr>
                                    </p:animMotion>
                                  </p:childTnLst>
                                </p:cTn>
                              </p:par>
                              <p:par>
                                <p:cTn id="110" presetID="10" presetClass="exit" presetSubtype="0" fill="hold" grpId="1" nodeType="withEffect">
                                  <p:stCondLst>
                                    <p:cond delay="0"/>
                                  </p:stCondLst>
                                  <p:childTnLst>
                                    <p:animEffect transition="out" filter="fade">
                                      <p:cBhvr>
                                        <p:cTn id="111" dur="1000"/>
                                        <p:tgtEl>
                                          <p:spTgt spid="56"/>
                                        </p:tgtEl>
                                      </p:cBhvr>
                                    </p:animEffect>
                                    <p:set>
                                      <p:cBhvr>
                                        <p:cTn id="112" dur="1" fill="hold">
                                          <p:stCondLst>
                                            <p:cond delay="999"/>
                                          </p:stCondLst>
                                        </p:cTn>
                                        <p:tgtEl>
                                          <p:spTgt spid="56"/>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1000"/>
                                        <p:tgtEl>
                                          <p:spTgt spid="57"/>
                                        </p:tgtEl>
                                      </p:cBhvr>
                                    </p:animEffect>
                                    <p:set>
                                      <p:cBhvr>
                                        <p:cTn id="115" dur="1" fill="hold">
                                          <p:stCondLst>
                                            <p:cond delay="999"/>
                                          </p:stCondLst>
                                        </p:cTn>
                                        <p:tgtEl>
                                          <p:spTgt spid="57"/>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1000"/>
                                        <p:tgtEl>
                                          <p:spTgt spid="58"/>
                                        </p:tgtEl>
                                      </p:cBhvr>
                                    </p:animEffect>
                                    <p:set>
                                      <p:cBhvr>
                                        <p:cTn id="118" dur="1" fill="hold">
                                          <p:stCondLst>
                                            <p:cond delay="999"/>
                                          </p:stCondLst>
                                        </p:cTn>
                                        <p:tgtEl>
                                          <p:spTgt spid="58"/>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1000"/>
                                        <p:tgtEl>
                                          <p:spTgt spid="59"/>
                                        </p:tgtEl>
                                      </p:cBhvr>
                                    </p:animEffect>
                                    <p:set>
                                      <p:cBhvr>
                                        <p:cTn id="121" dur="1" fill="hold">
                                          <p:stCondLst>
                                            <p:cond delay="999"/>
                                          </p:stCondLst>
                                        </p:cTn>
                                        <p:tgtEl>
                                          <p:spTgt spid="59"/>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1000"/>
                                        <p:tgtEl>
                                          <p:spTgt spid="60"/>
                                        </p:tgtEl>
                                      </p:cBhvr>
                                    </p:animEffect>
                                    <p:set>
                                      <p:cBhvr>
                                        <p:cTn id="124" dur="1" fill="hold">
                                          <p:stCondLst>
                                            <p:cond delay="999"/>
                                          </p:stCondLst>
                                        </p:cTn>
                                        <p:tgtEl>
                                          <p:spTgt spid="60"/>
                                        </p:tgtEl>
                                        <p:attrNameLst>
                                          <p:attrName>style.visibility</p:attrName>
                                        </p:attrNameLst>
                                      </p:cBhvr>
                                      <p:to>
                                        <p:strVal val="hidden"/>
                                      </p:to>
                                    </p:set>
                                  </p:childTnLst>
                                </p:cTn>
                              </p:par>
                            </p:childTnLst>
                          </p:cTn>
                        </p:par>
                        <p:par>
                          <p:cTn id="125" fill="hold">
                            <p:stCondLst>
                              <p:cond delay="2000"/>
                            </p:stCondLst>
                            <p:childTnLst>
                              <p:par>
                                <p:cTn id="126" presetID="10" presetClass="exit" presetSubtype="0" fill="hold" grpId="3" nodeType="afterEffect">
                                  <p:stCondLst>
                                    <p:cond delay="0"/>
                                  </p:stCondLst>
                                  <p:childTnLst>
                                    <p:animEffect transition="out" filter="fade">
                                      <p:cBhvr>
                                        <p:cTn id="127" dur="500"/>
                                        <p:tgtEl>
                                          <p:spTgt spid="45"/>
                                        </p:tgtEl>
                                      </p:cBhvr>
                                    </p:animEffect>
                                    <p:set>
                                      <p:cBhvr>
                                        <p:cTn id="128" dur="1" fill="hold">
                                          <p:stCondLst>
                                            <p:cond delay="499"/>
                                          </p:stCondLst>
                                        </p:cTn>
                                        <p:tgtEl>
                                          <p:spTgt spid="45"/>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8"/>
                                        </p:tgtEl>
                                      </p:cBhvr>
                                    </p:animEffect>
                                    <p:set>
                                      <p:cBhvr>
                                        <p:cTn id="13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2" grpId="1"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P spid="60" grpId="0" animBg="1"/>
      <p:bldP spid="60" grpId="1" animBg="1"/>
      <p:bldP spid="60" grpId="2" animBg="1"/>
      <p:bldP spid="45" grpId="0" animBg="1"/>
      <p:bldP spid="45" grpId="1" animBg="1"/>
      <p:bldP spid="45" grpId="2" animBg="1"/>
      <p:bldP spid="45" grpId="3"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42797" y="2084845"/>
            <a:ext cx="4896544" cy="3733614"/>
            <a:chOff x="755576" y="1628800"/>
            <a:chExt cx="5760640" cy="4392488"/>
          </a:xfrm>
        </p:grpSpPr>
        <p:pic>
          <p:nvPicPr>
            <p:cNvPr id="151" name="Picture 20"/>
            <p:cNvPicPr>
              <a:picLocks noChangeArrowheads="1"/>
            </p:cNvPicPr>
            <p:nvPr/>
          </p:nvPicPr>
          <p:blipFill>
            <a:blip r:embed="rId3" cstate="print"/>
            <a:srcRect/>
            <a:stretch>
              <a:fillRect/>
            </a:stretch>
          </p:blipFill>
          <p:spPr bwMode="auto">
            <a:xfrm flipH="1">
              <a:off x="755576" y="1628800"/>
              <a:ext cx="5760640" cy="4392488"/>
            </a:xfrm>
            <a:prstGeom prst="rect">
              <a:avLst/>
            </a:prstGeom>
            <a:noFill/>
            <a:ln w="9525" cap="flat">
              <a:noFill/>
              <a:miter lim="800000"/>
              <a:headEnd/>
              <a:tailEnd/>
            </a:ln>
          </p:spPr>
        </p:pic>
        <p:sp>
          <p:nvSpPr>
            <p:cNvPr id="3" name="Rectangle 2"/>
            <p:cNvSpPr/>
            <p:nvPr/>
          </p:nvSpPr>
          <p:spPr>
            <a:xfrm>
              <a:off x="1007604" y="1916832"/>
              <a:ext cx="5220580" cy="32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439652" y="2996952"/>
            <a:ext cx="2448272" cy="1855347"/>
            <a:chOff x="1439652" y="2996952"/>
            <a:chExt cx="2448272" cy="1855347"/>
          </a:xfrm>
        </p:grpSpPr>
        <p:cxnSp>
          <p:nvCxnSpPr>
            <p:cNvPr id="26" name="Straight Arrow Connector 25"/>
            <p:cNvCxnSpPr/>
            <p:nvPr/>
          </p:nvCxnSpPr>
          <p:spPr>
            <a:xfrm flipV="1">
              <a:off x="1439652" y="2996952"/>
              <a:ext cx="612068" cy="828092"/>
            </a:xfrm>
            <a:prstGeom prst="straightConnector1">
              <a:avLst/>
            </a:prstGeom>
            <a:ln>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flipV="1">
              <a:off x="1943708" y="2996952"/>
              <a:ext cx="792088" cy="828092"/>
            </a:xfrm>
            <a:prstGeom prst="straightConnector1">
              <a:avLst/>
            </a:prstGeom>
            <a:ln>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flipV="1">
              <a:off x="2447764" y="3140968"/>
              <a:ext cx="1107849" cy="684076"/>
            </a:xfrm>
            <a:prstGeom prst="straightConnector1">
              <a:avLst/>
            </a:prstGeom>
            <a:ln>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flipV="1">
              <a:off x="1439652" y="3772179"/>
              <a:ext cx="792088" cy="540060"/>
            </a:xfrm>
            <a:prstGeom prst="straightConnector1">
              <a:avLst/>
            </a:prstGeom>
            <a:ln>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4" name="Straight Arrow Connector 33"/>
            <p:cNvCxnSpPr/>
            <p:nvPr/>
          </p:nvCxnSpPr>
          <p:spPr>
            <a:xfrm flipV="1">
              <a:off x="1439652" y="4545124"/>
              <a:ext cx="1440160" cy="265534"/>
            </a:xfrm>
            <a:prstGeom prst="straightConnector1">
              <a:avLst/>
            </a:prstGeom>
            <a:ln>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p:nvPr/>
          </p:nvCxnSpPr>
          <p:spPr>
            <a:xfrm flipV="1">
              <a:off x="1943708" y="3825044"/>
              <a:ext cx="1152128" cy="523081"/>
            </a:xfrm>
            <a:prstGeom prst="straightConnector1">
              <a:avLst/>
            </a:prstGeom>
            <a:ln>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p:nvPr/>
          </p:nvCxnSpPr>
          <p:spPr>
            <a:xfrm flipV="1">
              <a:off x="2447764" y="3933056"/>
              <a:ext cx="1440160" cy="415069"/>
            </a:xfrm>
            <a:prstGeom prst="straightConnector1">
              <a:avLst/>
            </a:prstGeom>
            <a:ln>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p:nvPr/>
          </p:nvCxnSpPr>
          <p:spPr>
            <a:xfrm flipV="1">
              <a:off x="1935327" y="4725144"/>
              <a:ext cx="1556553" cy="124172"/>
            </a:xfrm>
            <a:prstGeom prst="straightConnector1">
              <a:avLst/>
            </a:prstGeom>
            <a:ln>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p:nvPr/>
          </p:nvCxnSpPr>
          <p:spPr>
            <a:xfrm>
              <a:off x="2447764" y="4849316"/>
              <a:ext cx="1188132" cy="2983"/>
            </a:xfrm>
            <a:prstGeom prst="straightConnector1">
              <a:avLst/>
            </a:prstGeom>
            <a:ln>
              <a:solidFill>
                <a:schemeClr val="tx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sp>
        <p:nvSpPr>
          <p:cNvPr id="2" name="Title 1"/>
          <p:cNvSpPr>
            <a:spLocks noGrp="1"/>
          </p:cNvSpPr>
          <p:nvPr>
            <p:ph type="title"/>
          </p:nvPr>
        </p:nvSpPr>
        <p:spPr/>
        <p:txBody>
          <a:bodyPr/>
          <a:lstStyle/>
          <a:p>
            <a:r>
              <a:rPr lang="pl-PL" dirty="0" smtClean="0"/>
              <a:t>Receptors paths</a:t>
            </a:r>
            <a:endParaRPr lang="en-US" dirty="0"/>
          </a:p>
        </p:txBody>
      </p:sp>
      <p:sp>
        <p:nvSpPr>
          <p:cNvPr id="112" name="Oval 111"/>
          <p:cNvSpPr/>
          <p:nvPr/>
        </p:nvSpPr>
        <p:spPr>
          <a:xfrm>
            <a:off x="1331640" y="3717032"/>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835696" y="3717032"/>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339752" y="3717032"/>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331640" y="4221088"/>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835696" y="4221088"/>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339752" y="4221088"/>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331640" y="4725144"/>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835696" y="4725144"/>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339752" y="4725144"/>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1259632" y="1073310"/>
            <a:ext cx="1301831" cy="461665"/>
          </a:xfrm>
          <a:prstGeom prst="rect">
            <a:avLst/>
          </a:prstGeom>
          <a:noFill/>
        </p:spPr>
        <p:txBody>
          <a:bodyPr wrap="none" rtlCol="0">
            <a:spAutoFit/>
          </a:bodyPr>
          <a:lstStyle/>
          <a:p>
            <a:r>
              <a:rPr lang="pl-PL" sz="2400" dirty="0" smtClean="0"/>
              <a:t>Problem</a:t>
            </a:r>
            <a:r>
              <a:rPr lang="pl-PL" dirty="0" smtClean="0"/>
              <a:t>:</a:t>
            </a:r>
            <a:endParaRPr lang="en-US" dirty="0" smtClean="0"/>
          </a:p>
        </p:txBody>
      </p:sp>
      <p:sp>
        <p:nvSpPr>
          <p:cNvPr id="132" name="TextBox 131"/>
          <p:cNvSpPr txBox="1"/>
          <p:nvPr/>
        </p:nvSpPr>
        <p:spPr>
          <a:xfrm>
            <a:off x="6372200" y="2895327"/>
            <a:ext cx="1482842" cy="461665"/>
          </a:xfrm>
          <a:prstGeom prst="rect">
            <a:avLst/>
          </a:prstGeom>
          <a:noFill/>
        </p:spPr>
        <p:txBody>
          <a:bodyPr wrap="none" rtlCol="0">
            <a:spAutoFit/>
          </a:bodyPr>
          <a:lstStyle/>
          <a:p>
            <a:r>
              <a:rPr lang="pl-PL" sz="2400" dirty="0" smtClean="0"/>
              <a:t>too sparse</a:t>
            </a:r>
            <a:endParaRPr lang="en-US" sz="2400" dirty="0" smtClean="0"/>
          </a:p>
        </p:txBody>
      </p:sp>
      <p:cxnSp>
        <p:nvCxnSpPr>
          <p:cNvPr id="135" name="Straight Arrow Connector 134"/>
          <p:cNvCxnSpPr>
            <a:stCxn id="132" idx="1"/>
          </p:cNvCxnSpPr>
          <p:nvPr/>
        </p:nvCxnSpPr>
        <p:spPr>
          <a:xfrm flipH="1">
            <a:off x="3491880" y="3126160"/>
            <a:ext cx="2880320" cy="302840"/>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41" name="Oval 140"/>
          <p:cNvSpPr/>
          <p:nvPr/>
        </p:nvSpPr>
        <p:spPr>
          <a:xfrm>
            <a:off x="1331640" y="3717032"/>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1835696" y="3717032"/>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339752" y="3717032"/>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331640" y="4221088"/>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1835696" y="4221088"/>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339752" y="4221088"/>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1331640" y="4725144"/>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1835696" y="4725144"/>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339752" y="4725144"/>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p:cNvSpPr txBox="1"/>
          <p:nvPr/>
        </p:nvSpPr>
        <p:spPr>
          <a:xfrm>
            <a:off x="2483768" y="1073310"/>
            <a:ext cx="3281348" cy="461665"/>
          </a:xfrm>
          <a:prstGeom prst="rect">
            <a:avLst/>
          </a:prstGeom>
          <a:noFill/>
        </p:spPr>
        <p:txBody>
          <a:bodyPr wrap="none" rtlCol="0">
            <a:spAutoFit/>
          </a:bodyPr>
          <a:lstStyle/>
          <a:p>
            <a:r>
              <a:rPr lang="pl-PL" sz="2400" dirty="0" smtClean="0"/>
              <a:t>non-uniform distribution</a:t>
            </a:r>
            <a:endParaRPr lang="en-US" sz="2400" dirty="0" smtClean="0"/>
          </a:p>
        </p:txBody>
      </p:sp>
      <p:sp>
        <p:nvSpPr>
          <p:cNvPr id="31" name="TextBox 30"/>
          <p:cNvSpPr txBox="1"/>
          <p:nvPr/>
        </p:nvSpPr>
        <p:spPr>
          <a:xfrm>
            <a:off x="1259632" y="5892080"/>
            <a:ext cx="4591963" cy="461665"/>
          </a:xfrm>
          <a:prstGeom prst="rect">
            <a:avLst/>
          </a:prstGeom>
          <a:noFill/>
        </p:spPr>
        <p:txBody>
          <a:bodyPr wrap="none" rtlCol="0">
            <a:spAutoFit/>
          </a:bodyPr>
          <a:lstStyle/>
          <a:p>
            <a:r>
              <a:rPr lang="pl-PL" sz="2400" dirty="0" smtClean="0"/>
              <a:t>Solution:  we reintroduce receptors</a:t>
            </a:r>
            <a:endParaRPr lang="en-US"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0" presetClass="path" presetSubtype="0" decel="50000" fill="hold" grpId="0" nodeType="afterEffect">
                                  <p:stCondLst>
                                    <p:cond delay="0"/>
                                  </p:stCondLst>
                                  <p:childTnLst>
                                    <p:animMotion origin="layout" path="M -1.66667E-6 -2.63937E-6 L 0.07084 -0.12584 " pathEditMode="relative" rAng="0" ptsTypes="AA">
                                      <p:cBhvr>
                                        <p:cTn id="15" dur="1000" fill="hold"/>
                                        <p:tgtEl>
                                          <p:spTgt spid="112"/>
                                        </p:tgtEl>
                                        <p:attrNameLst>
                                          <p:attrName>ppt_x</p:attrName>
                                          <p:attrName>ppt_y</p:attrName>
                                        </p:attrNameLst>
                                      </p:cBhvr>
                                      <p:rCtr x="3500" y="-6300"/>
                                    </p:animMotion>
                                  </p:childTnLst>
                                </p:cTn>
                              </p:par>
                              <p:par>
                                <p:cTn id="16" presetID="0" presetClass="path" presetSubtype="0" decel="50000" fill="hold" grpId="0" nodeType="withEffect">
                                  <p:stCondLst>
                                    <p:cond delay="0"/>
                                  </p:stCondLst>
                                  <p:childTnLst>
                                    <p:animMotion origin="layout" path="M 5.55112E-17 -2.63937E-6 L 0.09444 -0.12584 " pathEditMode="relative" rAng="0" ptsTypes="AA">
                                      <p:cBhvr>
                                        <p:cTn id="17" dur="1000" fill="hold"/>
                                        <p:tgtEl>
                                          <p:spTgt spid="113"/>
                                        </p:tgtEl>
                                        <p:attrNameLst>
                                          <p:attrName>ppt_x</p:attrName>
                                          <p:attrName>ppt_y</p:attrName>
                                        </p:attrNameLst>
                                      </p:cBhvr>
                                      <p:rCtr x="4700" y="-6300"/>
                                    </p:animMotion>
                                  </p:childTnLst>
                                </p:cTn>
                              </p:par>
                              <p:par>
                                <p:cTn id="18" presetID="0" presetClass="path" presetSubtype="0" decel="50000" fill="hold" grpId="0" nodeType="withEffect">
                                  <p:stCondLst>
                                    <p:cond delay="0"/>
                                  </p:stCondLst>
                                  <p:childTnLst>
                                    <p:animMotion origin="layout" path="M -4.72222E-6 -3.76359E-6 L 0.12605 -0.10502 " pathEditMode="relative" rAng="0" ptsTypes="AA">
                                      <p:cBhvr>
                                        <p:cTn id="19" dur="1000" fill="hold"/>
                                        <p:tgtEl>
                                          <p:spTgt spid="114"/>
                                        </p:tgtEl>
                                        <p:attrNameLst>
                                          <p:attrName>ppt_x</p:attrName>
                                          <p:attrName>ppt_y</p:attrName>
                                        </p:attrNameLst>
                                      </p:cBhvr>
                                      <p:rCtr x="6300" y="-5300"/>
                                    </p:animMotion>
                                  </p:childTnLst>
                                </p:cTn>
                              </p:par>
                              <p:par>
                                <p:cTn id="20" presetID="0" presetClass="path" presetSubtype="0" decel="50000" fill="hold" grpId="0" nodeType="withEffect">
                                  <p:stCondLst>
                                    <p:cond delay="0"/>
                                  </p:stCondLst>
                                  <p:childTnLst>
                                    <p:animMotion origin="layout" path="M 1.38889E-6 -2.66713E-6 L 0.09062 -0.08929 " pathEditMode="relative" rAng="0" ptsTypes="AA">
                                      <p:cBhvr>
                                        <p:cTn id="21" dur="1000" fill="hold"/>
                                        <p:tgtEl>
                                          <p:spTgt spid="115"/>
                                        </p:tgtEl>
                                        <p:attrNameLst>
                                          <p:attrName>ppt_x</p:attrName>
                                          <p:attrName>ppt_y</p:attrName>
                                        </p:attrNameLst>
                                      </p:cBhvr>
                                      <p:rCtr x="4500" y="-4500"/>
                                    </p:animMotion>
                                  </p:childTnLst>
                                </p:cTn>
                              </p:par>
                              <p:par>
                                <p:cTn id="22" presetID="0" presetClass="path" presetSubtype="0" decel="50000" fill="hold" grpId="0" nodeType="withEffect">
                                  <p:stCondLst>
                                    <p:cond delay="0"/>
                                  </p:stCondLst>
                                  <p:childTnLst>
                                    <p:animMotion origin="layout" path="M 5.55112E-17 -2.66713E-6 L 0.12604 -0.07356 " pathEditMode="relative" rAng="0" ptsTypes="AA">
                                      <p:cBhvr>
                                        <p:cTn id="23" dur="1000" fill="hold"/>
                                        <p:tgtEl>
                                          <p:spTgt spid="116"/>
                                        </p:tgtEl>
                                        <p:attrNameLst>
                                          <p:attrName>ppt_x</p:attrName>
                                          <p:attrName>ppt_y</p:attrName>
                                        </p:attrNameLst>
                                      </p:cBhvr>
                                      <p:rCtr x="6300" y="-3700"/>
                                    </p:animMotion>
                                  </p:childTnLst>
                                </p:cTn>
                              </p:par>
                              <p:par>
                                <p:cTn id="24" presetID="0" presetClass="path" presetSubtype="0" decel="50000" fill="hold" grpId="0" nodeType="withEffect">
                                  <p:stCondLst>
                                    <p:cond delay="0"/>
                                  </p:stCondLst>
                                  <p:childTnLst>
                                    <p:animMotion origin="layout" path="M -4.72222E-6 -2.66713E-6 L 0.15764 -0.05251 " pathEditMode="relative" rAng="0" ptsTypes="AA">
                                      <p:cBhvr>
                                        <p:cTn id="25" dur="1000" fill="hold"/>
                                        <p:tgtEl>
                                          <p:spTgt spid="117"/>
                                        </p:tgtEl>
                                        <p:attrNameLst>
                                          <p:attrName>ppt_x</p:attrName>
                                          <p:attrName>ppt_y</p:attrName>
                                        </p:attrNameLst>
                                      </p:cBhvr>
                                      <p:rCtr x="7900" y="-2600"/>
                                    </p:animMotion>
                                  </p:childTnLst>
                                </p:cTn>
                              </p:par>
                              <p:par>
                                <p:cTn id="26" presetID="0" presetClass="path" presetSubtype="0" decel="50000" fill="hold" grpId="0" nodeType="withEffect">
                                  <p:stCondLst>
                                    <p:cond delay="0"/>
                                  </p:stCondLst>
                                  <p:childTnLst>
                                    <p:animMotion origin="layout" path="M -1.66667E-6 -1.37405E-6 L 0.15747 -0.04187 " pathEditMode="relative" rAng="0" ptsTypes="AA">
                                      <p:cBhvr>
                                        <p:cTn id="27" dur="1000" fill="hold"/>
                                        <p:tgtEl>
                                          <p:spTgt spid="118"/>
                                        </p:tgtEl>
                                        <p:attrNameLst>
                                          <p:attrName>ppt_x</p:attrName>
                                          <p:attrName>ppt_y</p:attrName>
                                        </p:attrNameLst>
                                      </p:cBhvr>
                                      <p:rCtr x="7900" y="-2100"/>
                                    </p:animMotion>
                                  </p:childTnLst>
                                </p:cTn>
                              </p:par>
                              <p:par>
                                <p:cTn id="28" presetID="0" presetClass="path" presetSubtype="0" decel="50000" fill="hold" grpId="0" nodeType="withEffect">
                                  <p:stCondLst>
                                    <p:cond delay="0"/>
                                  </p:stCondLst>
                                  <p:childTnLst>
                                    <p:animMotion origin="layout" path="M 5.55112E-17 -1.37405E-6 L 0.16528 -0.01041 " pathEditMode="relative" rAng="0" ptsTypes="AA">
                                      <p:cBhvr>
                                        <p:cTn id="29" dur="1000" fill="hold"/>
                                        <p:tgtEl>
                                          <p:spTgt spid="119"/>
                                        </p:tgtEl>
                                        <p:attrNameLst>
                                          <p:attrName>ppt_x</p:attrName>
                                          <p:attrName>ppt_y</p:attrName>
                                        </p:attrNameLst>
                                      </p:cBhvr>
                                      <p:rCtr x="8300" y="-500"/>
                                    </p:animMotion>
                                  </p:childTnLst>
                                </p:cTn>
                              </p:par>
                              <p:par>
                                <p:cTn id="30" presetID="0" presetClass="path" presetSubtype="0" decel="50000" fill="hold" grpId="0" nodeType="withEffect">
                                  <p:stCondLst>
                                    <p:cond delay="0"/>
                                  </p:stCondLst>
                                  <p:childTnLst>
                                    <p:animMotion origin="layout" path="M -4.72222E-6 -1.37405E-6 L 0.13004 0.00532 " pathEditMode="relative" rAng="0" ptsTypes="AA">
                                      <p:cBhvr>
                                        <p:cTn id="31" dur="1000" fill="hold"/>
                                        <p:tgtEl>
                                          <p:spTgt spid="120"/>
                                        </p:tgtEl>
                                        <p:attrNameLst>
                                          <p:attrName>ppt_x</p:attrName>
                                          <p:attrName>ppt_y</p:attrName>
                                        </p:attrNameLst>
                                      </p:cBhvr>
                                      <p:rCtr x="6500" y="300"/>
                                    </p:animMotion>
                                  </p:childTnLst>
                                </p:cTn>
                              </p:par>
                            </p:childTnLst>
                          </p:cTn>
                        </p:par>
                        <p:par>
                          <p:cTn id="32" fill="hold">
                            <p:stCondLst>
                              <p:cond delay="1500"/>
                            </p:stCondLst>
                            <p:childTnLst>
                              <p:par>
                                <p:cTn id="33" presetID="10" presetClass="entr" presetSubtype="0" fill="hold" grpId="2" nodeType="afterEffect">
                                  <p:stCondLst>
                                    <p:cond delay="0"/>
                                  </p:stCondLst>
                                  <p:childTnLst>
                                    <p:set>
                                      <p:cBhvr>
                                        <p:cTn id="34" dur="1" fill="hold">
                                          <p:stCondLst>
                                            <p:cond delay="0"/>
                                          </p:stCondLst>
                                        </p:cTn>
                                        <p:tgtEl>
                                          <p:spTgt spid="130"/>
                                        </p:tgtEl>
                                        <p:attrNameLst>
                                          <p:attrName>style.visibility</p:attrName>
                                        </p:attrNameLst>
                                      </p:cBhvr>
                                      <p:to>
                                        <p:strVal val="visible"/>
                                      </p:to>
                                    </p:set>
                                    <p:animEffect transition="in" filter="fade">
                                      <p:cBhvr>
                                        <p:cTn id="35" dur="500"/>
                                        <p:tgtEl>
                                          <p:spTgt spid="130"/>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fade">
                                      <p:cBhvr>
                                        <p:cTn id="39" dur="500"/>
                                        <p:tgtEl>
                                          <p:spTgt spid="1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fade">
                                      <p:cBhvr>
                                        <p:cTn id="44" dur="500"/>
                                        <p:tgtEl>
                                          <p:spTgt spid="132"/>
                                        </p:tgtEl>
                                      </p:cBhvr>
                                    </p:animEffect>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135"/>
                                        </p:tgtEl>
                                        <p:attrNameLst>
                                          <p:attrName>style.visibility</p:attrName>
                                        </p:attrNameLst>
                                      </p:cBhvr>
                                      <p:to>
                                        <p:strVal val="visible"/>
                                      </p:to>
                                    </p:set>
                                    <p:animEffect transition="in" filter="wipe(right)">
                                      <p:cBhvr>
                                        <p:cTn id="48" dur="500"/>
                                        <p:tgtEl>
                                          <p:spTgt spid="13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32"/>
                                        </p:tgtEl>
                                      </p:cBhvr>
                                    </p:animEffect>
                                    <p:set>
                                      <p:cBhvr>
                                        <p:cTn id="53" dur="1" fill="hold">
                                          <p:stCondLst>
                                            <p:cond delay="499"/>
                                          </p:stCondLst>
                                        </p:cTn>
                                        <p:tgtEl>
                                          <p:spTgt spid="132"/>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35"/>
                                        </p:tgtEl>
                                      </p:cBhvr>
                                    </p:animEffect>
                                    <p:set>
                                      <p:cBhvr>
                                        <p:cTn id="56" dur="1" fill="hold">
                                          <p:stCondLst>
                                            <p:cond delay="499"/>
                                          </p:stCondLst>
                                        </p:cTn>
                                        <p:tgtEl>
                                          <p:spTgt spid="135"/>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30"/>
                                        </p:tgtEl>
                                      </p:cBhvr>
                                    </p:animEffect>
                                    <p:set>
                                      <p:cBhvr>
                                        <p:cTn id="59" dur="1" fill="hold">
                                          <p:stCondLst>
                                            <p:cond delay="499"/>
                                          </p:stCondLst>
                                        </p:cTn>
                                        <p:tgtEl>
                                          <p:spTgt spid="130"/>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50"/>
                                        </p:tgtEl>
                                      </p:cBhvr>
                                    </p:animEffect>
                                    <p:set>
                                      <p:cBhvr>
                                        <p:cTn id="62" dur="1" fill="hold">
                                          <p:stCondLst>
                                            <p:cond delay="499"/>
                                          </p:stCondLst>
                                        </p:cTn>
                                        <p:tgtEl>
                                          <p:spTgt spid="150"/>
                                        </p:tgtEl>
                                        <p:attrNameLst>
                                          <p:attrName>style.visibility</p:attrName>
                                        </p:attrNameLst>
                                      </p:cBhvr>
                                      <p:to>
                                        <p:strVal val="hidden"/>
                                      </p:to>
                                    </p:set>
                                  </p:childTnLst>
                                </p:cTn>
                              </p:par>
                            </p:childTnLst>
                          </p:cTn>
                        </p:par>
                        <p:par>
                          <p:cTn id="63" fill="hold">
                            <p:stCondLst>
                              <p:cond delay="500"/>
                            </p:stCondLst>
                            <p:childTnLst>
                              <p:par>
                                <p:cTn id="64" presetID="1" presetClass="emph" presetSubtype="2" fill="hold" nodeType="afterEffect">
                                  <p:stCondLst>
                                    <p:cond delay="0"/>
                                  </p:stCondLst>
                                  <p:childTnLst>
                                    <p:animClr clrSpc="rgb" dir="cw">
                                      <p:cBhvr>
                                        <p:cTn id="65" dur="1000" fill="hold"/>
                                        <p:tgtEl>
                                          <p:spTgt spid="112"/>
                                        </p:tgtEl>
                                        <p:attrNameLst>
                                          <p:attrName>fillcolor</p:attrName>
                                        </p:attrNameLst>
                                      </p:cBhvr>
                                      <p:to>
                                        <a:srgbClr val="C7C7C7"/>
                                      </p:to>
                                    </p:animClr>
                                    <p:set>
                                      <p:cBhvr>
                                        <p:cTn id="66" dur="1000" fill="hold"/>
                                        <p:tgtEl>
                                          <p:spTgt spid="112"/>
                                        </p:tgtEl>
                                        <p:attrNameLst>
                                          <p:attrName>fill.type</p:attrName>
                                        </p:attrNameLst>
                                      </p:cBhvr>
                                      <p:to>
                                        <p:strVal val="solid"/>
                                      </p:to>
                                    </p:set>
                                    <p:set>
                                      <p:cBhvr>
                                        <p:cTn id="67" dur="1000" fill="hold"/>
                                        <p:tgtEl>
                                          <p:spTgt spid="112"/>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1000" fill="hold"/>
                                        <p:tgtEl>
                                          <p:spTgt spid="113"/>
                                        </p:tgtEl>
                                        <p:attrNameLst>
                                          <p:attrName>fillcolor</p:attrName>
                                        </p:attrNameLst>
                                      </p:cBhvr>
                                      <p:to>
                                        <a:srgbClr val="C7C7C7"/>
                                      </p:to>
                                    </p:animClr>
                                    <p:set>
                                      <p:cBhvr>
                                        <p:cTn id="70" dur="1000" fill="hold"/>
                                        <p:tgtEl>
                                          <p:spTgt spid="113"/>
                                        </p:tgtEl>
                                        <p:attrNameLst>
                                          <p:attrName>fill.type</p:attrName>
                                        </p:attrNameLst>
                                      </p:cBhvr>
                                      <p:to>
                                        <p:strVal val="solid"/>
                                      </p:to>
                                    </p:set>
                                    <p:set>
                                      <p:cBhvr>
                                        <p:cTn id="71" dur="1000" fill="hold"/>
                                        <p:tgtEl>
                                          <p:spTgt spid="113"/>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1000" fill="hold"/>
                                        <p:tgtEl>
                                          <p:spTgt spid="114"/>
                                        </p:tgtEl>
                                        <p:attrNameLst>
                                          <p:attrName>fillcolor</p:attrName>
                                        </p:attrNameLst>
                                      </p:cBhvr>
                                      <p:to>
                                        <a:srgbClr val="C7C7C7"/>
                                      </p:to>
                                    </p:animClr>
                                    <p:set>
                                      <p:cBhvr>
                                        <p:cTn id="74" dur="1000" fill="hold"/>
                                        <p:tgtEl>
                                          <p:spTgt spid="114"/>
                                        </p:tgtEl>
                                        <p:attrNameLst>
                                          <p:attrName>fill.type</p:attrName>
                                        </p:attrNameLst>
                                      </p:cBhvr>
                                      <p:to>
                                        <p:strVal val="solid"/>
                                      </p:to>
                                    </p:set>
                                    <p:set>
                                      <p:cBhvr>
                                        <p:cTn id="75" dur="1000" fill="hold"/>
                                        <p:tgtEl>
                                          <p:spTgt spid="114"/>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1000" fill="hold"/>
                                        <p:tgtEl>
                                          <p:spTgt spid="115"/>
                                        </p:tgtEl>
                                        <p:attrNameLst>
                                          <p:attrName>fillcolor</p:attrName>
                                        </p:attrNameLst>
                                      </p:cBhvr>
                                      <p:to>
                                        <a:srgbClr val="C7C7C7"/>
                                      </p:to>
                                    </p:animClr>
                                    <p:set>
                                      <p:cBhvr>
                                        <p:cTn id="78" dur="1000" fill="hold"/>
                                        <p:tgtEl>
                                          <p:spTgt spid="115"/>
                                        </p:tgtEl>
                                        <p:attrNameLst>
                                          <p:attrName>fill.type</p:attrName>
                                        </p:attrNameLst>
                                      </p:cBhvr>
                                      <p:to>
                                        <p:strVal val="solid"/>
                                      </p:to>
                                    </p:set>
                                    <p:set>
                                      <p:cBhvr>
                                        <p:cTn id="79" dur="1000" fill="hold"/>
                                        <p:tgtEl>
                                          <p:spTgt spid="115"/>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1000" fill="hold"/>
                                        <p:tgtEl>
                                          <p:spTgt spid="116"/>
                                        </p:tgtEl>
                                        <p:attrNameLst>
                                          <p:attrName>fillcolor</p:attrName>
                                        </p:attrNameLst>
                                      </p:cBhvr>
                                      <p:to>
                                        <a:srgbClr val="C7C7C7"/>
                                      </p:to>
                                    </p:animClr>
                                    <p:set>
                                      <p:cBhvr>
                                        <p:cTn id="82" dur="1000" fill="hold"/>
                                        <p:tgtEl>
                                          <p:spTgt spid="116"/>
                                        </p:tgtEl>
                                        <p:attrNameLst>
                                          <p:attrName>fill.type</p:attrName>
                                        </p:attrNameLst>
                                      </p:cBhvr>
                                      <p:to>
                                        <p:strVal val="solid"/>
                                      </p:to>
                                    </p:set>
                                    <p:set>
                                      <p:cBhvr>
                                        <p:cTn id="83" dur="1000" fill="hold"/>
                                        <p:tgtEl>
                                          <p:spTgt spid="116"/>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1000" fill="hold"/>
                                        <p:tgtEl>
                                          <p:spTgt spid="117"/>
                                        </p:tgtEl>
                                        <p:attrNameLst>
                                          <p:attrName>fillcolor</p:attrName>
                                        </p:attrNameLst>
                                      </p:cBhvr>
                                      <p:to>
                                        <a:srgbClr val="C7C7C7"/>
                                      </p:to>
                                    </p:animClr>
                                    <p:set>
                                      <p:cBhvr>
                                        <p:cTn id="86" dur="1000" fill="hold"/>
                                        <p:tgtEl>
                                          <p:spTgt spid="117"/>
                                        </p:tgtEl>
                                        <p:attrNameLst>
                                          <p:attrName>fill.type</p:attrName>
                                        </p:attrNameLst>
                                      </p:cBhvr>
                                      <p:to>
                                        <p:strVal val="solid"/>
                                      </p:to>
                                    </p:set>
                                    <p:set>
                                      <p:cBhvr>
                                        <p:cTn id="87" dur="1000" fill="hold"/>
                                        <p:tgtEl>
                                          <p:spTgt spid="117"/>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1000" fill="hold"/>
                                        <p:tgtEl>
                                          <p:spTgt spid="118"/>
                                        </p:tgtEl>
                                        <p:attrNameLst>
                                          <p:attrName>fillcolor</p:attrName>
                                        </p:attrNameLst>
                                      </p:cBhvr>
                                      <p:to>
                                        <a:srgbClr val="C7C7C7"/>
                                      </p:to>
                                    </p:animClr>
                                    <p:set>
                                      <p:cBhvr>
                                        <p:cTn id="90" dur="1000" fill="hold"/>
                                        <p:tgtEl>
                                          <p:spTgt spid="118"/>
                                        </p:tgtEl>
                                        <p:attrNameLst>
                                          <p:attrName>fill.type</p:attrName>
                                        </p:attrNameLst>
                                      </p:cBhvr>
                                      <p:to>
                                        <p:strVal val="solid"/>
                                      </p:to>
                                    </p:set>
                                    <p:set>
                                      <p:cBhvr>
                                        <p:cTn id="91" dur="1000" fill="hold"/>
                                        <p:tgtEl>
                                          <p:spTgt spid="118"/>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1000" fill="hold"/>
                                        <p:tgtEl>
                                          <p:spTgt spid="119"/>
                                        </p:tgtEl>
                                        <p:attrNameLst>
                                          <p:attrName>fillcolor</p:attrName>
                                        </p:attrNameLst>
                                      </p:cBhvr>
                                      <p:to>
                                        <a:srgbClr val="C7C7C7"/>
                                      </p:to>
                                    </p:animClr>
                                    <p:set>
                                      <p:cBhvr>
                                        <p:cTn id="94" dur="1000" fill="hold"/>
                                        <p:tgtEl>
                                          <p:spTgt spid="119"/>
                                        </p:tgtEl>
                                        <p:attrNameLst>
                                          <p:attrName>fill.type</p:attrName>
                                        </p:attrNameLst>
                                      </p:cBhvr>
                                      <p:to>
                                        <p:strVal val="solid"/>
                                      </p:to>
                                    </p:set>
                                    <p:set>
                                      <p:cBhvr>
                                        <p:cTn id="95" dur="1000" fill="hold"/>
                                        <p:tgtEl>
                                          <p:spTgt spid="119"/>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1000" fill="hold"/>
                                        <p:tgtEl>
                                          <p:spTgt spid="120"/>
                                        </p:tgtEl>
                                        <p:attrNameLst>
                                          <p:attrName>fillcolor</p:attrName>
                                        </p:attrNameLst>
                                      </p:cBhvr>
                                      <p:to>
                                        <a:srgbClr val="C7C7C7"/>
                                      </p:to>
                                    </p:animClr>
                                    <p:set>
                                      <p:cBhvr>
                                        <p:cTn id="98" dur="1000" fill="hold"/>
                                        <p:tgtEl>
                                          <p:spTgt spid="120"/>
                                        </p:tgtEl>
                                        <p:attrNameLst>
                                          <p:attrName>fill.type</p:attrName>
                                        </p:attrNameLst>
                                      </p:cBhvr>
                                      <p:to>
                                        <p:strVal val="solid"/>
                                      </p:to>
                                    </p:set>
                                    <p:set>
                                      <p:cBhvr>
                                        <p:cTn id="99" dur="1000" fill="hold"/>
                                        <p:tgtEl>
                                          <p:spTgt spid="120"/>
                                        </p:tgtEl>
                                        <p:attrNameLst>
                                          <p:attrName>fill.on</p:attrName>
                                        </p:attrNameLst>
                                      </p:cBhvr>
                                      <p:to>
                                        <p:strVal val="true"/>
                                      </p:to>
                                    </p:set>
                                  </p:childTnLst>
                                </p:cTn>
                              </p:par>
                            </p:childTnLst>
                          </p:cTn>
                        </p:par>
                        <p:par>
                          <p:cTn id="100" fill="hold">
                            <p:stCondLst>
                              <p:cond delay="1500"/>
                            </p:stCondLst>
                            <p:childTnLst>
                              <p:par>
                                <p:cTn id="101" presetID="1" presetClass="entr" presetSubtype="0" fill="hold" grpId="0" nodeType="afterEffect">
                                  <p:stCondLst>
                                    <p:cond delay="0"/>
                                  </p:stCondLst>
                                  <p:childTnLst>
                                    <p:set>
                                      <p:cBhvr>
                                        <p:cTn id="102" dur="1" fill="hold">
                                          <p:stCondLst>
                                            <p:cond delay="0"/>
                                          </p:stCondLst>
                                        </p:cTn>
                                        <p:tgtEl>
                                          <p:spTgt spid="31"/>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141"/>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142"/>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143"/>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144"/>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45"/>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146"/>
                                        </p:tgtEl>
                                        <p:attrNameLst>
                                          <p:attrName>style.visibility</p:attrName>
                                        </p:attrNameLst>
                                      </p:cBhvr>
                                      <p:to>
                                        <p:strVal val="visible"/>
                                      </p:to>
                                    </p:set>
                                  </p:childTnLst>
                                </p:cTn>
                              </p:par>
                              <p:par>
                                <p:cTn id="115" presetID="1" presetClass="entr" presetSubtype="0" fill="hold" grpId="1" nodeType="withEffect">
                                  <p:stCondLst>
                                    <p:cond delay="0"/>
                                  </p:stCondLst>
                                  <p:childTnLst>
                                    <p:set>
                                      <p:cBhvr>
                                        <p:cTn id="116" dur="1" fill="hold">
                                          <p:stCondLst>
                                            <p:cond delay="0"/>
                                          </p:stCondLst>
                                        </p:cTn>
                                        <p:tgtEl>
                                          <p:spTgt spid="147"/>
                                        </p:tgtEl>
                                        <p:attrNameLst>
                                          <p:attrName>style.visibility</p:attrName>
                                        </p:attrNameLst>
                                      </p:cBhvr>
                                      <p:to>
                                        <p:strVal val="visible"/>
                                      </p:to>
                                    </p:set>
                                  </p:childTnLst>
                                </p:cTn>
                              </p:par>
                              <p:par>
                                <p:cTn id="117" presetID="1" presetClass="entr" presetSubtype="0" fill="hold" grpId="1" nodeType="withEffect">
                                  <p:stCondLst>
                                    <p:cond delay="0"/>
                                  </p:stCondLst>
                                  <p:childTnLst>
                                    <p:set>
                                      <p:cBhvr>
                                        <p:cTn id="118" dur="1" fill="hold">
                                          <p:stCondLst>
                                            <p:cond delay="0"/>
                                          </p:stCondLst>
                                        </p:cTn>
                                        <p:tgtEl>
                                          <p:spTgt spid="148"/>
                                        </p:tgtEl>
                                        <p:attrNameLst>
                                          <p:attrName>style.visibility</p:attrName>
                                        </p:attrNameLst>
                                      </p:cBhvr>
                                      <p:to>
                                        <p:strVal val="visible"/>
                                      </p:to>
                                    </p:set>
                                  </p:childTnLst>
                                </p:cTn>
                              </p:par>
                              <p:par>
                                <p:cTn id="119" presetID="1" presetClass="entr" presetSubtype="0" fill="hold" grpId="1" nodeType="withEffect">
                                  <p:stCondLst>
                                    <p:cond delay="0"/>
                                  </p:stCondLst>
                                  <p:childTnLst>
                                    <p:set>
                                      <p:cBhvr>
                                        <p:cTn id="120" dur="1" fill="hold">
                                          <p:stCondLst>
                                            <p:cond delay="0"/>
                                          </p:stCondLst>
                                        </p:cTn>
                                        <p:tgtEl>
                                          <p:spTgt spid="149"/>
                                        </p:tgtEl>
                                        <p:attrNameLst>
                                          <p:attrName>style.visibility</p:attrName>
                                        </p:attrNameLst>
                                      </p:cBhvr>
                                      <p:to>
                                        <p:strVal val="visible"/>
                                      </p:to>
                                    </p:set>
                                  </p:childTnLst>
                                </p:cTn>
                              </p:par>
                              <p:par>
                                <p:cTn id="121" presetID="35" presetClass="emph" presetSubtype="0" repeatCount="3000" fill="hold" grpId="0" nodeType="withEffect">
                                  <p:stCondLst>
                                    <p:cond delay="0"/>
                                  </p:stCondLst>
                                  <p:childTnLst>
                                    <p:anim calcmode="discrete" valueType="str">
                                      <p:cBhvr>
                                        <p:cTn id="122" dur="1000" fill="hold"/>
                                        <p:tgtEl>
                                          <p:spTgt spid="141"/>
                                        </p:tgtEl>
                                        <p:attrNameLst>
                                          <p:attrName>style.visibility</p:attrName>
                                        </p:attrNameLst>
                                      </p:cBhvr>
                                      <p:tavLst>
                                        <p:tav tm="0">
                                          <p:val>
                                            <p:strVal val="hidden"/>
                                          </p:val>
                                        </p:tav>
                                        <p:tav tm="50000">
                                          <p:val>
                                            <p:strVal val="visible"/>
                                          </p:val>
                                        </p:tav>
                                      </p:tavLst>
                                    </p:anim>
                                  </p:childTnLst>
                                </p:cTn>
                              </p:par>
                              <p:par>
                                <p:cTn id="123" presetID="35" presetClass="emph" presetSubtype="0" repeatCount="3000" fill="hold" grpId="0" nodeType="withEffect">
                                  <p:stCondLst>
                                    <p:cond delay="0"/>
                                  </p:stCondLst>
                                  <p:childTnLst>
                                    <p:anim calcmode="discrete" valueType="str">
                                      <p:cBhvr>
                                        <p:cTn id="124" dur="1000" fill="hold"/>
                                        <p:tgtEl>
                                          <p:spTgt spid="142"/>
                                        </p:tgtEl>
                                        <p:attrNameLst>
                                          <p:attrName>style.visibility</p:attrName>
                                        </p:attrNameLst>
                                      </p:cBhvr>
                                      <p:tavLst>
                                        <p:tav tm="0">
                                          <p:val>
                                            <p:strVal val="hidden"/>
                                          </p:val>
                                        </p:tav>
                                        <p:tav tm="50000">
                                          <p:val>
                                            <p:strVal val="visible"/>
                                          </p:val>
                                        </p:tav>
                                      </p:tavLst>
                                    </p:anim>
                                  </p:childTnLst>
                                </p:cTn>
                              </p:par>
                              <p:par>
                                <p:cTn id="125" presetID="35" presetClass="emph" presetSubtype="0" repeatCount="3000" fill="hold" grpId="0" nodeType="withEffect">
                                  <p:stCondLst>
                                    <p:cond delay="0"/>
                                  </p:stCondLst>
                                  <p:childTnLst>
                                    <p:anim calcmode="discrete" valueType="str">
                                      <p:cBhvr>
                                        <p:cTn id="126" dur="1000" fill="hold"/>
                                        <p:tgtEl>
                                          <p:spTgt spid="143"/>
                                        </p:tgtEl>
                                        <p:attrNameLst>
                                          <p:attrName>style.visibility</p:attrName>
                                        </p:attrNameLst>
                                      </p:cBhvr>
                                      <p:tavLst>
                                        <p:tav tm="0">
                                          <p:val>
                                            <p:strVal val="hidden"/>
                                          </p:val>
                                        </p:tav>
                                        <p:tav tm="50000">
                                          <p:val>
                                            <p:strVal val="visible"/>
                                          </p:val>
                                        </p:tav>
                                      </p:tavLst>
                                    </p:anim>
                                  </p:childTnLst>
                                </p:cTn>
                              </p:par>
                              <p:par>
                                <p:cTn id="127" presetID="35" presetClass="emph" presetSubtype="0" repeatCount="3000" fill="hold" grpId="0" nodeType="withEffect">
                                  <p:stCondLst>
                                    <p:cond delay="0"/>
                                  </p:stCondLst>
                                  <p:childTnLst>
                                    <p:anim calcmode="discrete" valueType="str">
                                      <p:cBhvr>
                                        <p:cTn id="128" dur="1000" fill="hold"/>
                                        <p:tgtEl>
                                          <p:spTgt spid="144"/>
                                        </p:tgtEl>
                                        <p:attrNameLst>
                                          <p:attrName>style.visibility</p:attrName>
                                        </p:attrNameLst>
                                      </p:cBhvr>
                                      <p:tavLst>
                                        <p:tav tm="0">
                                          <p:val>
                                            <p:strVal val="hidden"/>
                                          </p:val>
                                        </p:tav>
                                        <p:tav tm="50000">
                                          <p:val>
                                            <p:strVal val="visible"/>
                                          </p:val>
                                        </p:tav>
                                      </p:tavLst>
                                    </p:anim>
                                  </p:childTnLst>
                                </p:cTn>
                              </p:par>
                              <p:par>
                                <p:cTn id="129" presetID="35" presetClass="emph" presetSubtype="0" repeatCount="3000" fill="hold" grpId="0" nodeType="withEffect">
                                  <p:stCondLst>
                                    <p:cond delay="0"/>
                                  </p:stCondLst>
                                  <p:childTnLst>
                                    <p:anim calcmode="discrete" valueType="str">
                                      <p:cBhvr>
                                        <p:cTn id="130" dur="1000" fill="hold"/>
                                        <p:tgtEl>
                                          <p:spTgt spid="145"/>
                                        </p:tgtEl>
                                        <p:attrNameLst>
                                          <p:attrName>style.visibility</p:attrName>
                                        </p:attrNameLst>
                                      </p:cBhvr>
                                      <p:tavLst>
                                        <p:tav tm="0">
                                          <p:val>
                                            <p:strVal val="hidden"/>
                                          </p:val>
                                        </p:tav>
                                        <p:tav tm="50000">
                                          <p:val>
                                            <p:strVal val="visible"/>
                                          </p:val>
                                        </p:tav>
                                      </p:tavLst>
                                    </p:anim>
                                  </p:childTnLst>
                                </p:cTn>
                              </p:par>
                              <p:par>
                                <p:cTn id="131" presetID="35" presetClass="emph" presetSubtype="0" repeatCount="3000" fill="hold" grpId="0" nodeType="withEffect">
                                  <p:stCondLst>
                                    <p:cond delay="0"/>
                                  </p:stCondLst>
                                  <p:childTnLst>
                                    <p:anim calcmode="discrete" valueType="str">
                                      <p:cBhvr>
                                        <p:cTn id="132" dur="1000" fill="hold"/>
                                        <p:tgtEl>
                                          <p:spTgt spid="146"/>
                                        </p:tgtEl>
                                        <p:attrNameLst>
                                          <p:attrName>style.visibility</p:attrName>
                                        </p:attrNameLst>
                                      </p:cBhvr>
                                      <p:tavLst>
                                        <p:tav tm="0">
                                          <p:val>
                                            <p:strVal val="hidden"/>
                                          </p:val>
                                        </p:tav>
                                        <p:tav tm="50000">
                                          <p:val>
                                            <p:strVal val="visible"/>
                                          </p:val>
                                        </p:tav>
                                      </p:tavLst>
                                    </p:anim>
                                  </p:childTnLst>
                                </p:cTn>
                              </p:par>
                              <p:par>
                                <p:cTn id="133" presetID="35" presetClass="emph" presetSubtype="0" repeatCount="3000" fill="hold" grpId="0" nodeType="withEffect">
                                  <p:stCondLst>
                                    <p:cond delay="0"/>
                                  </p:stCondLst>
                                  <p:childTnLst>
                                    <p:anim calcmode="discrete" valueType="str">
                                      <p:cBhvr>
                                        <p:cTn id="134" dur="1000" fill="hold"/>
                                        <p:tgtEl>
                                          <p:spTgt spid="147"/>
                                        </p:tgtEl>
                                        <p:attrNameLst>
                                          <p:attrName>style.visibility</p:attrName>
                                        </p:attrNameLst>
                                      </p:cBhvr>
                                      <p:tavLst>
                                        <p:tav tm="0">
                                          <p:val>
                                            <p:strVal val="hidden"/>
                                          </p:val>
                                        </p:tav>
                                        <p:tav tm="50000">
                                          <p:val>
                                            <p:strVal val="visible"/>
                                          </p:val>
                                        </p:tav>
                                      </p:tavLst>
                                    </p:anim>
                                  </p:childTnLst>
                                </p:cTn>
                              </p:par>
                              <p:par>
                                <p:cTn id="135" presetID="35" presetClass="emph" presetSubtype="0" repeatCount="3000" fill="hold" grpId="0" nodeType="withEffect">
                                  <p:stCondLst>
                                    <p:cond delay="0"/>
                                  </p:stCondLst>
                                  <p:childTnLst>
                                    <p:anim calcmode="discrete" valueType="str">
                                      <p:cBhvr>
                                        <p:cTn id="136" dur="1000" fill="hold"/>
                                        <p:tgtEl>
                                          <p:spTgt spid="148"/>
                                        </p:tgtEl>
                                        <p:attrNameLst>
                                          <p:attrName>style.visibility</p:attrName>
                                        </p:attrNameLst>
                                      </p:cBhvr>
                                      <p:tavLst>
                                        <p:tav tm="0">
                                          <p:val>
                                            <p:strVal val="hidden"/>
                                          </p:val>
                                        </p:tav>
                                        <p:tav tm="50000">
                                          <p:val>
                                            <p:strVal val="visible"/>
                                          </p:val>
                                        </p:tav>
                                      </p:tavLst>
                                    </p:anim>
                                  </p:childTnLst>
                                </p:cTn>
                              </p:par>
                              <p:par>
                                <p:cTn id="137" presetID="35" presetClass="emph" presetSubtype="0" repeatCount="3000" fill="hold" grpId="0" nodeType="withEffect">
                                  <p:stCondLst>
                                    <p:cond delay="0"/>
                                  </p:stCondLst>
                                  <p:childTnLst>
                                    <p:anim calcmode="discrete" valueType="str">
                                      <p:cBhvr>
                                        <p:cTn id="138" dur="1000" fill="hold"/>
                                        <p:tgtEl>
                                          <p:spTgt spid="14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animBg="1"/>
      <p:bldP spid="116" grpId="0" animBg="1"/>
      <p:bldP spid="117" grpId="0" animBg="1"/>
      <p:bldP spid="118" grpId="0" animBg="1"/>
      <p:bldP spid="119" grpId="0" animBg="1"/>
      <p:bldP spid="120" grpId="0" animBg="1"/>
      <p:bldP spid="130" grpId="1"/>
      <p:bldP spid="130" grpId="2"/>
      <p:bldP spid="132" grpId="0"/>
      <p:bldP spid="132" grpId="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p:bldP spid="150" grpId="1"/>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942797" y="2084845"/>
            <a:ext cx="4896544" cy="3733614"/>
            <a:chOff x="755576" y="1628800"/>
            <a:chExt cx="5760640" cy="4392488"/>
          </a:xfrm>
        </p:grpSpPr>
        <p:pic>
          <p:nvPicPr>
            <p:cNvPr id="32" name="Picture 20"/>
            <p:cNvPicPr>
              <a:picLocks noChangeArrowheads="1"/>
            </p:cNvPicPr>
            <p:nvPr/>
          </p:nvPicPr>
          <p:blipFill>
            <a:blip r:embed="rId3" cstate="print"/>
            <a:srcRect/>
            <a:stretch>
              <a:fillRect/>
            </a:stretch>
          </p:blipFill>
          <p:spPr bwMode="auto">
            <a:xfrm flipH="1">
              <a:off x="755576" y="1628800"/>
              <a:ext cx="5760640" cy="4392488"/>
            </a:xfrm>
            <a:prstGeom prst="rect">
              <a:avLst/>
            </a:prstGeom>
            <a:noFill/>
            <a:ln w="9525" cap="flat">
              <a:noFill/>
              <a:miter lim="800000"/>
              <a:headEnd/>
              <a:tailEnd/>
            </a:ln>
          </p:spPr>
        </p:pic>
        <p:sp>
          <p:nvSpPr>
            <p:cNvPr id="33" name="Rectangle 32"/>
            <p:cNvSpPr/>
            <p:nvPr/>
          </p:nvSpPr>
          <p:spPr>
            <a:xfrm>
              <a:off x="1007604" y="1916832"/>
              <a:ext cx="5220580" cy="32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pl-PL" dirty="0" smtClean="0"/>
              <a:t>Receptors paths</a:t>
            </a:r>
            <a:endParaRPr lang="en-US" dirty="0"/>
          </a:p>
        </p:txBody>
      </p:sp>
      <p:sp>
        <p:nvSpPr>
          <p:cNvPr id="112" name="Oval 111"/>
          <p:cNvSpPr/>
          <p:nvPr/>
        </p:nvSpPr>
        <p:spPr>
          <a:xfrm>
            <a:off x="1331640" y="3717032"/>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835696" y="3717032"/>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339752" y="3717032"/>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331640" y="4221088"/>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835696" y="4221088"/>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339752" y="4221088"/>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331640" y="4725144"/>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835696" y="4725144"/>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339752" y="4725144"/>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331640" y="3717032"/>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835696" y="3717032"/>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339752" y="3717032"/>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331640" y="4221088"/>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835696" y="4221088"/>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339752" y="4221088"/>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331640" y="4725144"/>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835696" y="4725144"/>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339752" y="4725144"/>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331640" y="3717032"/>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835696" y="3717032"/>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339752" y="3717032"/>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331640" y="4221088"/>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835696" y="4221088"/>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339752" y="4221088"/>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331640" y="4725144"/>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835696" y="4725144"/>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339752" y="4725144"/>
            <a:ext cx="216024" cy="216024"/>
          </a:xfrm>
          <a:prstGeom prst="ellipse">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259632" y="5892080"/>
            <a:ext cx="4591963" cy="461665"/>
          </a:xfrm>
          <a:prstGeom prst="rect">
            <a:avLst/>
          </a:prstGeom>
          <a:noFill/>
        </p:spPr>
        <p:txBody>
          <a:bodyPr wrap="none" rtlCol="0">
            <a:spAutoFit/>
          </a:bodyPr>
          <a:lstStyle/>
          <a:p>
            <a:r>
              <a:rPr lang="pl-PL" sz="2400" dirty="0" smtClean="0"/>
              <a:t>Solution:  we reintroduce receptors</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1.66667E-6 -2.63937E-6 L 0.07084 -0.12584 " pathEditMode="relative" rAng="0" ptsTypes="AA">
                                      <p:cBhvr>
                                        <p:cTn id="6" dur="3000" fill="hold"/>
                                        <p:tgtEl>
                                          <p:spTgt spid="112"/>
                                        </p:tgtEl>
                                        <p:attrNameLst>
                                          <p:attrName>ppt_x</p:attrName>
                                          <p:attrName>ppt_y</p:attrName>
                                        </p:attrNameLst>
                                      </p:cBhvr>
                                      <p:rCtr x="3500" y="-6300"/>
                                    </p:animMotion>
                                  </p:childTnLst>
                                </p:cTn>
                              </p:par>
                              <p:par>
                                <p:cTn id="7" presetID="0" presetClass="path" presetSubtype="0" repeatCount="indefinite" fill="hold" grpId="0" nodeType="withEffect">
                                  <p:stCondLst>
                                    <p:cond delay="0"/>
                                  </p:stCondLst>
                                  <p:childTnLst>
                                    <p:animMotion origin="layout" path="M 5.55112E-17 -2.63937E-6 L 0.09444 -0.12584 " pathEditMode="relative" rAng="0" ptsTypes="AA">
                                      <p:cBhvr>
                                        <p:cTn id="8" dur="3000" fill="hold"/>
                                        <p:tgtEl>
                                          <p:spTgt spid="113"/>
                                        </p:tgtEl>
                                        <p:attrNameLst>
                                          <p:attrName>ppt_x</p:attrName>
                                          <p:attrName>ppt_y</p:attrName>
                                        </p:attrNameLst>
                                      </p:cBhvr>
                                      <p:rCtr x="4700" y="-6300"/>
                                    </p:animMotion>
                                  </p:childTnLst>
                                </p:cTn>
                              </p:par>
                              <p:par>
                                <p:cTn id="9" presetID="0" presetClass="path" presetSubtype="0" repeatCount="indefinite" fill="hold" grpId="0" nodeType="withEffect">
                                  <p:stCondLst>
                                    <p:cond delay="0"/>
                                  </p:stCondLst>
                                  <p:childTnLst>
                                    <p:animMotion origin="layout" path="M -4.72222E-6 -3.76359E-6 L 0.12605 -0.10502 " pathEditMode="relative" rAng="0" ptsTypes="AA">
                                      <p:cBhvr>
                                        <p:cTn id="10" dur="3000" fill="hold"/>
                                        <p:tgtEl>
                                          <p:spTgt spid="114"/>
                                        </p:tgtEl>
                                        <p:attrNameLst>
                                          <p:attrName>ppt_x</p:attrName>
                                          <p:attrName>ppt_y</p:attrName>
                                        </p:attrNameLst>
                                      </p:cBhvr>
                                      <p:rCtr x="6300" y="-5300"/>
                                    </p:animMotion>
                                  </p:childTnLst>
                                </p:cTn>
                              </p:par>
                              <p:par>
                                <p:cTn id="11" presetID="0" presetClass="path" presetSubtype="0" repeatCount="indefinite" fill="hold" grpId="0" nodeType="withEffect">
                                  <p:stCondLst>
                                    <p:cond delay="0"/>
                                  </p:stCondLst>
                                  <p:childTnLst>
                                    <p:animMotion origin="layout" path="M 1.38889E-6 -2.66713E-6 L 0.09062 -0.08929 " pathEditMode="relative" rAng="0" ptsTypes="AA">
                                      <p:cBhvr>
                                        <p:cTn id="12" dur="3000" fill="hold"/>
                                        <p:tgtEl>
                                          <p:spTgt spid="115"/>
                                        </p:tgtEl>
                                        <p:attrNameLst>
                                          <p:attrName>ppt_x</p:attrName>
                                          <p:attrName>ppt_y</p:attrName>
                                        </p:attrNameLst>
                                      </p:cBhvr>
                                      <p:rCtr x="4500" y="-4500"/>
                                    </p:animMotion>
                                  </p:childTnLst>
                                </p:cTn>
                              </p:par>
                              <p:par>
                                <p:cTn id="13" presetID="0" presetClass="path" presetSubtype="0" repeatCount="indefinite" fill="hold" grpId="0" nodeType="withEffect">
                                  <p:stCondLst>
                                    <p:cond delay="0"/>
                                  </p:stCondLst>
                                  <p:childTnLst>
                                    <p:animMotion origin="layout" path="M 5.55112E-17 -2.66713E-6 L 0.12604 -0.07356 " pathEditMode="relative" rAng="0" ptsTypes="AA">
                                      <p:cBhvr>
                                        <p:cTn id="14" dur="3000" fill="hold"/>
                                        <p:tgtEl>
                                          <p:spTgt spid="116"/>
                                        </p:tgtEl>
                                        <p:attrNameLst>
                                          <p:attrName>ppt_x</p:attrName>
                                          <p:attrName>ppt_y</p:attrName>
                                        </p:attrNameLst>
                                      </p:cBhvr>
                                      <p:rCtr x="6300" y="-3700"/>
                                    </p:animMotion>
                                  </p:childTnLst>
                                </p:cTn>
                              </p:par>
                              <p:par>
                                <p:cTn id="15" presetID="0" presetClass="path" presetSubtype="0" repeatCount="indefinite" fill="hold" grpId="0" nodeType="withEffect">
                                  <p:stCondLst>
                                    <p:cond delay="0"/>
                                  </p:stCondLst>
                                  <p:childTnLst>
                                    <p:animMotion origin="layout" path="M -4.72222E-6 -2.66713E-6 L 0.15764 -0.05251 " pathEditMode="relative" rAng="0" ptsTypes="AA">
                                      <p:cBhvr>
                                        <p:cTn id="16" dur="3000" fill="hold"/>
                                        <p:tgtEl>
                                          <p:spTgt spid="117"/>
                                        </p:tgtEl>
                                        <p:attrNameLst>
                                          <p:attrName>ppt_x</p:attrName>
                                          <p:attrName>ppt_y</p:attrName>
                                        </p:attrNameLst>
                                      </p:cBhvr>
                                      <p:rCtr x="7900" y="-2600"/>
                                    </p:animMotion>
                                  </p:childTnLst>
                                </p:cTn>
                              </p:par>
                              <p:par>
                                <p:cTn id="17" presetID="0" presetClass="path" presetSubtype="0" repeatCount="indefinite" fill="hold" grpId="0" nodeType="withEffect">
                                  <p:stCondLst>
                                    <p:cond delay="0"/>
                                  </p:stCondLst>
                                  <p:childTnLst>
                                    <p:animMotion origin="layout" path="M -1.66667E-6 -1.37405E-6 L 0.15747 -0.04187 " pathEditMode="relative" rAng="0" ptsTypes="AA">
                                      <p:cBhvr>
                                        <p:cTn id="18" dur="3000" fill="hold"/>
                                        <p:tgtEl>
                                          <p:spTgt spid="118"/>
                                        </p:tgtEl>
                                        <p:attrNameLst>
                                          <p:attrName>ppt_x</p:attrName>
                                          <p:attrName>ppt_y</p:attrName>
                                        </p:attrNameLst>
                                      </p:cBhvr>
                                      <p:rCtr x="7900" y="-2100"/>
                                    </p:animMotion>
                                  </p:childTnLst>
                                </p:cTn>
                              </p:par>
                              <p:par>
                                <p:cTn id="19" presetID="0" presetClass="path" presetSubtype="0" repeatCount="indefinite" fill="hold" grpId="0" nodeType="withEffect">
                                  <p:stCondLst>
                                    <p:cond delay="0"/>
                                  </p:stCondLst>
                                  <p:childTnLst>
                                    <p:animMotion origin="layout" path="M 5.55112E-17 -1.37405E-6 L 0.16528 -0.01041 " pathEditMode="relative" rAng="0" ptsTypes="AA">
                                      <p:cBhvr>
                                        <p:cTn id="20" dur="3000" fill="hold"/>
                                        <p:tgtEl>
                                          <p:spTgt spid="119"/>
                                        </p:tgtEl>
                                        <p:attrNameLst>
                                          <p:attrName>ppt_x</p:attrName>
                                          <p:attrName>ppt_y</p:attrName>
                                        </p:attrNameLst>
                                      </p:cBhvr>
                                      <p:rCtr x="8300" y="-500"/>
                                    </p:animMotion>
                                  </p:childTnLst>
                                </p:cTn>
                              </p:par>
                              <p:par>
                                <p:cTn id="21" presetID="0" presetClass="path" presetSubtype="0" repeatCount="indefinite" fill="hold" grpId="0" nodeType="withEffect">
                                  <p:stCondLst>
                                    <p:cond delay="0"/>
                                  </p:stCondLst>
                                  <p:childTnLst>
                                    <p:animMotion origin="layout" path="M -4.72222E-6 -1.37405E-6 L 0.13004 0.00532 " pathEditMode="relative" rAng="0" ptsTypes="AA">
                                      <p:cBhvr>
                                        <p:cTn id="22" dur="3000" fill="hold"/>
                                        <p:tgtEl>
                                          <p:spTgt spid="120"/>
                                        </p:tgtEl>
                                        <p:attrNameLst>
                                          <p:attrName>ppt_x</p:attrName>
                                          <p:attrName>ppt_y</p:attrName>
                                        </p:attrNameLst>
                                      </p:cBhvr>
                                      <p:rCtr x="6500" y="300"/>
                                    </p:animMotion>
                                  </p:childTnLst>
                                </p:cTn>
                              </p:par>
                              <p:par>
                                <p:cTn id="23" presetID="10" presetClass="exit" presetSubtype="0" repeatCount="indefinite" fill="hold" nodeType="withEffect">
                                  <p:stCondLst>
                                    <p:cond delay="0"/>
                                  </p:stCondLst>
                                  <p:childTnLst>
                                    <p:animEffect transition="out" filter="fade">
                                      <p:cBhvr>
                                        <p:cTn id="24" dur="3000"/>
                                        <p:tgtEl>
                                          <p:spTgt spid="112"/>
                                        </p:tgtEl>
                                      </p:cBhvr>
                                    </p:animEffect>
                                    <p:set>
                                      <p:cBhvr>
                                        <p:cTn id="25" dur="1" fill="hold">
                                          <p:stCondLst>
                                            <p:cond delay="2999"/>
                                          </p:stCondLst>
                                        </p:cTn>
                                        <p:tgtEl>
                                          <p:spTgt spid="112"/>
                                        </p:tgtEl>
                                        <p:attrNameLst>
                                          <p:attrName>style.visibility</p:attrName>
                                        </p:attrNameLst>
                                      </p:cBhvr>
                                      <p:to>
                                        <p:strVal val="hidden"/>
                                      </p:to>
                                    </p:set>
                                  </p:childTnLst>
                                </p:cTn>
                              </p:par>
                              <p:par>
                                <p:cTn id="26" presetID="10" presetClass="exit" presetSubtype="0" repeatCount="indefinite" fill="hold" nodeType="withEffect">
                                  <p:stCondLst>
                                    <p:cond delay="0"/>
                                  </p:stCondLst>
                                  <p:childTnLst>
                                    <p:animEffect transition="out" filter="fade">
                                      <p:cBhvr>
                                        <p:cTn id="27" dur="3000"/>
                                        <p:tgtEl>
                                          <p:spTgt spid="113"/>
                                        </p:tgtEl>
                                      </p:cBhvr>
                                    </p:animEffect>
                                    <p:set>
                                      <p:cBhvr>
                                        <p:cTn id="28" dur="1" fill="hold">
                                          <p:stCondLst>
                                            <p:cond delay="2999"/>
                                          </p:stCondLst>
                                        </p:cTn>
                                        <p:tgtEl>
                                          <p:spTgt spid="113"/>
                                        </p:tgtEl>
                                        <p:attrNameLst>
                                          <p:attrName>style.visibility</p:attrName>
                                        </p:attrNameLst>
                                      </p:cBhvr>
                                      <p:to>
                                        <p:strVal val="hidden"/>
                                      </p:to>
                                    </p:set>
                                  </p:childTnLst>
                                </p:cTn>
                              </p:par>
                              <p:par>
                                <p:cTn id="29" presetID="10" presetClass="exit" presetSubtype="0" repeatCount="indefinite" fill="hold" nodeType="withEffect">
                                  <p:stCondLst>
                                    <p:cond delay="0"/>
                                  </p:stCondLst>
                                  <p:childTnLst>
                                    <p:animEffect transition="out" filter="fade">
                                      <p:cBhvr>
                                        <p:cTn id="30" dur="3000"/>
                                        <p:tgtEl>
                                          <p:spTgt spid="114"/>
                                        </p:tgtEl>
                                      </p:cBhvr>
                                    </p:animEffect>
                                    <p:set>
                                      <p:cBhvr>
                                        <p:cTn id="31" dur="1" fill="hold">
                                          <p:stCondLst>
                                            <p:cond delay="2999"/>
                                          </p:stCondLst>
                                        </p:cTn>
                                        <p:tgtEl>
                                          <p:spTgt spid="114"/>
                                        </p:tgtEl>
                                        <p:attrNameLst>
                                          <p:attrName>style.visibility</p:attrName>
                                        </p:attrNameLst>
                                      </p:cBhvr>
                                      <p:to>
                                        <p:strVal val="hidden"/>
                                      </p:to>
                                    </p:set>
                                  </p:childTnLst>
                                </p:cTn>
                              </p:par>
                              <p:par>
                                <p:cTn id="32" presetID="10" presetClass="exit" presetSubtype="0" repeatCount="indefinite" fill="hold" nodeType="withEffect">
                                  <p:stCondLst>
                                    <p:cond delay="0"/>
                                  </p:stCondLst>
                                  <p:childTnLst>
                                    <p:animEffect transition="out" filter="fade">
                                      <p:cBhvr>
                                        <p:cTn id="33" dur="3000"/>
                                        <p:tgtEl>
                                          <p:spTgt spid="115"/>
                                        </p:tgtEl>
                                      </p:cBhvr>
                                    </p:animEffect>
                                    <p:set>
                                      <p:cBhvr>
                                        <p:cTn id="34" dur="1" fill="hold">
                                          <p:stCondLst>
                                            <p:cond delay="2999"/>
                                          </p:stCondLst>
                                        </p:cTn>
                                        <p:tgtEl>
                                          <p:spTgt spid="115"/>
                                        </p:tgtEl>
                                        <p:attrNameLst>
                                          <p:attrName>style.visibility</p:attrName>
                                        </p:attrNameLst>
                                      </p:cBhvr>
                                      <p:to>
                                        <p:strVal val="hidden"/>
                                      </p:to>
                                    </p:set>
                                  </p:childTnLst>
                                </p:cTn>
                              </p:par>
                              <p:par>
                                <p:cTn id="35" presetID="10" presetClass="exit" presetSubtype="0" repeatCount="indefinite" fill="hold" nodeType="withEffect">
                                  <p:stCondLst>
                                    <p:cond delay="0"/>
                                  </p:stCondLst>
                                  <p:childTnLst>
                                    <p:animEffect transition="out" filter="fade">
                                      <p:cBhvr>
                                        <p:cTn id="36" dur="3000"/>
                                        <p:tgtEl>
                                          <p:spTgt spid="116"/>
                                        </p:tgtEl>
                                      </p:cBhvr>
                                    </p:animEffect>
                                    <p:set>
                                      <p:cBhvr>
                                        <p:cTn id="37" dur="1" fill="hold">
                                          <p:stCondLst>
                                            <p:cond delay="2999"/>
                                          </p:stCondLst>
                                        </p:cTn>
                                        <p:tgtEl>
                                          <p:spTgt spid="116"/>
                                        </p:tgtEl>
                                        <p:attrNameLst>
                                          <p:attrName>style.visibility</p:attrName>
                                        </p:attrNameLst>
                                      </p:cBhvr>
                                      <p:to>
                                        <p:strVal val="hidden"/>
                                      </p:to>
                                    </p:set>
                                  </p:childTnLst>
                                </p:cTn>
                              </p:par>
                              <p:par>
                                <p:cTn id="38" presetID="10" presetClass="exit" presetSubtype="0" repeatCount="indefinite" fill="hold" nodeType="withEffect">
                                  <p:stCondLst>
                                    <p:cond delay="0"/>
                                  </p:stCondLst>
                                  <p:childTnLst>
                                    <p:animEffect transition="out" filter="fade">
                                      <p:cBhvr>
                                        <p:cTn id="39" dur="3000"/>
                                        <p:tgtEl>
                                          <p:spTgt spid="117"/>
                                        </p:tgtEl>
                                      </p:cBhvr>
                                    </p:animEffect>
                                    <p:set>
                                      <p:cBhvr>
                                        <p:cTn id="40" dur="1" fill="hold">
                                          <p:stCondLst>
                                            <p:cond delay="2999"/>
                                          </p:stCondLst>
                                        </p:cTn>
                                        <p:tgtEl>
                                          <p:spTgt spid="117"/>
                                        </p:tgtEl>
                                        <p:attrNameLst>
                                          <p:attrName>style.visibility</p:attrName>
                                        </p:attrNameLst>
                                      </p:cBhvr>
                                      <p:to>
                                        <p:strVal val="hidden"/>
                                      </p:to>
                                    </p:set>
                                  </p:childTnLst>
                                </p:cTn>
                              </p:par>
                              <p:par>
                                <p:cTn id="41" presetID="10" presetClass="exit" presetSubtype="0" repeatCount="indefinite" fill="hold" nodeType="withEffect">
                                  <p:stCondLst>
                                    <p:cond delay="0"/>
                                  </p:stCondLst>
                                  <p:childTnLst>
                                    <p:animEffect transition="out" filter="fade">
                                      <p:cBhvr>
                                        <p:cTn id="42" dur="3000"/>
                                        <p:tgtEl>
                                          <p:spTgt spid="118"/>
                                        </p:tgtEl>
                                      </p:cBhvr>
                                    </p:animEffect>
                                    <p:set>
                                      <p:cBhvr>
                                        <p:cTn id="43" dur="1" fill="hold">
                                          <p:stCondLst>
                                            <p:cond delay="2999"/>
                                          </p:stCondLst>
                                        </p:cTn>
                                        <p:tgtEl>
                                          <p:spTgt spid="118"/>
                                        </p:tgtEl>
                                        <p:attrNameLst>
                                          <p:attrName>style.visibility</p:attrName>
                                        </p:attrNameLst>
                                      </p:cBhvr>
                                      <p:to>
                                        <p:strVal val="hidden"/>
                                      </p:to>
                                    </p:set>
                                  </p:childTnLst>
                                </p:cTn>
                              </p:par>
                              <p:par>
                                <p:cTn id="44" presetID="10" presetClass="exit" presetSubtype="0" repeatCount="indefinite" fill="hold" nodeType="withEffect">
                                  <p:stCondLst>
                                    <p:cond delay="0"/>
                                  </p:stCondLst>
                                  <p:childTnLst>
                                    <p:animEffect transition="out" filter="fade">
                                      <p:cBhvr>
                                        <p:cTn id="45" dur="3000"/>
                                        <p:tgtEl>
                                          <p:spTgt spid="119"/>
                                        </p:tgtEl>
                                      </p:cBhvr>
                                    </p:animEffect>
                                    <p:set>
                                      <p:cBhvr>
                                        <p:cTn id="46" dur="1" fill="hold">
                                          <p:stCondLst>
                                            <p:cond delay="2999"/>
                                          </p:stCondLst>
                                        </p:cTn>
                                        <p:tgtEl>
                                          <p:spTgt spid="119"/>
                                        </p:tgtEl>
                                        <p:attrNameLst>
                                          <p:attrName>style.visibility</p:attrName>
                                        </p:attrNameLst>
                                      </p:cBhvr>
                                      <p:to>
                                        <p:strVal val="hidden"/>
                                      </p:to>
                                    </p:set>
                                  </p:childTnLst>
                                </p:cTn>
                              </p:par>
                              <p:par>
                                <p:cTn id="47" presetID="10" presetClass="exit" presetSubtype="0" repeatCount="indefinite" fill="hold" nodeType="withEffect">
                                  <p:stCondLst>
                                    <p:cond delay="0"/>
                                  </p:stCondLst>
                                  <p:childTnLst>
                                    <p:animEffect transition="out" filter="fade">
                                      <p:cBhvr>
                                        <p:cTn id="48" dur="3000"/>
                                        <p:tgtEl>
                                          <p:spTgt spid="120"/>
                                        </p:tgtEl>
                                      </p:cBhvr>
                                    </p:animEffect>
                                    <p:set>
                                      <p:cBhvr>
                                        <p:cTn id="49" dur="1" fill="hold">
                                          <p:stCondLst>
                                            <p:cond delay="2999"/>
                                          </p:stCondLst>
                                        </p:cTn>
                                        <p:tgtEl>
                                          <p:spTgt spid="120"/>
                                        </p:tgtEl>
                                        <p:attrNameLst>
                                          <p:attrName>style.visibility</p:attrName>
                                        </p:attrNameLst>
                                      </p:cBhvr>
                                      <p:to>
                                        <p:strVal val="hidden"/>
                                      </p:to>
                                    </p:set>
                                  </p:childTnLst>
                                </p:cTn>
                              </p:par>
                              <p:par>
                                <p:cTn id="50" presetID="1" presetClass="entr" presetSubtype="0" fill="hold" grpId="1" nodeType="withEffect">
                                  <p:stCondLst>
                                    <p:cond delay="1000"/>
                                  </p:stCondLst>
                                  <p:childTnLst>
                                    <p:set>
                                      <p:cBhvr>
                                        <p:cTn id="51" dur="1" fill="hold">
                                          <p:stCondLst>
                                            <p:cond delay="0"/>
                                          </p:stCondLst>
                                        </p:cTn>
                                        <p:tgtEl>
                                          <p:spTgt spid="36"/>
                                        </p:tgtEl>
                                        <p:attrNameLst>
                                          <p:attrName>style.visibility</p:attrName>
                                        </p:attrNameLst>
                                      </p:cBhvr>
                                      <p:to>
                                        <p:strVal val="visible"/>
                                      </p:to>
                                    </p:set>
                                  </p:childTnLst>
                                </p:cTn>
                              </p:par>
                              <p:par>
                                <p:cTn id="52" presetID="1" presetClass="entr" presetSubtype="0" fill="hold" grpId="1" nodeType="withEffect">
                                  <p:stCondLst>
                                    <p:cond delay="1000"/>
                                  </p:stCondLst>
                                  <p:childTnLst>
                                    <p:set>
                                      <p:cBhvr>
                                        <p:cTn id="53" dur="1" fill="hold">
                                          <p:stCondLst>
                                            <p:cond delay="0"/>
                                          </p:stCondLst>
                                        </p:cTn>
                                        <p:tgtEl>
                                          <p:spTgt spid="37"/>
                                        </p:tgtEl>
                                        <p:attrNameLst>
                                          <p:attrName>style.visibility</p:attrName>
                                        </p:attrNameLst>
                                      </p:cBhvr>
                                      <p:to>
                                        <p:strVal val="visible"/>
                                      </p:to>
                                    </p:set>
                                  </p:childTnLst>
                                </p:cTn>
                              </p:par>
                              <p:par>
                                <p:cTn id="54" presetID="1" presetClass="entr" presetSubtype="0" fill="hold" grpId="1" nodeType="withEffect">
                                  <p:stCondLst>
                                    <p:cond delay="1000"/>
                                  </p:stCondLst>
                                  <p:childTnLst>
                                    <p:set>
                                      <p:cBhvr>
                                        <p:cTn id="55" dur="1" fill="hold">
                                          <p:stCondLst>
                                            <p:cond delay="0"/>
                                          </p:stCondLst>
                                        </p:cTn>
                                        <p:tgtEl>
                                          <p:spTgt spid="38"/>
                                        </p:tgtEl>
                                        <p:attrNameLst>
                                          <p:attrName>style.visibility</p:attrName>
                                        </p:attrNameLst>
                                      </p:cBhvr>
                                      <p:to>
                                        <p:strVal val="visible"/>
                                      </p:to>
                                    </p:set>
                                  </p:childTnLst>
                                </p:cTn>
                              </p:par>
                              <p:par>
                                <p:cTn id="56" presetID="1" presetClass="entr" presetSubtype="0" fill="hold" grpId="1" nodeType="withEffect">
                                  <p:stCondLst>
                                    <p:cond delay="1000"/>
                                  </p:stCondLst>
                                  <p:childTnLst>
                                    <p:set>
                                      <p:cBhvr>
                                        <p:cTn id="57" dur="1" fill="hold">
                                          <p:stCondLst>
                                            <p:cond delay="0"/>
                                          </p:stCondLst>
                                        </p:cTn>
                                        <p:tgtEl>
                                          <p:spTgt spid="39"/>
                                        </p:tgtEl>
                                        <p:attrNameLst>
                                          <p:attrName>style.visibility</p:attrName>
                                        </p:attrNameLst>
                                      </p:cBhvr>
                                      <p:to>
                                        <p:strVal val="visible"/>
                                      </p:to>
                                    </p:set>
                                  </p:childTnLst>
                                </p:cTn>
                              </p:par>
                              <p:par>
                                <p:cTn id="58" presetID="1" presetClass="entr" presetSubtype="0" fill="hold" grpId="1" nodeType="withEffect">
                                  <p:stCondLst>
                                    <p:cond delay="100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ntr" presetSubtype="0" fill="hold" grpId="1" nodeType="withEffect">
                                  <p:stCondLst>
                                    <p:cond delay="1000"/>
                                  </p:stCondLst>
                                  <p:childTnLst>
                                    <p:set>
                                      <p:cBhvr>
                                        <p:cTn id="61" dur="1" fill="hold">
                                          <p:stCondLst>
                                            <p:cond delay="0"/>
                                          </p:stCondLst>
                                        </p:cTn>
                                        <p:tgtEl>
                                          <p:spTgt spid="41"/>
                                        </p:tgtEl>
                                        <p:attrNameLst>
                                          <p:attrName>style.visibility</p:attrName>
                                        </p:attrNameLst>
                                      </p:cBhvr>
                                      <p:to>
                                        <p:strVal val="visible"/>
                                      </p:to>
                                    </p:set>
                                  </p:childTnLst>
                                </p:cTn>
                              </p:par>
                              <p:par>
                                <p:cTn id="62" presetID="1" presetClass="entr" presetSubtype="0" fill="hold" grpId="1" nodeType="withEffect">
                                  <p:stCondLst>
                                    <p:cond delay="1000"/>
                                  </p:stCondLst>
                                  <p:childTnLst>
                                    <p:set>
                                      <p:cBhvr>
                                        <p:cTn id="63" dur="1" fill="hold">
                                          <p:stCondLst>
                                            <p:cond delay="0"/>
                                          </p:stCondLst>
                                        </p:cTn>
                                        <p:tgtEl>
                                          <p:spTgt spid="42"/>
                                        </p:tgtEl>
                                        <p:attrNameLst>
                                          <p:attrName>style.visibility</p:attrName>
                                        </p:attrNameLst>
                                      </p:cBhvr>
                                      <p:to>
                                        <p:strVal val="visible"/>
                                      </p:to>
                                    </p:set>
                                  </p:childTnLst>
                                </p:cTn>
                              </p:par>
                              <p:par>
                                <p:cTn id="64" presetID="1" presetClass="entr" presetSubtype="0" fill="hold" grpId="1" nodeType="withEffect">
                                  <p:stCondLst>
                                    <p:cond delay="1000"/>
                                  </p:stCondLst>
                                  <p:childTnLst>
                                    <p:set>
                                      <p:cBhvr>
                                        <p:cTn id="65" dur="1" fill="hold">
                                          <p:stCondLst>
                                            <p:cond delay="0"/>
                                          </p:stCondLst>
                                        </p:cTn>
                                        <p:tgtEl>
                                          <p:spTgt spid="43"/>
                                        </p:tgtEl>
                                        <p:attrNameLst>
                                          <p:attrName>style.visibility</p:attrName>
                                        </p:attrNameLst>
                                      </p:cBhvr>
                                      <p:to>
                                        <p:strVal val="visible"/>
                                      </p:to>
                                    </p:set>
                                  </p:childTnLst>
                                </p:cTn>
                              </p:par>
                              <p:par>
                                <p:cTn id="66" presetID="1" presetClass="entr" presetSubtype="0" fill="hold" grpId="1" nodeType="withEffect">
                                  <p:stCondLst>
                                    <p:cond delay="1000"/>
                                  </p:stCondLst>
                                  <p:childTnLst>
                                    <p:set>
                                      <p:cBhvr>
                                        <p:cTn id="67" dur="1" fill="hold">
                                          <p:stCondLst>
                                            <p:cond delay="0"/>
                                          </p:stCondLst>
                                        </p:cTn>
                                        <p:tgtEl>
                                          <p:spTgt spid="44"/>
                                        </p:tgtEl>
                                        <p:attrNameLst>
                                          <p:attrName>style.visibility</p:attrName>
                                        </p:attrNameLst>
                                      </p:cBhvr>
                                      <p:to>
                                        <p:strVal val="visible"/>
                                      </p:to>
                                    </p:set>
                                  </p:childTnLst>
                                </p:cTn>
                              </p:par>
                              <p:par>
                                <p:cTn id="68" presetID="0" presetClass="path" presetSubtype="0" repeatCount="indefinite" fill="hold" grpId="0" nodeType="withEffect">
                                  <p:stCondLst>
                                    <p:cond delay="1000"/>
                                  </p:stCondLst>
                                  <p:childTnLst>
                                    <p:animMotion origin="layout" path="M -1.66667E-6 -2.63937E-6 L 0.07084 -0.12584 " pathEditMode="relative" rAng="0" ptsTypes="AA">
                                      <p:cBhvr>
                                        <p:cTn id="69" dur="3000" fill="hold"/>
                                        <p:tgtEl>
                                          <p:spTgt spid="36"/>
                                        </p:tgtEl>
                                        <p:attrNameLst>
                                          <p:attrName>ppt_x</p:attrName>
                                          <p:attrName>ppt_y</p:attrName>
                                        </p:attrNameLst>
                                      </p:cBhvr>
                                      <p:rCtr x="3500" y="-6300"/>
                                    </p:animMotion>
                                  </p:childTnLst>
                                </p:cTn>
                              </p:par>
                              <p:par>
                                <p:cTn id="70" presetID="0" presetClass="path" presetSubtype="0" repeatCount="indefinite" fill="hold" grpId="0" nodeType="withEffect">
                                  <p:stCondLst>
                                    <p:cond delay="1000"/>
                                  </p:stCondLst>
                                  <p:childTnLst>
                                    <p:animMotion origin="layout" path="M 5.55112E-17 -2.63937E-6 L 0.09444 -0.12584 " pathEditMode="relative" rAng="0" ptsTypes="AA">
                                      <p:cBhvr>
                                        <p:cTn id="71" dur="3000" fill="hold"/>
                                        <p:tgtEl>
                                          <p:spTgt spid="37"/>
                                        </p:tgtEl>
                                        <p:attrNameLst>
                                          <p:attrName>ppt_x</p:attrName>
                                          <p:attrName>ppt_y</p:attrName>
                                        </p:attrNameLst>
                                      </p:cBhvr>
                                      <p:rCtr x="4700" y="-6300"/>
                                    </p:animMotion>
                                  </p:childTnLst>
                                </p:cTn>
                              </p:par>
                              <p:par>
                                <p:cTn id="72" presetID="0" presetClass="path" presetSubtype="0" repeatCount="indefinite" fill="hold" grpId="0" nodeType="withEffect">
                                  <p:stCondLst>
                                    <p:cond delay="1000"/>
                                  </p:stCondLst>
                                  <p:childTnLst>
                                    <p:animMotion origin="layout" path="M -4.72222E-6 -3.76359E-6 L 0.12605 -0.10502 " pathEditMode="relative" rAng="0" ptsTypes="AA">
                                      <p:cBhvr>
                                        <p:cTn id="73" dur="3000" fill="hold"/>
                                        <p:tgtEl>
                                          <p:spTgt spid="38"/>
                                        </p:tgtEl>
                                        <p:attrNameLst>
                                          <p:attrName>ppt_x</p:attrName>
                                          <p:attrName>ppt_y</p:attrName>
                                        </p:attrNameLst>
                                      </p:cBhvr>
                                      <p:rCtr x="6300" y="-5300"/>
                                    </p:animMotion>
                                  </p:childTnLst>
                                </p:cTn>
                              </p:par>
                              <p:par>
                                <p:cTn id="74" presetID="0" presetClass="path" presetSubtype="0" repeatCount="indefinite" fill="hold" grpId="0" nodeType="withEffect">
                                  <p:stCondLst>
                                    <p:cond delay="1000"/>
                                  </p:stCondLst>
                                  <p:childTnLst>
                                    <p:animMotion origin="layout" path="M 1.38889E-6 -2.66713E-6 L 0.09062 -0.08929 " pathEditMode="relative" rAng="0" ptsTypes="AA">
                                      <p:cBhvr>
                                        <p:cTn id="75" dur="3000" fill="hold"/>
                                        <p:tgtEl>
                                          <p:spTgt spid="39"/>
                                        </p:tgtEl>
                                        <p:attrNameLst>
                                          <p:attrName>ppt_x</p:attrName>
                                          <p:attrName>ppt_y</p:attrName>
                                        </p:attrNameLst>
                                      </p:cBhvr>
                                      <p:rCtr x="4500" y="-4500"/>
                                    </p:animMotion>
                                  </p:childTnLst>
                                </p:cTn>
                              </p:par>
                              <p:par>
                                <p:cTn id="76" presetID="0" presetClass="path" presetSubtype="0" repeatCount="indefinite" fill="hold" grpId="0" nodeType="withEffect">
                                  <p:stCondLst>
                                    <p:cond delay="1000"/>
                                  </p:stCondLst>
                                  <p:childTnLst>
                                    <p:animMotion origin="layout" path="M 5.55112E-17 -2.66713E-6 L 0.12604 -0.07356 " pathEditMode="relative" rAng="0" ptsTypes="AA">
                                      <p:cBhvr>
                                        <p:cTn id="77" dur="3000" fill="hold"/>
                                        <p:tgtEl>
                                          <p:spTgt spid="40"/>
                                        </p:tgtEl>
                                        <p:attrNameLst>
                                          <p:attrName>ppt_x</p:attrName>
                                          <p:attrName>ppt_y</p:attrName>
                                        </p:attrNameLst>
                                      </p:cBhvr>
                                      <p:rCtr x="6300" y="-3700"/>
                                    </p:animMotion>
                                  </p:childTnLst>
                                </p:cTn>
                              </p:par>
                              <p:par>
                                <p:cTn id="78" presetID="0" presetClass="path" presetSubtype="0" repeatCount="indefinite" fill="hold" grpId="0" nodeType="withEffect">
                                  <p:stCondLst>
                                    <p:cond delay="1000"/>
                                  </p:stCondLst>
                                  <p:childTnLst>
                                    <p:animMotion origin="layout" path="M -4.72222E-6 -2.66713E-6 L 0.15764 -0.05251 " pathEditMode="relative" rAng="0" ptsTypes="AA">
                                      <p:cBhvr>
                                        <p:cTn id="79" dur="3000" fill="hold"/>
                                        <p:tgtEl>
                                          <p:spTgt spid="41"/>
                                        </p:tgtEl>
                                        <p:attrNameLst>
                                          <p:attrName>ppt_x</p:attrName>
                                          <p:attrName>ppt_y</p:attrName>
                                        </p:attrNameLst>
                                      </p:cBhvr>
                                      <p:rCtr x="7900" y="-2600"/>
                                    </p:animMotion>
                                  </p:childTnLst>
                                </p:cTn>
                              </p:par>
                              <p:par>
                                <p:cTn id="80" presetID="0" presetClass="path" presetSubtype="0" repeatCount="indefinite" fill="hold" grpId="0" nodeType="withEffect">
                                  <p:stCondLst>
                                    <p:cond delay="1000"/>
                                  </p:stCondLst>
                                  <p:childTnLst>
                                    <p:animMotion origin="layout" path="M -1.66667E-6 -1.37405E-6 L 0.15747 -0.04187 " pathEditMode="relative" rAng="0" ptsTypes="AA">
                                      <p:cBhvr>
                                        <p:cTn id="81" dur="3000" fill="hold"/>
                                        <p:tgtEl>
                                          <p:spTgt spid="42"/>
                                        </p:tgtEl>
                                        <p:attrNameLst>
                                          <p:attrName>ppt_x</p:attrName>
                                          <p:attrName>ppt_y</p:attrName>
                                        </p:attrNameLst>
                                      </p:cBhvr>
                                      <p:rCtr x="7900" y="-2100"/>
                                    </p:animMotion>
                                  </p:childTnLst>
                                </p:cTn>
                              </p:par>
                              <p:par>
                                <p:cTn id="82" presetID="0" presetClass="path" presetSubtype="0" repeatCount="indefinite" fill="hold" grpId="0" nodeType="withEffect">
                                  <p:stCondLst>
                                    <p:cond delay="1000"/>
                                  </p:stCondLst>
                                  <p:childTnLst>
                                    <p:animMotion origin="layout" path="M 5.55112E-17 -1.37405E-6 L 0.16528 -0.01041 " pathEditMode="relative" rAng="0" ptsTypes="AA">
                                      <p:cBhvr>
                                        <p:cTn id="83" dur="3000" fill="hold"/>
                                        <p:tgtEl>
                                          <p:spTgt spid="43"/>
                                        </p:tgtEl>
                                        <p:attrNameLst>
                                          <p:attrName>ppt_x</p:attrName>
                                          <p:attrName>ppt_y</p:attrName>
                                        </p:attrNameLst>
                                      </p:cBhvr>
                                      <p:rCtr x="8300" y="-500"/>
                                    </p:animMotion>
                                  </p:childTnLst>
                                </p:cTn>
                              </p:par>
                              <p:par>
                                <p:cTn id="84" presetID="0" presetClass="path" presetSubtype="0" repeatCount="indefinite" fill="hold" grpId="0" nodeType="withEffect">
                                  <p:stCondLst>
                                    <p:cond delay="1000"/>
                                  </p:stCondLst>
                                  <p:childTnLst>
                                    <p:animMotion origin="layout" path="M -4.72222E-6 -1.37405E-6 L 0.13004 0.00532 " pathEditMode="relative" rAng="0" ptsTypes="AA">
                                      <p:cBhvr>
                                        <p:cTn id="85" dur="3000" fill="hold"/>
                                        <p:tgtEl>
                                          <p:spTgt spid="44"/>
                                        </p:tgtEl>
                                        <p:attrNameLst>
                                          <p:attrName>ppt_x</p:attrName>
                                          <p:attrName>ppt_y</p:attrName>
                                        </p:attrNameLst>
                                      </p:cBhvr>
                                      <p:rCtr x="6500" y="300"/>
                                    </p:animMotion>
                                  </p:childTnLst>
                                </p:cTn>
                              </p:par>
                              <p:par>
                                <p:cTn id="86" presetID="10" presetClass="exit" presetSubtype="0" repeatCount="indefinite" fill="hold" nodeType="withEffect">
                                  <p:stCondLst>
                                    <p:cond delay="1000"/>
                                  </p:stCondLst>
                                  <p:childTnLst>
                                    <p:animEffect transition="out" filter="fade">
                                      <p:cBhvr>
                                        <p:cTn id="87" dur="3000"/>
                                        <p:tgtEl>
                                          <p:spTgt spid="36"/>
                                        </p:tgtEl>
                                      </p:cBhvr>
                                    </p:animEffect>
                                    <p:set>
                                      <p:cBhvr>
                                        <p:cTn id="88" dur="1" fill="hold">
                                          <p:stCondLst>
                                            <p:cond delay="2999"/>
                                          </p:stCondLst>
                                        </p:cTn>
                                        <p:tgtEl>
                                          <p:spTgt spid="36"/>
                                        </p:tgtEl>
                                        <p:attrNameLst>
                                          <p:attrName>style.visibility</p:attrName>
                                        </p:attrNameLst>
                                      </p:cBhvr>
                                      <p:to>
                                        <p:strVal val="hidden"/>
                                      </p:to>
                                    </p:set>
                                  </p:childTnLst>
                                </p:cTn>
                              </p:par>
                              <p:par>
                                <p:cTn id="89" presetID="10" presetClass="exit" presetSubtype="0" repeatCount="indefinite" fill="hold" nodeType="withEffect">
                                  <p:stCondLst>
                                    <p:cond delay="1000"/>
                                  </p:stCondLst>
                                  <p:childTnLst>
                                    <p:animEffect transition="out" filter="fade">
                                      <p:cBhvr>
                                        <p:cTn id="90" dur="3000"/>
                                        <p:tgtEl>
                                          <p:spTgt spid="37"/>
                                        </p:tgtEl>
                                      </p:cBhvr>
                                    </p:animEffect>
                                    <p:set>
                                      <p:cBhvr>
                                        <p:cTn id="91" dur="1" fill="hold">
                                          <p:stCondLst>
                                            <p:cond delay="2999"/>
                                          </p:stCondLst>
                                        </p:cTn>
                                        <p:tgtEl>
                                          <p:spTgt spid="37"/>
                                        </p:tgtEl>
                                        <p:attrNameLst>
                                          <p:attrName>style.visibility</p:attrName>
                                        </p:attrNameLst>
                                      </p:cBhvr>
                                      <p:to>
                                        <p:strVal val="hidden"/>
                                      </p:to>
                                    </p:set>
                                  </p:childTnLst>
                                </p:cTn>
                              </p:par>
                              <p:par>
                                <p:cTn id="92" presetID="10" presetClass="exit" presetSubtype="0" repeatCount="indefinite" fill="hold" nodeType="withEffect">
                                  <p:stCondLst>
                                    <p:cond delay="1000"/>
                                  </p:stCondLst>
                                  <p:childTnLst>
                                    <p:animEffect transition="out" filter="fade">
                                      <p:cBhvr>
                                        <p:cTn id="93" dur="3000"/>
                                        <p:tgtEl>
                                          <p:spTgt spid="38"/>
                                        </p:tgtEl>
                                      </p:cBhvr>
                                    </p:animEffect>
                                    <p:set>
                                      <p:cBhvr>
                                        <p:cTn id="94" dur="1" fill="hold">
                                          <p:stCondLst>
                                            <p:cond delay="2999"/>
                                          </p:stCondLst>
                                        </p:cTn>
                                        <p:tgtEl>
                                          <p:spTgt spid="38"/>
                                        </p:tgtEl>
                                        <p:attrNameLst>
                                          <p:attrName>style.visibility</p:attrName>
                                        </p:attrNameLst>
                                      </p:cBhvr>
                                      <p:to>
                                        <p:strVal val="hidden"/>
                                      </p:to>
                                    </p:set>
                                  </p:childTnLst>
                                </p:cTn>
                              </p:par>
                              <p:par>
                                <p:cTn id="95" presetID="10" presetClass="exit" presetSubtype="0" repeatCount="indefinite" fill="hold" nodeType="withEffect">
                                  <p:stCondLst>
                                    <p:cond delay="1000"/>
                                  </p:stCondLst>
                                  <p:childTnLst>
                                    <p:animEffect transition="out" filter="fade">
                                      <p:cBhvr>
                                        <p:cTn id="96" dur="3000"/>
                                        <p:tgtEl>
                                          <p:spTgt spid="39"/>
                                        </p:tgtEl>
                                      </p:cBhvr>
                                    </p:animEffect>
                                    <p:set>
                                      <p:cBhvr>
                                        <p:cTn id="97" dur="1" fill="hold">
                                          <p:stCondLst>
                                            <p:cond delay="2999"/>
                                          </p:stCondLst>
                                        </p:cTn>
                                        <p:tgtEl>
                                          <p:spTgt spid="39"/>
                                        </p:tgtEl>
                                        <p:attrNameLst>
                                          <p:attrName>style.visibility</p:attrName>
                                        </p:attrNameLst>
                                      </p:cBhvr>
                                      <p:to>
                                        <p:strVal val="hidden"/>
                                      </p:to>
                                    </p:set>
                                  </p:childTnLst>
                                </p:cTn>
                              </p:par>
                              <p:par>
                                <p:cTn id="98" presetID="10" presetClass="exit" presetSubtype="0" repeatCount="indefinite" fill="hold" nodeType="withEffect">
                                  <p:stCondLst>
                                    <p:cond delay="1000"/>
                                  </p:stCondLst>
                                  <p:childTnLst>
                                    <p:animEffect transition="out" filter="fade">
                                      <p:cBhvr>
                                        <p:cTn id="99" dur="3000"/>
                                        <p:tgtEl>
                                          <p:spTgt spid="40"/>
                                        </p:tgtEl>
                                      </p:cBhvr>
                                    </p:animEffect>
                                    <p:set>
                                      <p:cBhvr>
                                        <p:cTn id="100" dur="1" fill="hold">
                                          <p:stCondLst>
                                            <p:cond delay="2999"/>
                                          </p:stCondLst>
                                        </p:cTn>
                                        <p:tgtEl>
                                          <p:spTgt spid="40"/>
                                        </p:tgtEl>
                                        <p:attrNameLst>
                                          <p:attrName>style.visibility</p:attrName>
                                        </p:attrNameLst>
                                      </p:cBhvr>
                                      <p:to>
                                        <p:strVal val="hidden"/>
                                      </p:to>
                                    </p:set>
                                  </p:childTnLst>
                                </p:cTn>
                              </p:par>
                              <p:par>
                                <p:cTn id="101" presetID="10" presetClass="exit" presetSubtype="0" repeatCount="indefinite" fill="hold" nodeType="withEffect">
                                  <p:stCondLst>
                                    <p:cond delay="1000"/>
                                  </p:stCondLst>
                                  <p:childTnLst>
                                    <p:animEffect transition="out" filter="fade">
                                      <p:cBhvr>
                                        <p:cTn id="102" dur="3000"/>
                                        <p:tgtEl>
                                          <p:spTgt spid="41"/>
                                        </p:tgtEl>
                                      </p:cBhvr>
                                    </p:animEffect>
                                    <p:set>
                                      <p:cBhvr>
                                        <p:cTn id="103" dur="1" fill="hold">
                                          <p:stCondLst>
                                            <p:cond delay="2999"/>
                                          </p:stCondLst>
                                        </p:cTn>
                                        <p:tgtEl>
                                          <p:spTgt spid="41"/>
                                        </p:tgtEl>
                                        <p:attrNameLst>
                                          <p:attrName>style.visibility</p:attrName>
                                        </p:attrNameLst>
                                      </p:cBhvr>
                                      <p:to>
                                        <p:strVal val="hidden"/>
                                      </p:to>
                                    </p:set>
                                  </p:childTnLst>
                                </p:cTn>
                              </p:par>
                              <p:par>
                                <p:cTn id="104" presetID="10" presetClass="exit" presetSubtype="0" repeatCount="indefinite" fill="hold" nodeType="withEffect">
                                  <p:stCondLst>
                                    <p:cond delay="1000"/>
                                  </p:stCondLst>
                                  <p:childTnLst>
                                    <p:animEffect transition="out" filter="fade">
                                      <p:cBhvr>
                                        <p:cTn id="105" dur="3000"/>
                                        <p:tgtEl>
                                          <p:spTgt spid="42"/>
                                        </p:tgtEl>
                                      </p:cBhvr>
                                    </p:animEffect>
                                    <p:set>
                                      <p:cBhvr>
                                        <p:cTn id="106" dur="1" fill="hold">
                                          <p:stCondLst>
                                            <p:cond delay="2999"/>
                                          </p:stCondLst>
                                        </p:cTn>
                                        <p:tgtEl>
                                          <p:spTgt spid="42"/>
                                        </p:tgtEl>
                                        <p:attrNameLst>
                                          <p:attrName>style.visibility</p:attrName>
                                        </p:attrNameLst>
                                      </p:cBhvr>
                                      <p:to>
                                        <p:strVal val="hidden"/>
                                      </p:to>
                                    </p:set>
                                  </p:childTnLst>
                                </p:cTn>
                              </p:par>
                              <p:par>
                                <p:cTn id="107" presetID="10" presetClass="exit" presetSubtype="0" repeatCount="indefinite" fill="hold" nodeType="withEffect">
                                  <p:stCondLst>
                                    <p:cond delay="1000"/>
                                  </p:stCondLst>
                                  <p:childTnLst>
                                    <p:animEffect transition="out" filter="fade">
                                      <p:cBhvr>
                                        <p:cTn id="108" dur="3000"/>
                                        <p:tgtEl>
                                          <p:spTgt spid="43"/>
                                        </p:tgtEl>
                                      </p:cBhvr>
                                    </p:animEffect>
                                    <p:set>
                                      <p:cBhvr>
                                        <p:cTn id="109" dur="1" fill="hold">
                                          <p:stCondLst>
                                            <p:cond delay="2999"/>
                                          </p:stCondLst>
                                        </p:cTn>
                                        <p:tgtEl>
                                          <p:spTgt spid="43"/>
                                        </p:tgtEl>
                                        <p:attrNameLst>
                                          <p:attrName>style.visibility</p:attrName>
                                        </p:attrNameLst>
                                      </p:cBhvr>
                                      <p:to>
                                        <p:strVal val="hidden"/>
                                      </p:to>
                                    </p:set>
                                  </p:childTnLst>
                                </p:cTn>
                              </p:par>
                              <p:par>
                                <p:cTn id="110" presetID="10" presetClass="exit" presetSubtype="0" repeatCount="indefinite" fill="hold" nodeType="withEffect">
                                  <p:stCondLst>
                                    <p:cond delay="1000"/>
                                  </p:stCondLst>
                                  <p:childTnLst>
                                    <p:animEffect transition="out" filter="fade">
                                      <p:cBhvr>
                                        <p:cTn id="111" dur="3000"/>
                                        <p:tgtEl>
                                          <p:spTgt spid="44"/>
                                        </p:tgtEl>
                                      </p:cBhvr>
                                    </p:animEffect>
                                    <p:set>
                                      <p:cBhvr>
                                        <p:cTn id="112" dur="1" fill="hold">
                                          <p:stCondLst>
                                            <p:cond delay="2999"/>
                                          </p:stCondLst>
                                        </p:cTn>
                                        <p:tgtEl>
                                          <p:spTgt spid="44"/>
                                        </p:tgtEl>
                                        <p:attrNameLst>
                                          <p:attrName>style.visibility</p:attrName>
                                        </p:attrNameLst>
                                      </p:cBhvr>
                                      <p:to>
                                        <p:strVal val="hidden"/>
                                      </p:to>
                                    </p:set>
                                  </p:childTnLst>
                                </p:cTn>
                              </p:par>
                              <p:par>
                                <p:cTn id="113" presetID="1" presetClass="entr" presetSubtype="0" fill="hold" grpId="1" nodeType="withEffect">
                                  <p:stCondLst>
                                    <p:cond delay="2000"/>
                                  </p:stCondLst>
                                  <p:childTnLst>
                                    <p:set>
                                      <p:cBhvr>
                                        <p:cTn id="114" dur="1" fill="hold">
                                          <p:stCondLst>
                                            <p:cond delay="0"/>
                                          </p:stCondLst>
                                        </p:cTn>
                                        <p:tgtEl>
                                          <p:spTgt spid="45"/>
                                        </p:tgtEl>
                                        <p:attrNameLst>
                                          <p:attrName>style.visibility</p:attrName>
                                        </p:attrNameLst>
                                      </p:cBhvr>
                                      <p:to>
                                        <p:strVal val="visible"/>
                                      </p:to>
                                    </p:set>
                                  </p:childTnLst>
                                </p:cTn>
                              </p:par>
                              <p:par>
                                <p:cTn id="115" presetID="1" presetClass="entr" presetSubtype="0" fill="hold" grpId="1" nodeType="withEffect">
                                  <p:stCondLst>
                                    <p:cond delay="2000"/>
                                  </p:stCondLst>
                                  <p:childTnLst>
                                    <p:set>
                                      <p:cBhvr>
                                        <p:cTn id="116" dur="1" fill="hold">
                                          <p:stCondLst>
                                            <p:cond delay="0"/>
                                          </p:stCondLst>
                                        </p:cTn>
                                        <p:tgtEl>
                                          <p:spTgt spid="46"/>
                                        </p:tgtEl>
                                        <p:attrNameLst>
                                          <p:attrName>style.visibility</p:attrName>
                                        </p:attrNameLst>
                                      </p:cBhvr>
                                      <p:to>
                                        <p:strVal val="visible"/>
                                      </p:to>
                                    </p:set>
                                  </p:childTnLst>
                                </p:cTn>
                              </p:par>
                              <p:par>
                                <p:cTn id="117" presetID="1" presetClass="entr" presetSubtype="0" fill="hold" grpId="1" nodeType="withEffect">
                                  <p:stCondLst>
                                    <p:cond delay="2000"/>
                                  </p:stCondLst>
                                  <p:childTnLst>
                                    <p:set>
                                      <p:cBhvr>
                                        <p:cTn id="118" dur="1" fill="hold">
                                          <p:stCondLst>
                                            <p:cond delay="0"/>
                                          </p:stCondLst>
                                        </p:cTn>
                                        <p:tgtEl>
                                          <p:spTgt spid="47"/>
                                        </p:tgtEl>
                                        <p:attrNameLst>
                                          <p:attrName>style.visibility</p:attrName>
                                        </p:attrNameLst>
                                      </p:cBhvr>
                                      <p:to>
                                        <p:strVal val="visible"/>
                                      </p:to>
                                    </p:set>
                                  </p:childTnLst>
                                </p:cTn>
                              </p:par>
                              <p:par>
                                <p:cTn id="119" presetID="1" presetClass="entr" presetSubtype="0" fill="hold" grpId="1" nodeType="withEffect">
                                  <p:stCondLst>
                                    <p:cond delay="2000"/>
                                  </p:stCondLst>
                                  <p:childTnLst>
                                    <p:set>
                                      <p:cBhvr>
                                        <p:cTn id="120" dur="1" fill="hold">
                                          <p:stCondLst>
                                            <p:cond delay="0"/>
                                          </p:stCondLst>
                                        </p:cTn>
                                        <p:tgtEl>
                                          <p:spTgt spid="48"/>
                                        </p:tgtEl>
                                        <p:attrNameLst>
                                          <p:attrName>style.visibility</p:attrName>
                                        </p:attrNameLst>
                                      </p:cBhvr>
                                      <p:to>
                                        <p:strVal val="visible"/>
                                      </p:to>
                                    </p:set>
                                  </p:childTnLst>
                                </p:cTn>
                              </p:par>
                              <p:par>
                                <p:cTn id="121" presetID="1" presetClass="entr" presetSubtype="0" fill="hold" grpId="1" nodeType="withEffect">
                                  <p:stCondLst>
                                    <p:cond delay="2000"/>
                                  </p:stCondLst>
                                  <p:childTnLst>
                                    <p:set>
                                      <p:cBhvr>
                                        <p:cTn id="122" dur="1" fill="hold">
                                          <p:stCondLst>
                                            <p:cond delay="0"/>
                                          </p:stCondLst>
                                        </p:cTn>
                                        <p:tgtEl>
                                          <p:spTgt spid="49"/>
                                        </p:tgtEl>
                                        <p:attrNameLst>
                                          <p:attrName>style.visibility</p:attrName>
                                        </p:attrNameLst>
                                      </p:cBhvr>
                                      <p:to>
                                        <p:strVal val="visible"/>
                                      </p:to>
                                    </p:set>
                                  </p:childTnLst>
                                </p:cTn>
                              </p:par>
                              <p:par>
                                <p:cTn id="123" presetID="1" presetClass="entr" presetSubtype="0" fill="hold" grpId="1" nodeType="withEffect">
                                  <p:stCondLst>
                                    <p:cond delay="2000"/>
                                  </p:stCondLst>
                                  <p:childTnLst>
                                    <p:set>
                                      <p:cBhvr>
                                        <p:cTn id="124" dur="1" fill="hold">
                                          <p:stCondLst>
                                            <p:cond delay="0"/>
                                          </p:stCondLst>
                                        </p:cTn>
                                        <p:tgtEl>
                                          <p:spTgt spid="50"/>
                                        </p:tgtEl>
                                        <p:attrNameLst>
                                          <p:attrName>style.visibility</p:attrName>
                                        </p:attrNameLst>
                                      </p:cBhvr>
                                      <p:to>
                                        <p:strVal val="visible"/>
                                      </p:to>
                                    </p:set>
                                  </p:childTnLst>
                                </p:cTn>
                              </p:par>
                              <p:par>
                                <p:cTn id="125" presetID="1" presetClass="entr" presetSubtype="0" fill="hold" grpId="1" nodeType="withEffect">
                                  <p:stCondLst>
                                    <p:cond delay="2000"/>
                                  </p:stCondLst>
                                  <p:childTnLst>
                                    <p:set>
                                      <p:cBhvr>
                                        <p:cTn id="126" dur="1" fill="hold">
                                          <p:stCondLst>
                                            <p:cond delay="0"/>
                                          </p:stCondLst>
                                        </p:cTn>
                                        <p:tgtEl>
                                          <p:spTgt spid="51"/>
                                        </p:tgtEl>
                                        <p:attrNameLst>
                                          <p:attrName>style.visibility</p:attrName>
                                        </p:attrNameLst>
                                      </p:cBhvr>
                                      <p:to>
                                        <p:strVal val="visible"/>
                                      </p:to>
                                    </p:set>
                                  </p:childTnLst>
                                </p:cTn>
                              </p:par>
                              <p:par>
                                <p:cTn id="127" presetID="1" presetClass="entr" presetSubtype="0" fill="hold" grpId="1" nodeType="withEffect">
                                  <p:stCondLst>
                                    <p:cond delay="2000"/>
                                  </p:stCondLst>
                                  <p:childTnLst>
                                    <p:set>
                                      <p:cBhvr>
                                        <p:cTn id="128" dur="1" fill="hold">
                                          <p:stCondLst>
                                            <p:cond delay="0"/>
                                          </p:stCondLst>
                                        </p:cTn>
                                        <p:tgtEl>
                                          <p:spTgt spid="52"/>
                                        </p:tgtEl>
                                        <p:attrNameLst>
                                          <p:attrName>style.visibility</p:attrName>
                                        </p:attrNameLst>
                                      </p:cBhvr>
                                      <p:to>
                                        <p:strVal val="visible"/>
                                      </p:to>
                                    </p:set>
                                  </p:childTnLst>
                                </p:cTn>
                              </p:par>
                              <p:par>
                                <p:cTn id="129" presetID="1" presetClass="entr" presetSubtype="0" fill="hold" grpId="1" nodeType="withEffect">
                                  <p:stCondLst>
                                    <p:cond delay="2000"/>
                                  </p:stCondLst>
                                  <p:childTnLst>
                                    <p:set>
                                      <p:cBhvr>
                                        <p:cTn id="130" dur="1" fill="hold">
                                          <p:stCondLst>
                                            <p:cond delay="0"/>
                                          </p:stCondLst>
                                        </p:cTn>
                                        <p:tgtEl>
                                          <p:spTgt spid="53"/>
                                        </p:tgtEl>
                                        <p:attrNameLst>
                                          <p:attrName>style.visibility</p:attrName>
                                        </p:attrNameLst>
                                      </p:cBhvr>
                                      <p:to>
                                        <p:strVal val="visible"/>
                                      </p:to>
                                    </p:set>
                                  </p:childTnLst>
                                </p:cTn>
                              </p:par>
                              <p:par>
                                <p:cTn id="131" presetID="0" presetClass="path" presetSubtype="0" repeatCount="indefinite" fill="hold" grpId="0" nodeType="withEffect">
                                  <p:stCondLst>
                                    <p:cond delay="2000"/>
                                  </p:stCondLst>
                                  <p:childTnLst>
                                    <p:animMotion origin="layout" path="M -1.66667E-6 -2.63937E-6 L 0.07084 -0.12584 " pathEditMode="relative" rAng="0" ptsTypes="AA">
                                      <p:cBhvr>
                                        <p:cTn id="132" dur="3000" fill="hold"/>
                                        <p:tgtEl>
                                          <p:spTgt spid="45"/>
                                        </p:tgtEl>
                                        <p:attrNameLst>
                                          <p:attrName>ppt_x</p:attrName>
                                          <p:attrName>ppt_y</p:attrName>
                                        </p:attrNameLst>
                                      </p:cBhvr>
                                      <p:rCtr x="3500" y="-6300"/>
                                    </p:animMotion>
                                  </p:childTnLst>
                                </p:cTn>
                              </p:par>
                              <p:par>
                                <p:cTn id="133" presetID="0" presetClass="path" presetSubtype="0" repeatCount="indefinite" fill="hold" grpId="0" nodeType="withEffect">
                                  <p:stCondLst>
                                    <p:cond delay="2000"/>
                                  </p:stCondLst>
                                  <p:childTnLst>
                                    <p:animMotion origin="layout" path="M 5.55112E-17 -2.63937E-6 L 0.09444 -0.12584 " pathEditMode="relative" rAng="0" ptsTypes="AA">
                                      <p:cBhvr>
                                        <p:cTn id="134" dur="3000" fill="hold"/>
                                        <p:tgtEl>
                                          <p:spTgt spid="46"/>
                                        </p:tgtEl>
                                        <p:attrNameLst>
                                          <p:attrName>ppt_x</p:attrName>
                                          <p:attrName>ppt_y</p:attrName>
                                        </p:attrNameLst>
                                      </p:cBhvr>
                                      <p:rCtr x="4700" y="-6300"/>
                                    </p:animMotion>
                                  </p:childTnLst>
                                </p:cTn>
                              </p:par>
                              <p:par>
                                <p:cTn id="135" presetID="0" presetClass="path" presetSubtype="0" repeatCount="indefinite" fill="hold" grpId="0" nodeType="withEffect">
                                  <p:stCondLst>
                                    <p:cond delay="2000"/>
                                  </p:stCondLst>
                                  <p:childTnLst>
                                    <p:animMotion origin="layout" path="M -4.72222E-6 -3.76359E-6 L 0.12605 -0.10502 " pathEditMode="relative" rAng="0" ptsTypes="AA">
                                      <p:cBhvr>
                                        <p:cTn id="136" dur="3000" fill="hold"/>
                                        <p:tgtEl>
                                          <p:spTgt spid="47"/>
                                        </p:tgtEl>
                                        <p:attrNameLst>
                                          <p:attrName>ppt_x</p:attrName>
                                          <p:attrName>ppt_y</p:attrName>
                                        </p:attrNameLst>
                                      </p:cBhvr>
                                      <p:rCtr x="6300" y="-5300"/>
                                    </p:animMotion>
                                  </p:childTnLst>
                                </p:cTn>
                              </p:par>
                              <p:par>
                                <p:cTn id="137" presetID="0" presetClass="path" presetSubtype="0" repeatCount="indefinite" fill="hold" grpId="0" nodeType="withEffect">
                                  <p:stCondLst>
                                    <p:cond delay="2000"/>
                                  </p:stCondLst>
                                  <p:childTnLst>
                                    <p:animMotion origin="layout" path="M 1.38889E-6 -2.66713E-6 L 0.09062 -0.08929 " pathEditMode="relative" rAng="0" ptsTypes="AA">
                                      <p:cBhvr>
                                        <p:cTn id="138" dur="3000" fill="hold"/>
                                        <p:tgtEl>
                                          <p:spTgt spid="48"/>
                                        </p:tgtEl>
                                        <p:attrNameLst>
                                          <p:attrName>ppt_x</p:attrName>
                                          <p:attrName>ppt_y</p:attrName>
                                        </p:attrNameLst>
                                      </p:cBhvr>
                                      <p:rCtr x="4500" y="-4500"/>
                                    </p:animMotion>
                                  </p:childTnLst>
                                </p:cTn>
                              </p:par>
                              <p:par>
                                <p:cTn id="139" presetID="0" presetClass="path" presetSubtype="0" repeatCount="indefinite" fill="hold" grpId="0" nodeType="withEffect">
                                  <p:stCondLst>
                                    <p:cond delay="2000"/>
                                  </p:stCondLst>
                                  <p:childTnLst>
                                    <p:animMotion origin="layout" path="M 5.55112E-17 -2.66713E-6 L 0.12604 -0.07356 " pathEditMode="relative" rAng="0" ptsTypes="AA">
                                      <p:cBhvr>
                                        <p:cTn id="140" dur="3000" fill="hold"/>
                                        <p:tgtEl>
                                          <p:spTgt spid="49"/>
                                        </p:tgtEl>
                                        <p:attrNameLst>
                                          <p:attrName>ppt_x</p:attrName>
                                          <p:attrName>ppt_y</p:attrName>
                                        </p:attrNameLst>
                                      </p:cBhvr>
                                      <p:rCtr x="6300" y="-3700"/>
                                    </p:animMotion>
                                  </p:childTnLst>
                                </p:cTn>
                              </p:par>
                              <p:par>
                                <p:cTn id="141" presetID="0" presetClass="path" presetSubtype="0" repeatCount="indefinite" fill="hold" grpId="0" nodeType="withEffect">
                                  <p:stCondLst>
                                    <p:cond delay="2000"/>
                                  </p:stCondLst>
                                  <p:childTnLst>
                                    <p:animMotion origin="layout" path="M -4.72222E-6 -2.66713E-6 L 0.15764 -0.05251 " pathEditMode="relative" rAng="0" ptsTypes="AA">
                                      <p:cBhvr>
                                        <p:cTn id="142" dur="3000" fill="hold"/>
                                        <p:tgtEl>
                                          <p:spTgt spid="50"/>
                                        </p:tgtEl>
                                        <p:attrNameLst>
                                          <p:attrName>ppt_x</p:attrName>
                                          <p:attrName>ppt_y</p:attrName>
                                        </p:attrNameLst>
                                      </p:cBhvr>
                                      <p:rCtr x="7900" y="-2600"/>
                                    </p:animMotion>
                                  </p:childTnLst>
                                </p:cTn>
                              </p:par>
                              <p:par>
                                <p:cTn id="143" presetID="0" presetClass="path" presetSubtype="0" repeatCount="indefinite" fill="hold" grpId="0" nodeType="withEffect">
                                  <p:stCondLst>
                                    <p:cond delay="2000"/>
                                  </p:stCondLst>
                                  <p:childTnLst>
                                    <p:animMotion origin="layout" path="M -1.66667E-6 -1.37405E-6 L 0.15747 -0.04187 " pathEditMode="relative" rAng="0" ptsTypes="AA">
                                      <p:cBhvr>
                                        <p:cTn id="144" dur="3000" fill="hold"/>
                                        <p:tgtEl>
                                          <p:spTgt spid="51"/>
                                        </p:tgtEl>
                                        <p:attrNameLst>
                                          <p:attrName>ppt_x</p:attrName>
                                          <p:attrName>ppt_y</p:attrName>
                                        </p:attrNameLst>
                                      </p:cBhvr>
                                      <p:rCtr x="7900" y="-2100"/>
                                    </p:animMotion>
                                  </p:childTnLst>
                                </p:cTn>
                              </p:par>
                              <p:par>
                                <p:cTn id="145" presetID="0" presetClass="path" presetSubtype="0" repeatCount="indefinite" fill="hold" grpId="0" nodeType="withEffect">
                                  <p:stCondLst>
                                    <p:cond delay="2000"/>
                                  </p:stCondLst>
                                  <p:childTnLst>
                                    <p:animMotion origin="layout" path="M 5.55112E-17 -1.37405E-6 L 0.16528 -0.01041 " pathEditMode="relative" rAng="0" ptsTypes="AA">
                                      <p:cBhvr>
                                        <p:cTn id="146" dur="3000" fill="hold"/>
                                        <p:tgtEl>
                                          <p:spTgt spid="52"/>
                                        </p:tgtEl>
                                        <p:attrNameLst>
                                          <p:attrName>ppt_x</p:attrName>
                                          <p:attrName>ppt_y</p:attrName>
                                        </p:attrNameLst>
                                      </p:cBhvr>
                                      <p:rCtr x="8300" y="-500"/>
                                    </p:animMotion>
                                  </p:childTnLst>
                                </p:cTn>
                              </p:par>
                              <p:par>
                                <p:cTn id="147" presetID="0" presetClass="path" presetSubtype="0" repeatCount="indefinite" fill="hold" grpId="0" nodeType="withEffect">
                                  <p:stCondLst>
                                    <p:cond delay="2000"/>
                                  </p:stCondLst>
                                  <p:childTnLst>
                                    <p:animMotion origin="layout" path="M -4.72222E-6 -1.37405E-6 L 0.13004 0.00532 " pathEditMode="relative" rAng="0" ptsTypes="AA">
                                      <p:cBhvr>
                                        <p:cTn id="148" dur="3000" fill="hold"/>
                                        <p:tgtEl>
                                          <p:spTgt spid="53"/>
                                        </p:tgtEl>
                                        <p:attrNameLst>
                                          <p:attrName>ppt_x</p:attrName>
                                          <p:attrName>ppt_y</p:attrName>
                                        </p:attrNameLst>
                                      </p:cBhvr>
                                      <p:rCtr x="6500" y="300"/>
                                    </p:animMotion>
                                  </p:childTnLst>
                                </p:cTn>
                              </p:par>
                              <p:par>
                                <p:cTn id="149" presetID="10" presetClass="exit" presetSubtype="0" repeatCount="indefinite" fill="hold" nodeType="withEffect">
                                  <p:stCondLst>
                                    <p:cond delay="2000"/>
                                  </p:stCondLst>
                                  <p:childTnLst>
                                    <p:animEffect transition="out" filter="fade">
                                      <p:cBhvr>
                                        <p:cTn id="150" dur="3000"/>
                                        <p:tgtEl>
                                          <p:spTgt spid="45"/>
                                        </p:tgtEl>
                                      </p:cBhvr>
                                    </p:animEffect>
                                    <p:set>
                                      <p:cBhvr>
                                        <p:cTn id="151" dur="1" fill="hold">
                                          <p:stCondLst>
                                            <p:cond delay="2999"/>
                                          </p:stCondLst>
                                        </p:cTn>
                                        <p:tgtEl>
                                          <p:spTgt spid="45"/>
                                        </p:tgtEl>
                                        <p:attrNameLst>
                                          <p:attrName>style.visibility</p:attrName>
                                        </p:attrNameLst>
                                      </p:cBhvr>
                                      <p:to>
                                        <p:strVal val="hidden"/>
                                      </p:to>
                                    </p:set>
                                  </p:childTnLst>
                                </p:cTn>
                              </p:par>
                              <p:par>
                                <p:cTn id="152" presetID="10" presetClass="exit" presetSubtype="0" repeatCount="indefinite" fill="hold" nodeType="withEffect">
                                  <p:stCondLst>
                                    <p:cond delay="2000"/>
                                  </p:stCondLst>
                                  <p:childTnLst>
                                    <p:animEffect transition="out" filter="fade">
                                      <p:cBhvr>
                                        <p:cTn id="153" dur="3000"/>
                                        <p:tgtEl>
                                          <p:spTgt spid="46"/>
                                        </p:tgtEl>
                                      </p:cBhvr>
                                    </p:animEffect>
                                    <p:set>
                                      <p:cBhvr>
                                        <p:cTn id="154" dur="1" fill="hold">
                                          <p:stCondLst>
                                            <p:cond delay="2999"/>
                                          </p:stCondLst>
                                        </p:cTn>
                                        <p:tgtEl>
                                          <p:spTgt spid="46"/>
                                        </p:tgtEl>
                                        <p:attrNameLst>
                                          <p:attrName>style.visibility</p:attrName>
                                        </p:attrNameLst>
                                      </p:cBhvr>
                                      <p:to>
                                        <p:strVal val="hidden"/>
                                      </p:to>
                                    </p:set>
                                  </p:childTnLst>
                                </p:cTn>
                              </p:par>
                              <p:par>
                                <p:cTn id="155" presetID="10" presetClass="exit" presetSubtype="0" repeatCount="indefinite" fill="hold" nodeType="withEffect">
                                  <p:stCondLst>
                                    <p:cond delay="2000"/>
                                  </p:stCondLst>
                                  <p:childTnLst>
                                    <p:animEffect transition="out" filter="fade">
                                      <p:cBhvr>
                                        <p:cTn id="156" dur="3000"/>
                                        <p:tgtEl>
                                          <p:spTgt spid="47"/>
                                        </p:tgtEl>
                                      </p:cBhvr>
                                    </p:animEffect>
                                    <p:set>
                                      <p:cBhvr>
                                        <p:cTn id="157" dur="1" fill="hold">
                                          <p:stCondLst>
                                            <p:cond delay="2999"/>
                                          </p:stCondLst>
                                        </p:cTn>
                                        <p:tgtEl>
                                          <p:spTgt spid="47"/>
                                        </p:tgtEl>
                                        <p:attrNameLst>
                                          <p:attrName>style.visibility</p:attrName>
                                        </p:attrNameLst>
                                      </p:cBhvr>
                                      <p:to>
                                        <p:strVal val="hidden"/>
                                      </p:to>
                                    </p:set>
                                  </p:childTnLst>
                                </p:cTn>
                              </p:par>
                              <p:par>
                                <p:cTn id="158" presetID="10" presetClass="exit" presetSubtype="0" repeatCount="indefinite" fill="hold" nodeType="withEffect">
                                  <p:stCondLst>
                                    <p:cond delay="2000"/>
                                  </p:stCondLst>
                                  <p:childTnLst>
                                    <p:animEffect transition="out" filter="fade">
                                      <p:cBhvr>
                                        <p:cTn id="159" dur="3000"/>
                                        <p:tgtEl>
                                          <p:spTgt spid="48"/>
                                        </p:tgtEl>
                                      </p:cBhvr>
                                    </p:animEffect>
                                    <p:set>
                                      <p:cBhvr>
                                        <p:cTn id="160" dur="1" fill="hold">
                                          <p:stCondLst>
                                            <p:cond delay="2999"/>
                                          </p:stCondLst>
                                        </p:cTn>
                                        <p:tgtEl>
                                          <p:spTgt spid="48"/>
                                        </p:tgtEl>
                                        <p:attrNameLst>
                                          <p:attrName>style.visibility</p:attrName>
                                        </p:attrNameLst>
                                      </p:cBhvr>
                                      <p:to>
                                        <p:strVal val="hidden"/>
                                      </p:to>
                                    </p:set>
                                  </p:childTnLst>
                                </p:cTn>
                              </p:par>
                              <p:par>
                                <p:cTn id="161" presetID="10" presetClass="exit" presetSubtype="0" repeatCount="indefinite" fill="hold" nodeType="withEffect">
                                  <p:stCondLst>
                                    <p:cond delay="2000"/>
                                  </p:stCondLst>
                                  <p:childTnLst>
                                    <p:animEffect transition="out" filter="fade">
                                      <p:cBhvr>
                                        <p:cTn id="162" dur="3000"/>
                                        <p:tgtEl>
                                          <p:spTgt spid="49"/>
                                        </p:tgtEl>
                                      </p:cBhvr>
                                    </p:animEffect>
                                    <p:set>
                                      <p:cBhvr>
                                        <p:cTn id="163" dur="1" fill="hold">
                                          <p:stCondLst>
                                            <p:cond delay="2999"/>
                                          </p:stCondLst>
                                        </p:cTn>
                                        <p:tgtEl>
                                          <p:spTgt spid="49"/>
                                        </p:tgtEl>
                                        <p:attrNameLst>
                                          <p:attrName>style.visibility</p:attrName>
                                        </p:attrNameLst>
                                      </p:cBhvr>
                                      <p:to>
                                        <p:strVal val="hidden"/>
                                      </p:to>
                                    </p:set>
                                  </p:childTnLst>
                                </p:cTn>
                              </p:par>
                              <p:par>
                                <p:cTn id="164" presetID="10" presetClass="exit" presetSubtype="0" repeatCount="indefinite" fill="hold" nodeType="withEffect">
                                  <p:stCondLst>
                                    <p:cond delay="2000"/>
                                  </p:stCondLst>
                                  <p:childTnLst>
                                    <p:animEffect transition="out" filter="fade">
                                      <p:cBhvr>
                                        <p:cTn id="165" dur="3000"/>
                                        <p:tgtEl>
                                          <p:spTgt spid="50"/>
                                        </p:tgtEl>
                                      </p:cBhvr>
                                    </p:animEffect>
                                    <p:set>
                                      <p:cBhvr>
                                        <p:cTn id="166" dur="1" fill="hold">
                                          <p:stCondLst>
                                            <p:cond delay="2999"/>
                                          </p:stCondLst>
                                        </p:cTn>
                                        <p:tgtEl>
                                          <p:spTgt spid="50"/>
                                        </p:tgtEl>
                                        <p:attrNameLst>
                                          <p:attrName>style.visibility</p:attrName>
                                        </p:attrNameLst>
                                      </p:cBhvr>
                                      <p:to>
                                        <p:strVal val="hidden"/>
                                      </p:to>
                                    </p:set>
                                  </p:childTnLst>
                                </p:cTn>
                              </p:par>
                              <p:par>
                                <p:cTn id="167" presetID="10" presetClass="exit" presetSubtype="0" repeatCount="indefinite" fill="hold" nodeType="withEffect">
                                  <p:stCondLst>
                                    <p:cond delay="2000"/>
                                  </p:stCondLst>
                                  <p:childTnLst>
                                    <p:animEffect transition="out" filter="fade">
                                      <p:cBhvr>
                                        <p:cTn id="168" dur="3000"/>
                                        <p:tgtEl>
                                          <p:spTgt spid="51"/>
                                        </p:tgtEl>
                                      </p:cBhvr>
                                    </p:animEffect>
                                    <p:set>
                                      <p:cBhvr>
                                        <p:cTn id="169" dur="1" fill="hold">
                                          <p:stCondLst>
                                            <p:cond delay="2999"/>
                                          </p:stCondLst>
                                        </p:cTn>
                                        <p:tgtEl>
                                          <p:spTgt spid="51"/>
                                        </p:tgtEl>
                                        <p:attrNameLst>
                                          <p:attrName>style.visibility</p:attrName>
                                        </p:attrNameLst>
                                      </p:cBhvr>
                                      <p:to>
                                        <p:strVal val="hidden"/>
                                      </p:to>
                                    </p:set>
                                  </p:childTnLst>
                                </p:cTn>
                              </p:par>
                              <p:par>
                                <p:cTn id="170" presetID="10" presetClass="exit" presetSubtype="0" repeatCount="indefinite" fill="hold" nodeType="withEffect">
                                  <p:stCondLst>
                                    <p:cond delay="2000"/>
                                  </p:stCondLst>
                                  <p:childTnLst>
                                    <p:animEffect transition="out" filter="fade">
                                      <p:cBhvr>
                                        <p:cTn id="171" dur="3000"/>
                                        <p:tgtEl>
                                          <p:spTgt spid="52"/>
                                        </p:tgtEl>
                                      </p:cBhvr>
                                    </p:animEffect>
                                    <p:set>
                                      <p:cBhvr>
                                        <p:cTn id="172" dur="1" fill="hold">
                                          <p:stCondLst>
                                            <p:cond delay="2999"/>
                                          </p:stCondLst>
                                        </p:cTn>
                                        <p:tgtEl>
                                          <p:spTgt spid="52"/>
                                        </p:tgtEl>
                                        <p:attrNameLst>
                                          <p:attrName>style.visibility</p:attrName>
                                        </p:attrNameLst>
                                      </p:cBhvr>
                                      <p:to>
                                        <p:strVal val="hidden"/>
                                      </p:to>
                                    </p:set>
                                  </p:childTnLst>
                                </p:cTn>
                              </p:par>
                              <p:par>
                                <p:cTn id="173" presetID="10" presetClass="exit" presetSubtype="0" repeatCount="indefinite" fill="hold" nodeType="withEffect">
                                  <p:stCondLst>
                                    <p:cond delay="2000"/>
                                  </p:stCondLst>
                                  <p:childTnLst>
                                    <p:animEffect transition="out" filter="fade">
                                      <p:cBhvr>
                                        <p:cTn id="174" dur="3000"/>
                                        <p:tgtEl>
                                          <p:spTgt spid="53"/>
                                        </p:tgtEl>
                                      </p:cBhvr>
                                    </p:animEffect>
                                    <p:set>
                                      <p:cBhvr>
                                        <p:cTn id="175" dur="1" fill="hold">
                                          <p:stCondLst>
                                            <p:cond delay="29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animBg="1"/>
      <p:bldP spid="116" grpId="0" animBg="1"/>
      <p:bldP spid="117" grpId="0" animBg="1"/>
      <p:bldP spid="118" grpId="0" animBg="1"/>
      <p:bldP spid="119" grpId="0" animBg="1"/>
      <p:bldP spid="120" grpId="0"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Optimization</a:t>
            </a:r>
            <a:endParaRPr lang="en-US" dirty="0"/>
          </a:p>
        </p:txBody>
      </p:sp>
      <p:grpSp>
        <p:nvGrpSpPr>
          <p:cNvPr id="51" name="Group 50"/>
          <p:cNvGrpSpPr/>
          <p:nvPr/>
        </p:nvGrpSpPr>
        <p:grpSpPr>
          <a:xfrm>
            <a:off x="264840" y="2614228"/>
            <a:ext cx="2159924" cy="1796242"/>
            <a:chOff x="264840" y="2614228"/>
            <a:chExt cx="2159924" cy="1796242"/>
          </a:xfrm>
        </p:grpSpPr>
        <p:pic>
          <p:nvPicPr>
            <p:cNvPr id="36" name="Picture 16"/>
            <p:cNvPicPr>
              <a:picLocks noChangeArrowheads="1"/>
            </p:cNvPicPr>
            <p:nvPr/>
          </p:nvPicPr>
          <p:blipFill>
            <a:blip r:embed="rId3" cstate="print">
              <a:lum bright="28000" contrast="-51000"/>
            </a:blip>
            <a:srcRect/>
            <a:stretch>
              <a:fillRect/>
            </a:stretch>
          </p:blipFill>
          <p:spPr bwMode="auto">
            <a:xfrm>
              <a:off x="264840" y="2614228"/>
              <a:ext cx="1093124" cy="729442"/>
            </a:xfrm>
            <a:prstGeom prst="rect">
              <a:avLst/>
            </a:prstGeom>
            <a:noFill/>
            <a:ln w="19050" cap="flat">
              <a:solidFill>
                <a:schemeClr val="bg1"/>
              </a:solidFill>
              <a:prstDash val="solid"/>
              <a:miter lim="800000"/>
              <a:headEnd/>
              <a:tailEnd/>
            </a:ln>
            <a:effectLst/>
          </p:spPr>
        </p:pic>
        <p:pic>
          <p:nvPicPr>
            <p:cNvPr id="37" name="Picture 16"/>
            <p:cNvPicPr>
              <a:picLocks noChangeArrowheads="1"/>
            </p:cNvPicPr>
            <p:nvPr/>
          </p:nvPicPr>
          <p:blipFill>
            <a:blip r:embed="rId3" cstate="print">
              <a:lum bright="28000" contrast="-51000"/>
            </a:blip>
            <a:srcRect/>
            <a:stretch>
              <a:fillRect/>
            </a:stretch>
          </p:blipFill>
          <p:spPr bwMode="auto">
            <a:xfrm>
              <a:off x="417240" y="2766628"/>
              <a:ext cx="1093124" cy="729442"/>
            </a:xfrm>
            <a:prstGeom prst="rect">
              <a:avLst/>
            </a:prstGeom>
            <a:noFill/>
            <a:ln w="19050" cap="flat">
              <a:solidFill>
                <a:schemeClr val="bg1"/>
              </a:solidFill>
              <a:prstDash val="solid"/>
              <a:miter lim="800000"/>
              <a:headEnd/>
              <a:tailEnd/>
            </a:ln>
            <a:effectLst/>
          </p:spPr>
        </p:pic>
        <p:pic>
          <p:nvPicPr>
            <p:cNvPr id="38" name="Picture 16"/>
            <p:cNvPicPr>
              <a:picLocks noChangeArrowheads="1"/>
            </p:cNvPicPr>
            <p:nvPr/>
          </p:nvPicPr>
          <p:blipFill>
            <a:blip r:embed="rId3" cstate="print">
              <a:lum bright="28000" contrast="-51000"/>
            </a:blip>
            <a:srcRect/>
            <a:stretch>
              <a:fillRect/>
            </a:stretch>
          </p:blipFill>
          <p:spPr bwMode="auto">
            <a:xfrm>
              <a:off x="569640" y="2919028"/>
              <a:ext cx="1093124" cy="729442"/>
            </a:xfrm>
            <a:prstGeom prst="rect">
              <a:avLst/>
            </a:prstGeom>
            <a:noFill/>
            <a:ln w="19050" cap="flat">
              <a:solidFill>
                <a:schemeClr val="bg1"/>
              </a:solidFill>
              <a:prstDash val="solid"/>
              <a:miter lim="800000"/>
              <a:headEnd/>
              <a:tailEnd/>
            </a:ln>
            <a:effectLst/>
          </p:spPr>
        </p:pic>
        <p:pic>
          <p:nvPicPr>
            <p:cNvPr id="39" name="Picture 16"/>
            <p:cNvPicPr>
              <a:picLocks noChangeArrowheads="1"/>
            </p:cNvPicPr>
            <p:nvPr/>
          </p:nvPicPr>
          <p:blipFill>
            <a:blip r:embed="rId3" cstate="print">
              <a:lum bright="28000" contrast="-51000"/>
            </a:blip>
            <a:srcRect/>
            <a:stretch>
              <a:fillRect/>
            </a:stretch>
          </p:blipFill>
          <p:spPr bwMode="auto">
            <a:xfrm>
              <a:off x="722040" y="3071428"/>
              <a:ext cx="1093124" cy="729442"/>
            </a:xfrm>
            <a:prstGeom prst="rect">
              <a:avLst/>
            </a:prstGeom>
            <a:noFill/>
            <a:ln w="19050" cap="flat">
              <a:solidFill>
                <a:schemeClr val="bg1"/>
              </a:solidFill>
              <a:prstDash val="solid"/>
              <a:miter lim="800000"/>
              <a:headEnd/>
              <a:tailEnd/>
            </a:ln>
            <a:effectLst/>
          </p:spPr>
        </p:pic>
        <p:pic>
          <p:nvPicPr>
            <p:cNvPr id="40" name="Picture 16"/>
            <p:cNvPicPr>
              <a:picLocks noChangeArrowheads="1"/>
            </p:cNvPicPr>
            <p:nvPr/>
          </p:nvPicPr>
          <p:blipFill>
            <a:blip r:embed="rId3" cstate="print">
              <a:lum bright="28000" contrast="-51000"/>
            </a:blip>
            <a:srcRect/>
            <a:stretch>
              <a:fillRect/>
            </a:stretch>
          </p:blipFill>
          <p:spPr bwMode="auto">
            <a:xfrm>
              <a:off x="874440" y="3223828"/>
              <a:ext cx="1093124" cy="729442"/>
            </a:xfrm>
            <a:prstGeom prst="rect">
              <a:avLst/>
            </a:prstGeom>
            <a:noFill/>
            <a:ln w="19050" cap="flat">
              <a:solidFill>
                <a:schemeClr val="bg1"/>
              </a:solidFill>
              <a:prstDash val="solid"/>
              <a:miter lim="800000"/>
              <a:headEnd/>
              <a:tailEnd/>
            </a:ln>
            <a:effectLst/>
          </p:spPr>
        </p:pic>
        <p:pic>
          <p:nvPicPr>
            <p:cNvPr id="41" name="Picture 16"/>
            <p:cNvPicPr>
              <a:picLocks noChangeArrowheads="1"/>
            </p:cNvPicPr>
            <p:nvPr/>
          </p:nvPicPr>
          <p:blipFill>
            <a:blip r:embed="rId3" cstate="print">
              <a:lum bright="28000" contrast="-51000"/>
            </a:blip>
            <a:srcRect/>
            <a:stretch>
              <a:fillRect/>
            </a:stretch>
          </p:blipFill>
          <p:spPr bwMode="auto">
            <a:xfrm>
              <a:off x="1026840" y="3376228"/>
              <a:ext cx="1093124" cy="729442"/>
            </a:xfrm>
            <a:prstGeom prst="rect">
              <a:avLst/>
            </a:prstGeom>
            <a:noFill/>
            <a:ln w="19050" cap="flat">
              <a:solidFill>
                <a:schemeClr val="bg1"/>
              </a:solidFill>
              <a:prstDash val="solid"/>
              <a:miter lim="800000"/>
              <a:headEnd/>
              <a:tailEnd/>
            </a:ln>
            <a:effectLst/>
          </p:spPr>
        </p:pic>
        <p:pic>
          <p:nvPicPr>
            <p:cNvPr id="42" name="Picture 16"/>
            <p:cNvPicPr>
              <a:picLocks noChangeArrowheads="1"/>
            </p:cNvPicPr>
            <p:nvPr/>
          </p:nvPicPr>
          <p:blipFill>
            <a:blip r:embed="rId3" cstate="print">
              <a:lum bright="28000" contrast="-51000"/>
            </a:blip>
            <a:srcRect/>
            <a:stretch>
              <a:fillRect/>
            </a:stretch>
          </p:blipFill>
          <p:spPr bwMode="auto">
            <a:xfrm>
              <a:off x="1179240" y="3528628"/>
              <a:ext cx="1093124" cy="729442"/>
            </a:xfrm>
            <a:prstGeom prst="rect">
              <a:avLst/>
            </a:prstGeom>
            <a:noFill/>
            <a:ln w="19050" cap="flat">
              <a:solidFill>
                <a:schemeClr val="bg1"/>
              </a:solidFill>
              <a:prstDash val="solid"/>
              <a:miter lim="800000"/>
              <a:headEnd/>
              <a:tailEnd/>
            </a:ln>
            <a:effectLst/>
          </p:spPr>
        </p:pic>
        <p:pic>
          <p:nvPicPr>
            <p:cNvPr id="43" name="Picture 16"/>
            <p:cNvPicPr>
              <a:picLocks noChangeArrowheads="1"/>
            </p:cNvPicPr>
            <p:nvPr/>
          </p:nvPicPr>
          <p:blipFill>
            <a:blip r:embed="rId3" cstate="print">
              <a:lum bright="28000" contrast="-51000"/>
            </a:blip>
            <a:srcRect/>
            <a:stretch>
              <a:fillRect/>
            </a:stretch>
          </p:blipFill>
          <p:spPr bwMode="auto">
            <a:xfrm>
              <a:off x="1331640" y="3681028"/>
              <a:ext cx="1093124" cy="729442"/>
            </a:xfrm>
            <a:prstGeom prst="rect">
              <a:avLst/>
            </a:prstGeom>
            <a:noFill/>
            <a:ln w="19050" cap="flat">
              <a:solidFill>
                <a:schemeClr val="bg1"/>
              </a:solidFill>
              <a:prstDash val="solid"/>
              <a:miter lim="800000"/>
              <a:headEnd/>
              <a:tailEnd/>
            </a:ln>
            <a:effectLst/>
          </p:spPr>
        </p:pic>
      </p:grpSp>
      <p:pic>
        <p:nvPicPr>
          <p:cNvPr id="45" name="Picture 22"/>
          <p:cNvPicPr>
            <a:picLocks noChangeArrowheads="1"/>
          </p:cNvPicPr>
          <p:nvPr/>
        </p:nvPicPr>
        <p:blipFill>
          <a:blip r:embed="rId4" cstate="print"/>
          <a:srcRect/>
          <a:stretch>
            <a:fillRect/>
          </a:stretch>
        </p:blipFill>
        <p:spPr bwMode="auto">
          <a:xfrm rot="149372">
            <a:off x="3811556" y="5378234"/>
            <a:ext cx="1242623" cy="957162"/>
          </a:xfrm>
          <a:prstGeom prst="rect">
            <a:avLst/>
          </a:prstGeom>
          <a:noFill/>
          <a:ln w="9525" cap="flat">
            <a:noFill/>
            <a:miter lim="800000"/>
            <a:headEnd/>
            <a:tailEnd/>
          </a:ln>
        </p:spPr>
      </p:pic>
      <p:sp>
        <p:nvSpPr>
          <p:cNvPr id="46" name="Cloud Callout 45"/>
          <p:cNvSpPr/>
          <p:nvPr/>
        </p:nvSpPr>
        <p:spPr>
          <a:xfrm>
            <a:off x="3203848" y="2132856"/>
            <a:ext cx="3240360" cy="2232248"/>
          </a:xfrm>
          <a:prstGeom prst="cloudCallout">
            <a:avLst>
              <a:gd name="adj1" fmla="val 3316"/>
              <a:gd name="adj2" fmla="val 95355"/>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16"/>
          <p:cNvPicPr>
            <a:picLocks noChangeArrowheads="1"/>
          </p:cNvPicPr>
          <p:nvPr/>
        </p:nvPicPr>
        <p:blipFill>
          <a:blip r:embed="rId3" cstate="print">
            <a:lum bright="19000" contrast="-45000"/>
          </a:blip>
          <a:srcRect/>
          <a:stretch>
            <a:fillRect/>
          </a:stretch>
        </p:blipFill>
        <p:spPr bwMode="auto">
          <a:xfrm>
            <a:off x="3671900" y="2492896"/>
            <a:ext cx="2186247" cy="1458884"/>
          </a:xfrm>
          <a:prstGeom prst="rect">
            <a:avLst/>
          </a:prstGeom>
          <a:noFill/>
          <a:ln w="12700" cap="flat">
            <a:solidFill>
              <a:srgbClr val="FFFFFF"/>
            </a:solidFill>
            <a:prstDash val="solid"/>
            <a:miter lim="800000"/>
            <a:headEnd/>
            <a:tailEnd/>
          </a:ln>
          <a:effectLst>
            <a:softEdge rad="63500"/>
          </a:effectLst>
        </p:spPr>
      </p:pic>
      <p:sp>
        <p:nvSpPr>
          <p:cNvPr id="49" name="TextBox 48"/>
          <p:cNvSpPr txBox="1"/>
          <p:nvPr/>
        </p:nvSpPr>
        <p:spPr>
          <a:xfrm>
            <a:off x="4283968" y="3897052"/>
            <a:ext cx="1109150" cy="307777"/>
          </a:xfrm>
          <a:prstGeom prst="rect">
            <a:avLst/>
          </a:prstGeom>
          <a:noFill/>
        </p:spPr>
        <p:txBody>
          <a:bodyPr wrap="none" rtlCol="0">
            <a:spAutoFit/>
          </a:bodyPr>
          <a:lstStyle/>
          <a:p>
            <a:pPr algn="ctr"/>
            <a:r>
              <a:rPr lang="pl-PL" sz="1400" b="1" dirty="0" smtClean="0"/>
              <a:t>retina image</a:t>
            </a:r>
            <a:endParaRPr lang="en-US" sz="1400" b="1" dirty="0" smtClean="0"/>
          </a:p>
        </p:txBody>
      </p:sp>
      <p:sp>
        <p:nvSpPr>
          <p:cNvPr id="50" name="TextBox 49"/>
          <p:cNvSpPr txBox="1"/>
          <p:nvPr/>
        </p:nvSpPr>
        <p:spPr>
          <a:xfrm>
            <a:off x="1187624" y="4473116"/>
            <a:ext cx="1378454" cy="307777"/>
          </a:xfrm>
          <a:prstGeom prst="rect">
            <a:avLst/>
          </a:prstGeom>
          <a:noFill/>
        </p:spPr>
        <p:txBody>
          <a:bodyPr wrap="none" rtlCol="0">
            <a:spAutoFit/>
          </a:bodyPr>
          <a:lstStyle/>
          <a:p>
            <a:pPr algn="ctr"/>
            <a:r>
              <a:rPr lang="pl-PL" sz="1400" b="1" dirty="0" smtClean="0"/>
              <a:t>current solution</a:t>
            </a:r>
            <a:endParaRPr lang="en-US" sz="1400" b="1" dirty="0" smtClean="0"/>
          </a:p>
        </p:txBody>
      </p:sp>
      <p:cxnSp>
        <p:nvCxnSpPr>
          <p:cNvPr id="53" name="Straight Arrow Connector 52"/>
          <p:cNvCxnSpPr/>
          <p:nvPr/>
        </p:nvCxnSpPr>
        <p:spPr>
          <a:xfrm>
            <a:off x="2519772" y="4473116"/>
            <a:ext cx="1296144" cy="1044116"/>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43016" name="Picture 8" descr="C:\ktemplin\downloads\W.png"/>
          <p:cNvPicPr>
            <a:picLocks noChangeAspect="1" noChangeArrowheads="1"/>
          </p:cNvPicPr>
          <p:nvPr/>
        </p:nvPicPr>
        <p:blipFill>
          <a:blip r:embed="rId5" cstate="print"/>
          <a:srcRect/>
          <a:stretch>
            <a:fillRect/>
          </a:stretch>
        </p:blipFill>
        <p:spPr bwMode="auto">
          <a:xfrm>
            <a:off x="3275856" y="4113076"/>
            <a:ext cx="1012441" cy="838559"/>
          </a:xfrm>
          <a:prstGeom prst="rect">
            <a:avLst/>
          </a:prstGeom>
          <a:noFill/>
        </p:spPr>
      </p:pic>
      <p:pic>
        <p:nvPicPr>
          <p:cNvPr id="43017" name="Picture 9" descr="C:\ktemplin\Apparent Resolution Enhancement for Animations\cat_edge.png"/>
          <p:cNvPicPr>
            <a:picLocks noChangeAspect="1" noChangeArrowheads="1"/>
          </p:cNvPicPr>
          <p:nvPr/>
        </p:nvPicPr>
        <p:blipFill>
          <a:blip r:embed="rId6" cstate="print">
            <a:lum bright="14000" contrast="-46000"/>
          </a:blip>
          <a:srcRect/>
          <a:stretch>
            <a:fillRect/>
          </a:stretch>
        </p:blipFill>
        <p:spPr bwMode="auto">
          <a:xfrm>
            <a:off x="6588224" y="3825044"/>
            <a:ext cx="2292064" cy="1536508"/>
          </a:xfrm>
          <a:prstGeom prst="rect">
            <a:avLst/>
          </a:prstGeom>
          <a:noFill/>
        </p:spPr>
      </p:pic>
      <p:pic>
        <p:nvPicPr>
          <p:cNvPr id="62" name="Picture 16"/>
          <p:cNvPicPr>
            <a:picLocks noChangeArrowheads="1"/>
          </p:cNvPicPr>
          <p:nvPr/>
        </p:nvPicPr>
        <p:blipFill>
          <a:blip r:embed="rId3" cstate="print"/>
          <a:srcRect/>
          <a:stretch>
            <a:fillRect/>
          </a:stretch>
        </p:blipFill>
        <p:spPr bwMode="auto">
          <a:xfrm>
            <a:off x="5112060" y="1268760"/>
            <a:ext cx="2186247" cy="1458884"/>
          </a:xfrm>
          <a:prstGeom prst="rect">
            <a:avLst/>
          </a:prstGeom>
          <a:noFill/>
          <a:ln w="34925" cap="flat">
            <a:solidFill>
              <a:srgbClr val="FFFFFF"/>
            </a:solidFill>
            <a:prstDash val="solid"/>
            <a:miter lim="800000"/>
            <a:headEnd/>
            <a:tailEnd/>
          </a:ln>
          <a:effectLst>
            <a:outerShdw blurRad="50800" dist="38100" dir="2700000" algn="tl" rotWithShape="0">
              <a:prstClr val="black">
                <a:alpha val="40000"/>
              </a:prstClr>
            </a:outerShdw>
          </a:effectLst>
          <a:scene3d>
            <a:camera prst="perspectiveHeroicExtremeLeftFacing"/>
            <a:lightRig rig="threePt" dir="t"/>
          </a:scene3d>
        </p:spPr>
      </p:pic>
      <p:sp>
        <p:nvSpPr>
          <p:cNvPr id="63" name="TextBox 62"/>
          <p:cNvSpPr txBox="1"/>
          <p:nvPr/>
        </p:nvSpPr>
        <p:spPr>
          <a:xfrm>
            <a:off x="5796136" y="2852936"/>
            <a:ext cx="748923" cy="307777"/>
          </a:xfrm>
          <a:prstGeom prst="rect">
            <a:avLst/>
          </a:prstGeom>
          <a:noFill/>
        </p:spPr>
        <p:txBody>
          <a:bodyPr wrap="none" rtlCol="0">
            <a:spAutoFit/>
          </a:bodyPr>
          <a:lstStyle/>
          <a:p>
            <a:pPr algn="ctr"/>
            <a:r>
              <a:rPr lang="pl-PL" sz="1400" b="1" dirty="0" smtClean="0"/>
              <a:t>original</a:t>
            </a:r>
            <a:endParaRPr lang="en-US" sz="1400" b="1" dirty="0" smtClean="0"/>
          </a:p>
        </p:txBody>
      </p:sp>
      <p:cxnSp>
        <p:nvCxnSpPr>
          <p:cNvPr id="64" name="Straight Arrow Connector 63"/>
          <p:cNvCxnSpPr/>
          <p:nvPr/>
        </p:nvCxnSpPr>
        <p:spPr>
          <a:xfrm>
            <a:off x="5148064" y="2672916"/>
            <a:ext cx="1152128" cy="1116124"/>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68" name="TextBox 67"/>
          <p:cNvSpPr txBox="1"/>
          <p:nvPr/>
        </p:nvSpPr>
        <p:spPr>
          <a:xfrm>
            <a:off x="4788024" y="3176972"/>
            <a:ext cx="797141" cy="307777"/>
          </a:xfrm>
          <a:prstGeom prst="rect">
            <a:avLst/>
          </a:prstGeom>
          <a:noFill/>
        </p:spPr>
        <p:txBody>
          <a:bodyPr wrap="none" rtlCol="0">
            <a:spAutoFit/>
          </a:bodyPr>
          <a:lstStyle/>
          <a:p>
            <a:pPr algn="ctr"/>
            <a:r>
              <a:rPr lang="pl-PL" sz="1400" i="1" dirty="0" smtClean="0"/>
              <a:t>subtract</a:t>
            </a:r>
            <a:endParaRPr lang="en-US" sz="1400" i="1" dirty="0" smtClean="0"/>
          </a:p>
        </p:txBody>
      </p:sp>
      <p:sp>
        <p:nvSpPr>
          <p:cNvPr id="70" name="TextBox 69"/>
          <p:cNvSpPr txBox="1"/>
          <p:nvPr/>
        </p:nvSpPr>
        <p:spPr>
          <a:xfrm>
            <a:off x="7452320" y="5409220"/>
            <a:ext cx="560795" cy="307777"/>
          </a:xfrm>
          <a:prstGeom prst="rect">
            <a:avLst/>
          </a:prstGeom>
          <a:noFill/>
        </p:spPr>
        <p:txBody>
          <a:bodyPr wrap="none" rtlCol="0">
            <a:spAutoFit/>
          </a:bodyPr>
          <a:lstStyle/>
          <a:p>
            <a:pPr algn="ctr"/>
            <a:r>
              <a:rPr lang="pl-PL" sz="1400" b="1" dirty="0" smtClean="0"/>
              <a:t>error</a:t>
            </a:r>
            <a:endParaRPr lang="en-US" sz="1400" b="1" dirty="0" smtClean="0"/>
          </a:p>
        </p:txBody>
      </p:sp>
      <p:sp>
        <p:nvSpPr>
          <p:cNvPr id="72" name="TextBox 71"/>
          <p:cNvSpPr txBox="1"/>
          <p:nvPr/>
        </p:nvSpPr>
        <p:spPr>
          <a:xfrm>
            <a:off x="2331545" y="4977172"/>
            <a:ext cx="872290" cy="307777"/>
          </a:xfrm>
          <a:prstGeom prst="rect">
            <a:avLst/>
          </a:prstGeom>
          <a:noFill/>
        </p:spPr>
        <p:txBody>
          <a:bodyPr wrap="none" rtlCol="0">
            <a:spAutoFit/>
          </a:bodyPr>
          <a:lstStyle/>
          <a:p>
            <a:pPr algn="ctr"/>
            <a:r>
              <a:rPr lang="pl-PL" sz="1400" i="1" dirty="0" smtClean="0"/>
              <a:t>integrate</a:t>
            </a:r>
            <a:endParaRPr lang="en-US" sz="1400" i="1" dirty="0" smtClean="0"/>
          </a:p>
        </p:txBody>
      </p:sp>
      <p:cxnSp>
        <p:nvCxnSpPr>
          <p:cNvPr id="73" name="Straight Arrow Connector 72"/>
          <p:cNvCxnSpPr/>
          <p:nvPr/>
        </p:nvCxnSpPr>
        <p:spPr>
          <a:xfrm rot="10800000">
            <a:off x="2591780" y="4365104"/>
            <a:ext cx="3852428" cy="432048"/>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74" name="Picture 8" descr="C:\ktemplin\downloads\W.png"/>
          <p:cNvPicPr>
            <a:picLocks noChangeAspect="1" noChangeArrowheads="1"/>
          </p:cNvPicPr>
          <p:nvPr/>
        </p:nvPicPr>
        <p:blipFill>
          <a:blip r:embed="rId7" cstate="print"/>
          <a:stretch>
            <a:fillRect/>
          </a:stretch>
        </p:blipFill>
        <p:spPr bwMode="auto">
          <a:xfrm>
            <a:off x="4572000" y="3645024"/>
            <a:ext cx="1012441" cy="780205"/>
          </a:xfrm>
          <a:prstGeom prst="rect">
            <a:avLst/>
          </a:prstGeom>
          <a:noFill/>
        </p:spPr>
      </p:pic>
      <p:sp>
        <p:nvSpPr>
          <p:cNvPr id="75" name="TextBox 74"/>
          <p:cNvSpPr txBox="1"/>
          <p:nvPr/>
        </p:nvSpPr>
        <p:spPr>
          <a:xfrm>
            <a:off x="4139952" y="4689140"/>
            <a:ext cx="1099405" cy="307777"/>
          </a:xfrm>
          <a:prstGeom prst="rect">
            <a:avLst/>
          </a:prstGeom>
          <a:noFill/>
        </p:spPr>
        <p:txBody>
          <a:bodyPr wrap="none" rtlCol="0">
            <a:spAutoFit/>
          </a:bodyPr>
          <a:lstStyle/>
          <a:p>
            <a:pPr algn="ctr"/>
            <a:r>
              <a:rPr lang="pl-PL" sz="1400" i="1" dirty="0" smtClean="0"/>
              <a:t>project back</a:t>
            </a:r>
            <a:endParaRPr lang="en-US" sz="1400" i="1" dirty="0" smtClean="0"/>
          </a:p>
        </p:txBody>
      </p:sp>
      <p:grpSp>
        <p:nvGrpSpPr>
          <p:cNvPr id="78" name="Group 77"/>
          <p:cNvGrpSpPr/>
          <p:nvPr/>
        </p:nvGrpSpPr>
        <p:grpSpPr>
          <a:xfrm>
            <a:off x="251520" y="2600908"/>
            <a:ext cx="2159924" cy="1796242"/>
            <a:chOff x="264840" y="2614228"/>
            <a:chExt cx="2159924" cy="1796242"/>
          </a:xfrm>
        </p:grpSpPr>
        <p:pic>
          <p:nvPicPr>
            <p:cNvPr id="79" name="Picture 16"/>
            <p:cNvPicPr>
              <a:picLocks noChangeArrowheads="1"/>
            </p:cNvPicPr>
            <p:nvPr/>
          </p:nvPicPr>
          <p:blipFill>
            <a:blip r:embed="rId3" cstate="print"/>
            <a:srcRect/>
            <a:stretch>
              <a:fillRect/>
            </a:stretch>
          </p:blipFill>
          <p:spPr bwMode="auto">
            <a:xfrm>
              <a:off x="264840" y="2614228"/>
              <a:ext cx="1093124" cy="729442"/>
            </a:xfrm>
            <a:prstGeom prst="rect">
              <a:avLst/>
            </a:prstGeom>
            <a:noFill/>
            <a:ln w="19050" cap="flat">
              <a:solidFill>
                <a:schemeClr val="bg1"/>
              </a:solidFill>
              <a:prstDash val="solid"/>
              <a:miter lim="800000"/>
              <a:headEnd/>
              <a:tailEnd/>
            </a:ln>
            <a:effectLst/>
          </p:spPr>
        </p:pic>
        <p:pic>
          <p:nvPicPr>
            <p:cNvPr id="80" name="Picture 16"/>
            <p:cNvPicPr>
              <a:picLocks noChangeArrowheads="1"/>
            </p:cNvPicPr>
            <p:nvPr/>
          </p:nvPicPr>
          <p:blipFill>
            <a:blip r:embed="rId3" cstate="print"/>
            <a:srcRect/>
            <a:stretch>
              <a:fillRect/>
            </a:stretch>
          </p:blipFill>
          <p:spPr bwMode="auto">
            <a:xfrm>
              <a:off x="417240" y="2766628"/>
              <a:ext cx="1093124" cy="729442"/>
            </a:xfrm>
            <a:prstGeom prst="rect">
              <a:avLst/>
            </a:prstGeom>
            <a:noFill/>
            <a:ln w="19050" cap="flat">
              <a:solidFill>
                <a:schemeClr val="bg1"/>
              </a:solidFill>
              <a:prstDash val="solid"/>
              <a:miter lim="800000"/>
              <a:headEnd/>
              <a:tailEnd/>
            </a:ln>
            <a:effectLst/>
          </p:spPr>
        </p:pic>
        <p:pic>
          <p:nvPicPr>
            <p:cNvPr id="81" name="Picture 16"/>
            <p:cNvPicPr>
              <a:picLocks noChangeArrowheads="1"/>
            </p:cNvPicPr>
            <p:nvPr/>
          </p:nvPicPr>
          <p:blipFill>
            <a:blip r:embed="rId3" cstate="print"/>
            <a:srcRect/>
            <a:stretch>
              <a:fillRect/>
            </a:stretch>
          </p:blipFill>
          <p:spPr bwMode="auto">
            <a:xfrm>
              <a:off x="569640" y="2919028"/>
              <a:ext cx="1093124" cy="729442"/>
            </a:xfrm>
            <a:prstGeom prst="rect">
              <a:avLst/>
            </a:prstGeom>
            <a:noFill/>
            <a:ln w="19050" cap="flat">
              <a:solidFill>
                <a:schemeClr val="bg1"/>
              </a:solidFill>
              <a:prstDash val="solid"/>
              <a:miter lim="800000"/>
              <a:headEnd/>
              <a:tailEnd/>
            </a:ln>
            <a:effectLst/>
          </p:spPr>
        </p:pic>
        <p:pic>
          <p:nvPicPr>
            <p:cNvPr id="82" name="Picture 16"/>
            <p:cNvPicPr>
              <a:picLocks noChangeArrowheads="1"/>
            </p:cNvPicPr>
            <p:nvPr/>
          </p:nvPicPr>
          <p:blipFill>
            <a:blip r:embed="rId3" cstate="print"/>
            <a:srcRect/>
            <a:stretch>
              <a:fillRect/>
            </a:stretch>
          </p:blipFill>
          <p:spPr bwMode="auto">
            <a:xfrm>
              <a:off x="722040" y="3071428"/>
              <a:ext cx="1093124" cy="729442"/>
            </a:xfrm>
            <a:prstGeom prst="rect">
              <a:avLst/>
            </a:prstGeom>
            <a:noFill/>
            <a:ln w="19050" cap="flat">
              <a:solidFill>
                <a:schemeClr val="bg1"/>
              </a:solidFill>
              <a:prstDash val="solid"/>
              <a:miter lim="800000"/>
              <a:headEnd/>
              <a:tailEnd/>
            </a:ln>
            <a:effectLst/>
          </p:spPr>
        </p:pic>
        <p:pic>
          <p:nvPicPr>
            <p:cNvPr id="83" name="Picture 16"/>
            <p:cNvPicPr>
              <a:picLocks noChangeArrowheads="1"/>
            </p:cNvPicPr>
            <p:nvPr/>
          </p:nvPicPr>
          <p:blipFill>
            <a:blip r:embed="rId3" cstate="print"/>
            <a:srcRect/>
            <a:stretch>
              <a:fillRect/>
            </a:stretch>
          </p:blipFill>
          <p:spPr bwMode="auto">
            <a:xfrm>
              <a:off x="874440" y="3223828"/>
              <a:ext cx="1093124" cy="729442"/>
            </a:xfrm>
            <a:prstGeom prst="rect">
              <a:avLst/>
            </a:prstGeom>
            <a:noFill/>
            <a:ln w="19050" cap="flat">
              <a:solidFill>
                <a:schemeClr val="bg1"/>
              </a:solidFill>
              <a:prstDash val="solid"/>
              <a:miter lim="800000"/>
              <a:headEnd/>
              <a:tailEnd/>
            </a:ln>
            <a:effectLst/>
          </p:spPr>
        </p:pic>
        <p:pic>
          <p:nvPicPr>
            <p:cNvPr id="84" name="Picture 16"/>
            <p:cNvPicPr>
              <a:picLocks noChangeArrowheads="1"/>
            </p:cNvPicPr>
            <p:nvPr/>
          </p:nvPicPr>
          <p:blipFill>
            <a:blip r:embed="rId3" cstate="print"/>
            <a:srcRect/>
            <a:stretch>
              <a:fillRect/>
            </a:stretch>
          </p:blipFill>
          <p:spPr bwMode="auto">
            <a:xfrm>
              <a:off x="1026840" y="3376228"/>
              <a:ext cx="1093124" cy="729442"/>
            </a:xfrm>
            <a:prstGeom prst="rect">
              <a:avLst/>
            </a:prstGeom>
            <a:noFill/>
            <a:ln w="19050" cap="flat">
              <a:solidFill>
                <a:schemeClr val="bg1"/>
              </a:solidFill>
              <a:prstDash val="solid"/>
              <a:miter lim="800000"/>
              <a:headEnd/>
              <a:tailEnd/>
            </a:ln>
            <a:effectLst/>
          </p:spPr>
        </p:pic>
        <p:pic>
          <p:nvPicPr>
            <p:cNvPr id="85" name="Picture 16"/>
            <p:cNvPicPr>
              <a:picLocks noChangeArrowheads="1"/>
            </p:cNvPicPr>
            <p:nvPr/>
          </p:nvPicPr>
          <p:blipFill>
            <a:blip r:embed="rId3" cstate="print"/>
            <a:srcRect/>
            <a:stretch>
              <a:fillRect/>
            </a:stretch>
          </p:blipFill>
          <p:spPr bwMode="auto">
            <a:xfrm>
              <a:off x="1179240" y="3528628"/>
              <a:ext cx="1093124" cy="729442"/>
            </a:xfrm>
            <a:prstGeom prst="rect">
              <a:avLst/>
            </a:prstGeom>
            <a:noFill/>
            <a:ln w="19050" cap="flat">
              <a:solidFill>
                <a:schemeClr val="bg1"/>
              </a:solidFill>
              <a:prstDash val="solid"/>
              <a:miter lim="800000"/>
              <a:headEnd/>
              <a:tailEnd/>
            </a:ln>
            <a:effectLst/>
          </p:spPr>
        </p:pic>
        <p:pic>
          <p:nvPicPr>
            <p:cNvPr id="86" name="Picture 16"/>
            <p:cNvPicPr>
              <a:picLocks noChangeArrowheads="1"/>
            </p:cNvPicPr>
            <p:nvPr/>
          </p:nvPicPr>
          <p:blipFill>
            <a:blip r:embed="rId3" cstate="print"/>
            <a:srcRect/>
            <a:stretch>
              <a:fillRect/>
            </a:stretch>
          </p:blipFill>
          <p:spPr bwMode="auto">
            <a:xfrm>
              <a:off x="1331640" y="3681028"/>
              <a:ext cx="1093124" cy="729442"/>
            </a:xfrm>
            <a:prstGeom prst="rect">
              <a:avLst/>
            </a:prstGeom>
            <a:noFill/>
            <a:ln w="19050" cap="flat">
              <a:solidFill>
                <a:schemeClr val="bg1"/>
              </a:solidFill>
              <a:prstDash val="solid"/>
              <a:miter lim="800000"/>
              <a:headEnd/>
              <a:tailEnd/>
            </a:ln>
            <a:effectLst/>
          </p:spPr>
        </p:pic>
      </p:grpSp>
      <p:sp>
        <p:nvSpPr>
          <p:cNvPr id="87" name="TextBox 86"/>
          <p:cNvSpPr txBox="1"/>
          <p:nvPr/>
        </p:nvSpPr>
        <p:spPr>
          <a:xfrm>
            <a:off x="1079612" y="4473116"/>
            <a:ext cx="1547668" cy="307777"/>
          </a:xfrm>
          <a:prstGeom prst="rect">
            <a:avLst/>
          </a:prstGeom>
          <a:noFill/>
        </p:spPr>
        <p:txBody>
          <a:bodyPr wrap="none" rtlCol="0">
            <a:spAutoFit/>
          </a:bodyPr>
          <a:lstStyle/>
          <a:p>
            <a:pPr algn="ctr"/>
            <a:r>
              <a:rPr lang="pl-PL" sz="1400" b="1" dirty="0" smtClean="0"/>
              <a:t>improved solution</a:t>
            </a:r>
            <a:endParaRPr lang="en-US" sz="1400" b="1" dirty="0" smtClean="0"/>
          </a:p>
        </p:txBody>
      </p:sp>
      <p:sp>
        <p:nvSpPr>
          <p:cNvPr id="89" name="Circular Arrow 88"/>
          <p:cNvSpPr/>
          <p:nvPr/>
        </p:nvSpPr>
        <p:spPr>
          <a:xfrm rot="10101741">
            <a:off x="3458490" y="2963562"/>
            <a:ext cx="2016224" cy="2016224"/>
          </a:xfrm>
          <a:prstGeom prst="circularArrow">
            <a:avLst>
              <a:gd name="adj1" fmla="val 7104"/>
              <a:gd name="adj2" fmla="val 1142319"/>
              <a:gd name="adj3" fmla="val 16832453"/>
              <a:gd name="adj4" fmla="val 2010830"/>
              <a:gd name="adj5" fmla="val 9040"/>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TextBox 89"/>
          <p:cNvSpPr txBox="1"/>
          <p:nvPr/>
        </p:nvSpPr>
        <p:spPr>
          <a:xfrm>
            <a:off x="3527884" y="3969060"/>
            <a:ext cx="1029897" cy="461665"/>
          </a:xfrm>
          <a:prstGeom prst="rect">
            <a:avLst/>
          </a:prstGeom>
          <a:noFill/>
        </p:spPr>
        <p:txBody>
          <a:bodyPr wrap="none" rtlCol="0">
            <a:spAutoFit/>
            <a:scene3d>
              <a:camera prst="orthographicFront"/>
              <a:lightRig rig="threePt" dir="t"/>
            </a:scene3d>
            <a:sp3d extrusionH="139700" prstMaterial="matte">
              <a:bevelT w="38100" h="38100"/>
            </a:sp3d>
          </a:bodyPr>
          <a:lstStyle/>
          <a:p>
            <a:r>
              <a:rPr lang="pl-PL" sz="2400" b="1" dirty="0" smtClean="0">
                <a:solidFill>
                  <a:schemeClr val="tx2"/>
                </a:solidFill>
                <a:effectLst/>
              </a:rPr>
              <a:t>iterate</a:t>
            </a:r>
            <a:endParaRPr lang="en-US" sz="2400" b="1" dirty="0" smtClean="0">
              <a:solidFill>
                <a:schemeClr val="tx2"/>
              </a:solidFill>
              <a:effectLst/>
            </a:endParaRPr>
          </a:p>
        </p:txBody>
      </p:sp>
      <p:sp>
        <p:nvSpPr>
          <p:cNvPr id="44" name="TextBox 43"/>
          <p:cNvSpPr txBox="1"/>
          <p:nvPr/>
        </p:nvSpPr>
        <p:spPr>
          <a:xfrm>
            <a:off x="2699792" y="5625244"/>
            <a:ext cx="3666260" cy="369332"/>
          </a:xfrm>
          <a:prstGeom prst="rect">
            <a:avLst/>
          </a:prstGeom>
          <a:noFill/>
        </p:spPr>
        <p:txBody>
          <a:bodyPr wrap="none" rtlCol="0">
            <a:spAutoFit/>
          </a:bodyPr>
          <a:lstStyle/>
          <a:p>
            <a:r>
              <a:rPr lang="pl-PL" b="1" dirty="0" smtClean="0"/>
              <a:t>rows / s = 120 × resolution × lifetime</a:t>
            </a:r>
            <a:endParaRPr lang="en-US" b="1" dirty="0" smtClean="0"/>
          </a:p>
        </p:txBody>
      </p:sp>
      <p:sp>
        <p:nvSpPr>
          <p:cNvPr id="47" name="TextBox 46"/>
          <p:cNvSpPr txBox="1"/>
          <p:nvPr/>
        </p:nvSpPr>
        <p:spPr>
          <a:xfrm>
            <a:off x="1013520" y="4467697"/>
            <a:ext cx="1604093" cy="307777"/>
          </a:xfrm>
          <a:prstGeom prst="rect">
            <a:avLst/>
          </a:prstGeom>
          <a:noFill/>
        </p:spPr>
        <p:txBody>
          <a:bodyPr wrap="none" rtlCol="0">
            <a:spAutoFit/>
          </a:bodyPr>
          <a:lstStyle/>
          <a:p>
            <a:pPr algn="ctr"/>
            <a:r>
              <a:rPr lang="en-US" sz="1400" b="1" dirty="0" smtClean="0"/>
              <a:t>optimal </a:t>
            </a:r>
            <a:r>
              <a:rPr lang="en-US" sz="1400" b="1" dirty="0" err="1" smtClean="0"/>
              <a:t>subframes</a:t>
            </a:r>
            <a:endParaRPr lang="en-US" sz="1400" b="1"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anim calcmode="lin" valueType="num">
                                      <p:cBhvr>
                                        <p:cTn id="12" dur="500" fill="hold"/>
                                        <p:tgtEl>
                                          <p:spTgt spid="50"/>
                                        </p:tgtEl>
                                        <p:attrNameLst>
                                          <p:attrName>ppt_x</p:attrName>
                                        </p:attrNameLst>
                                      </p:cBhvr>
                                      <p:tavLst>
                                        <p:tav tm="0">
                                          <p:val>
                                            <p:strVal val="#ppt_x"/>
                                          </p:val>
                                        </p:tav>
                                        <p:tav tm="100000">
                                          <p:val>
                                            <p:strVal val="#ppt_x"/>
                                          </p:val>
                                        </p:tav>
                                      </p:tavLst>
                                    </p:anim>
                                    <p:anim calcmode="lin" valueType="num">
                                      <p:cBhvr>
                                        <p:cTn id="13" dur="5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3016"/>
                                        </p:tgtEl>
                                        <p:attrNameLst>
                                          <p:attrName>style.visibility</p:attrName>
                                        </p:attrNameLst>
                                      </p:cBhvr>
                                      <p:to>
                                        <p:strVal val="visible"/>
                                      </p:to>
                                    </p:set>
                                    <p:animEffect transition="in" filter="fade">
                                      <p:cBhvr>
                                        <p:cTn id="22" dur="500"/>
                                        <p:tgtEl>
                                          <p:spTgt spid="43016"/>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up)">
                                      <p:cBhvr>
                                        <p:cTn id="29" dur="500"/>
                                        <p:tgtEl>
                                          <p:spTgt spid="53"/>
                                        </p:tgtEl>
                                      </p:cBhvr>
                                    </p:animEffect>
                                  </p:childTnLst>
                                </p:cTn>
                              </p:par>
                            </p:childTnLst>
                          </p:cTn>
                        </p:par>
                        <p:par>
                          <p:cTn id="30" fill="hold">
                            <p:stCondLst>
                              <p:cond delay="1500"/>
                            </p:stCondLst>
                            <p:childTnLst>
                              <p:par>
                                <p:cTn id="31" presetID="22" presetClass="exit" presetSubtype="1" fill="hold" nodeType="afterEffect">
                                  <p:stCondLst>
                                    <p:cond delay="500"/>
                                  </p:stCondLst>
                                  <p:childTnLst>
                                    <p:animEffect transition="out" filter="wipe(up)">
                                      <p:cBhvr>
                                        <p:cTn id="32" dur="500"/>
                                        <p:tgtEl>
                                          <p:spTgt spid="53"/>
                                        </p:tgtEl>
                                      </p:cBhvr>
                                    </p:animEffect>
                                    <p:set>
                                      <p:cBhvr>
                                        <p:cTn id="33" dur="1" fill="hold">
                                          <p:stCondLst>
                                            <p:cond delay="499"/>
                                          </p:stCondLst>
                                        </p:cTn>
                                        <p:tgtEl>
                                          <p:spTgt spid="53"/>
                                        </p:tgtEl>
                                        <p:attrNameLst>
                                          <p:attrName>style.visibility</p:attrName>
                                        </p:attrNameLst>
                                      </p:cBhvr>
                                      <p:to>
                                        <p:strVal val="hidden"/>
                                      </p:to>
                                    </p:set>
                                  </p:childTnLst>
                                </p:cTn>
                              </p:par>
                            </p:childTnLst>
                          </p:cTn>
                        </p:par>
                        <p:par>
                          <p:cTn id="34" fill="hold">
                            <p:stCondLst>
                              <p:cond delay="2500"/>
                            </p:stCondLst>
                            <p:childTnLst>
                              <p:par>
                                <p:cTn id="35" presetID="10" presetClass="exit" presetSubtype="0" fill="hold" nodeType="afterEffect">
                                  <p:stCondLst>
                                    <p:cond delay="0"/>
                                  </p:stCondLst>
                                  <p:childTnLst>
                                    <p:animEffect transition="out" filter="fade">
                                      <p:cBhvr>
                                        <p:cTn id="36" dur="500"/>
                                        <p:tgtEl>
                                          <p:spTgt spid="43016"/>
                                        </p:tgtEl>
                                      </p:cBhvr>
                                    </p:animEffect>
                                    <p:set>
                                      <p:cBhvr>
                                        <p:cTn id="37" dur="1" fill="hold">
                                          <p:stCondLst>
                                            <p:cond delay="499"/>
                                          </p:stCondLst>
                                        </p:cTn>
                                        <p:tgtEl>
                                          <p:spTgt spid="43016"/>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72"/>
                                        </p:tgtEl>
                                      </p:cBhvr>
                                    </p:animEffect>
                                    <p:set>
                                      <p:cBhvr>
                                        <p:cTn id="40" dur="1" fill="hold">
                                          <p:stCondLst>
                                            <p:cond delay="499"/>
                                          </p:stCondLst>
                                        </p:cTn>
                                        <p:tgtEl>
                                          <p:spTgt spid="72"/>
                                        </p:tgtEl>
                                        <p:attrNameLst>
                                          <p:attrName>style.visibility</p:attrName>
                                        </p:attrNameLst>
                                      </p:cBhvr>
                                      <p:to>
                                        <p:strVal val="hidden"/>
                                      </p:to>
                                    </p:set>
                                  </p:childTnLst>
                                </p:cTn>
                              </p:par>
                            </p:childTnLst>
                          </p:cTn>
                        </p:par>
                        <p:par>
                          <p:cTn id="41" fill="hold">
                            <p:stCondLst>
                              <p:cond delay="3000"/>
                            </p:stCondLst>
                            <p:childTnLst>
                              <p:par>
                                <p:cTn id="42" presetID="22" presetClass="entr" presetSubtype="4"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down)">
                                      <p:cBhvr>
                                        <p:cTn id="44" dur="500"/>
                                        <p:tgtEl>
                                          <p:spTgt spid="46"/>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strVal val="#ppt_x"/>
                                          </p:val>
                                        </p:tav>
                                        <p:tav tm="100000">
                                          <p:val>
                                            <p:strVal val="#ppt_x"/>
                                          </p:val>
                                        </p:tav>
                                      </p:tavLst>
                                    </p:anim>
                                    <p:anim calcmode="lin" valueType="num">
                                      <p:cBhvr>
                                        <p:cTn id="54" dur="5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46"/>
                                        </p:tgtEl>
                                      </p:cBhvr>
                                    </p:animEffect>
                                    <p:set>
                                      <p:cBhvr>
                                        <p:cTn id="59" dur="1" fill="hold">
                                          <p:stCondLst>
                                            <p:cond delay="499"/>
                                          </p:stCondLst>
                                        </p:cTn>
                                        <p:tgtEl>
                                          <p:spTgt spid="4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45"/>
                                        </p:tgtEl>
                                      </p:cBhvr>
                                    </p:animEffect>
                                    <p:set>
                                      <p:cBhvr>
                                        <p:cTn id="62" dur="1" fill="hold">
                                          <p:stCondLst>
                                            <p:cond delay="499"/>
                                          </p:stCondLst>
                                        </p:cTn>
                                        <p:tgtEl>
                                          <p:spTgt spid="45"/>
                                        </p:tgtEl>
                                        <p:attrNameLst>
                                          <p:attrName>style.visibility</p:attrName>
                                        </p:attrNameLst>
                                      </p:cBhvr>
                                      <p:to>
                                        <p:strVal val="hidden"/>
                                      </p:to>
                                    </p:set>
                                  </p:childTnLst>
                                </p:cTn>
                              </p:par>
                            </p:childTnLst>
                          </p:cTn>
                        </p:par>
                        <p:par>
                          <p:cTn id="63" fill="hold">
                            <p:stCondLst>
                              <p:cond delay="500"/>
                            </p:stCondLst>
                            <p:childTnLst>
                              <p:par>
                                <p:cTn id="64" presetID="0" presetClass="path" presetSubtype="0" decel="50000" fill="hold" nodeType="afterEffect">
                                  <p:stCondLst>
                                    <p:cond delay="0"/>
                                  </p:stCondLst>
                                  <p:childTnLst>
                                    <p:animMotion origin="layout" path="M -1.66667E-6 7.40741E-7 L -0.11424 -0.18889 " pathEditMode="relative" ptsTypes="AA">
                                      <p:cBhvr>
                                        <p:cTn id="65" dur="500" fill="hold"/>
                                        <p:tgtEl>
                                          <p:spTgt spid="48"/>
                                        </p:tgtEl>
                                        <p:attrNameLst>
                                          <p:attrName>ppt_x</p:attrName>
                                          <p:attrName>ppt_y</p:attrName>
                                        </p:attrNameLst>
                                      </p:cBhvr>
                                    </p:animMotion>
                                  </p:childTnLst>
                                </p:cTn>
                              </p:par>
                              <p:par>
                                <p:cTn id="66" presetID="0" presetClass="path" presetSubtype="0" decel="50000" fill="hold" grpId="2" nodeType="withEffect">
                                  <p:stCondLst>
                                    <p:cond delay="0"/>
                                  </p:stCondLst>
                                  <p:childTnLst>
                                    <p:animMotion origin="layout" path="M 0 0 L -0.11406 -0.19444 " pathEditMode="relative" ptsTypes="AA">
                                      <p:cBhvr>
                                        <p:cTn id="67" dur="500" fill="hold"/>
                                        <p:tgtEl>
                                          <p:spTgt spid="49"/>
                                        </p:tgtEl>
                                        <p:attrNameLst>
                                          <p:attrName>ppt_x</p:attrName>
                                          <p:attrName>ppt_y</p:attrName>
                                        </p:attrNameLst>
                                      </p:cBhvr>
                                    </p:animMotion>
                                  </p:childTnLst>
                                </p:cTn>
                              </p:par>
                            </p:childTnLst>
                          </p:cTn>
                        </p:par>
                        <p:par>
                          <p:cTn id="68" fill="hold">
                            <p:stCondLst>
                              <p:cond delay="1000"/>
                            </p:stCondLst>
                            <p:childTnLst>
                              <p:par>
                                <p:cTn id="69" presetID="47" presetClass="entr" presetSubtype="0"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anim calcmode="lin" valueType="num">
                                      <p:cBhvr>
                                        <p:cTn id="72" dur="500" fill="hold"/>
                                        <p:tgtEl>
                                          <p:spTgt spid="62"/>
                                        </p:tgtEl>
                                        <p:attrNameLst>
                                          <p:attrName>ppt_x</p:attrName>
                                        </p:attrNameLst>
                                      </p:cBhvr>
                                      <p:tavLst>
                                        <p:tav tm="0">
                                          <p:val>
                                            <p:strVal val="#ppt_x"/>
                                          </p:val>
                                        </p:tav>
                                        <p:tav tm="100000">
                                          <p:val>
                                            <p:strVal val="#ppt_x"/>
                                          </p:val>
                                        </p:tav>
                                      </p:tavLst>
                                    </p:anim>
                                    <p:anim calcmode="lin" valueType="num">
                                      <p:cBhvr>
                                        <p:cTn id="73" dur="500" fill="hold"/>
                                        <p:tgtEl>
                                          <p:spTgt spid="62"/>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42" presetClass="entr" presetSubtype="0" fill="hold" grpId="2"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anim calcmode="lin" valueType="num">
                                      <p:cBhvr>
                                        <p:cTn id="78" dur="500" fill="hold"/>
                                        <p:tgtEl>
                                          <p:spTgt spid="63"/>
                                        </p:tgtEl>
                                        <p:attrNameLst>
                                          <p:attrName>ppt_x</p:attrName>
                                        </p:attrNameLst>
                                      </p:cBhvr>
                                      <p:tavLst>
                                        <p:tav tm="0">
                                          <p:val>
                                            <p:strVal val="#ppt_x"/>
                                          </p:val>
                                        </p:tav>
                                        <p:tav tm="100000">
                                          <p:val>
                                            <p:strVal val="#ppt_x"/>
                                          </p:val>
                                        </p:tav>
                                      </p:tavLst>
                                    </p:anim>
                                    <p:anim calcmode="lin" valueType="num">
                                      <p:cBhvr>
                                        <p:cTn id="79" dur="500" fill="hold"/>
                                        <p:tgtEl>
                                          <p:spTgt spid="63"/>
                                        </p:tgtEl>
                                        <p:attrNameLst>
                                          <p:attrName>ppt_y</p:attrName>
                                        </p:attrNameLst>
                                      </p:cBhvr>
                                      <p:tavLst>
                                        <p:tav tm="0">
                                          <p:val>
                                            <p:strVal val="#ppt_y+.1"/>
                                          </p:val>
                                        </p:tav>
                                        <p:tav tm="100000">
                                          <p:val>
                                            <p:strVal val="#ppt_y"/>
                                          </p:val>
                                        </p:tav>
                                      </p:tavLst>
                                    </p:anim>
                                  </p:childTnLst>
                                </p:cTn>
                              </p:par>
                            </p:childTnLst>
                          </p:cTn>
                        </p:par>
                        <p:par>
                          <p:cTn id="80" fill="hold">
                            <p:stCondLst>
                              <p:cond delay="2000"/>
                            </p:stCondLst>
                            <p:childTnLst>
                              <p:par>
                                <p:cTn id="81" presetID="10" presetClass="entr" presetSubtype="0" fill="hold" grpId="1"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500"/>
                                        <p:tgtEl>
                                          <p:spTgt spid="68"/>
                                        </p:tgtEl>
                                      </p:cBhvr>
                                    </p:animEffect>
                                  </p:childTnLst>
                                </p:cTn>
                              </p:par>
                            </p:childTnLst>
                          </p:cTn>
                        </p:par>
                        <p:par>
                          <p:cTn id="84" fill="hold">
                            <p:stCondLst>
                              <p:cond delay="2500"/>
                            </p:stCondLst>
                            <p:childTnLst>
                              <p:par>
                                <p:cTn id="85" presetID="22" presetClass="entr" presetSubtype="1" fill="hold"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up)">
                                      <p:cBhvr>
                                        <p:cTn id="87" dur="500"/>
                                        <p:tgtEl>
                                          <p:spTgt spid="64"/>
                                        </p:tgtEl>
                                      </p:cBhvr>
                                    </p:animEffect>
                                  </p:childTnLst>
                                </p:cTn>
                              </p:par>
                            </p:childTnLst>
                          </p:cTn>
                        </p:par>
                        <p:par>
                          <p:cTn id="88" fill="hold">
                            <p:stCondLst>
                              <p:cond delay="3000"/>
                            </p:stCondLst>
                            <p:childTnLst>
                              <p:par>
                                <p:cTn id="89" presetID="10" presetClass="entr" presetSubtype="0" fill="hold" nodeType="afterEffect">
                                  <p:stCondLst>
                                    <p:cond delay="0"/>
                                  </p:stCondLst>
                                  <p:childTnLst>
                                    <p:set>
                                      <p:cBhvr>
                                        <p:cTn id="90" dur="1" fill="hold">
                                          <p:stCondLst>
                                            <p:cond delay="0"/>
                                          </p:stCondLst>
                                        </p:cTn>
                                        <p:tgtEl>
                                          <p:spTgt spid="43017"/>
                                        </p:tgtEl>
                                        <p:attrNameLst>
                                          <p:attrName>style.visibility</p:attrName>
                                        </p:attrNameLst>
                                      </p:cBhvr>
                                      <p:to>
                                        <p:strVal val="visible"/>
                                      </p:to>
                                    </p:set>
                                    <p:animEffect transition="in" filter="fade">
                                      <p:cBhvr>
                                        <p:cTn id="91" dur="500"/>
                                        <p:tgtEl>
                                          <p:spTgt spid="43017"/>
                                        </p:tgtEl>
                                      </p:cBhvr>
                                    </p:animEffect>
                                  </p:childTnLst>
                                </p:cTn>
                              </p:par>
                            </p:childTnLst>
                          </p:cTn>
                        </p:par>
                        <p:par>
                          <p:cTn id="92" fill="hold">
                            <p:stCondLst>
                              <p:cond delay="3500"/>
                            </p:stCondLst>
                            <p:childTnLst>
                              <p:par>
                                <p:cTn id="93" presetID="22" presetClass="exit" presetSubtype="1" fill="hold" nodeType="afterEffect">
                                  <p:stCondLst>
                                    <p:cond delay="500"/>
                                  </p:stCondLst>
                                  <p:childTnLst>
                                    <p:animEffect transition="out" filter="wipe(up)">
                                      <p:cBhvr>
                                        <p:cTn id="94" dur="500"/>
                                        <p:tgtEl>
                                          <p:spTgt spid="64"/>
                                        </p:tgtEl>
                                      </p:cBhvr>
                                    </p:animEffect>
                                    <p:set>
                                      <p:cBhvr>
                                        <p:cTn id="95" dur="1" fill="hold">
                                          <p:stCondLst>
                                            <p:cond delay="499"/>
                                          </p:stCondLst>
                                        </p:cTn>
                                        <p:tgtEl>
                                          <p:spTgt spid="64"/>
                                        </p:tgtEl>
                                        <p:attrNameLst>
                                          <p:attrName>style.visibility</p:attrName>
                                        </p:attrNameLst>
                                      </p:cBhvr>
                                      <p:to>
                                        <p:strVal val="hidden"/>
                                      </p:to>
                                    </p:set>
                                  </p:childTnLst>
                                </p:cTn>
                              </p:par>
                            </p:childTnLst>
                          </p:cTn>
                        </p:par>
                        <p:par>
                          <p:cTn id="96" fill="hold">
                            <p:stCondLst>
                              <p:cond delay="4500"/>
                            </p:stCondLst>
                            <p:childTnLst>
                              <p:par>
                                <p:cTn id="97" presetID="10" presetClass="exit" presetSubtype="0" fill="hold" grpId="0" nodeType="afterEffect">
                                  <p:stCondLst>
                                    <p:cond delay="0"/>
                                  </p:stCondLst>
                                  <p:childTnLst>
                                    <p:animEffect transition="out" filter="fade">
                                      <p:cBhvr>
                                        <p:cTn id="98" dur="500"/>
                                        <p:tgtEl>
                                          <p:spTgt spid="68"/>
                                        </p:tgtEl>
                                      </p:cBhvr>
                                    </p:animEffect>
                                    <p:set>
                                      <p:cBhvr>
                                        <p:cTn id="99" dur="1" fill="hold">
                                          <p:stCondLst>
                                            <p:cond delay="499"/>
                                          </p:stCondLst>
                                        </p:cTn>
                                        <p:tgtEl>
                                          <p:spTgt spid="68"/>
                                        </p:tgtEl>
                                        <p:attrNameLst>
                                          <p:attrName>style.visibility</p:attrName>
                                        </p:attrNameLst>
                                      </p:cBhvr>
                                      <p:to>
                                        <p:strVal val="hidden"/>
                                      </p:to>
                                    </p:set>
                                  </p:childTnLst>
                                </p:cTn>
                              </p:par>
                            </p:childTnLst>
                          </p:cTn>
                        </p:par>
                        <p:par>
                          <p:cTn id="100" fill="hold">
                            <p:stCondLst>
                              <p:cond delay="5000"/>
                            </p:stCondLst>
                            <p:childTnLst>
                              <p:par>
                                <p:cTn id="101" presetID="42" presetClass="entr" presetSubtype="0" fill="hold" grpId="1" nodeType="after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500"/>
                                        <p:tgtEl>
                                          <p:spTgt spid="70"/>
                                        </p:tgtEl>
                                      </p:cBhvr>
                                    </p:animEffect>
                                    <p:anim calcmode="lin" valueType="num">
                                      <p:cBhvr>
                                        <p:cTn id="104" dur="500" fill="hold"/>
                                        <p:tgtEl>
                                          <p:spTgt spid="70"/>
                                        </p:tgtEl>
                                        <p:attrNameLst>
                                          <p:attrName>ppt_x</p:attrName>
                                        </p:attrNameLst>
                                      </p:cBhvr>
                                      <p:tavLst>
                                        <p:tav tm="0">
                                          <p:val>
                                            <p:strVal val="#ppt_x"/>
                                          </p:val>
                                        </p:tav>
                                        <p:tav tm="100000">
                                          <p:val>
                                            <p:strVal val="#ppt_x"/>
                                          </p:val>
                                        </p:tav>
                                      </p:tavLst>
                                    </p:anim>
                                    <p:anim calcmode="lin" valueType="num">
                                      <p:cBhvr>
                                        <p:cTn id="105" dur="5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500"/>
                                        <p:tgtEl>
                                          <p:spTgt spid="74"/>
                                        </p:tgtEl>
                                      </p:cBhvr>
                                    </p:animEffect>
                                  </p:childTnLst>
                                </p:cTn>
                              </p:par>
                              <p:par>
                                <p:cTn id="111" presetID="10" presetClass="entr" presetSubtype="0" fill="hold" grpId="1"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fade">
                                      <p:cBhvr>
                                        <p:cTn id="113" dur="500"/>
                                        <p:tgtEl>
                                          <p:spTgt spid="75"/>
                                        </p:tgtEl>
                                      </p:cBhvr>
                                    </p:animEffect>
                                  </p:childTnLst>
                                </p:cTn>
                              </p:par>
                            </p:childTnLst>
                          </p:cTn>
                        </p:par>
                        <p:par>
                          <p:cTn id="114" fill="hold">
                            <p:stCondLst>
                              <p:cond delay="500"/>
                            </p:stCondLst>
                            <p:childTnLst>
                              <p:par>
                                <p:cTn id="115" presetID="22" presetClass="entr" presetSubtype="2" fill="hold" nodeType="afterEffect">
                                  <p:stCondLst>
                                    <p:cond delay="0"/>
                                  </p:stCondLst>
                                  <p:childTnLst>
                                    <p:set>
                                      <p:cBhvr>
                                        <p:cTn id="116" dur="1" fill="hold">
                                          <p:stCondLst>
                                            <p:cond delay="0"/>
                                          </p:stCondLst>
                                        </p:cTn>
                                        <p:tgtEl>
                                          <p:spTgt spid="73"/>
                                        </p:tgtEl>
                                        <p:attrNameLst>
                                          <p:attrName>style.visibility</p:attrName>
                                        </p:attrNameLst>
                                      </p:cBhvr>
                                      <p:to>
                                        <p:strVal val="visible"/>
                                      </p:to>
                                    </p:set>
                                    <p:animEffect transition="in" filter="wipe(right)">
                                      <p:cBhvr>
                                        <p:cTn id="117" dur="500"/>
                                        <p:tgtEl>
                                          <p:spTgt spid="73"/>
                                        </p:tgtEl>
                                      </p:cBhvr>
                                    </p:animEffect>
                                  </p:childTnLst>
                                </p:cTn>
                              </p:par>
                            </p:childTnLst>
                          </p:cTn>
                        </p:par>
                        <p:par>
                          <p:cTn id="118" fill="hold">
                            <p:stCondLst>
                              <p:cond delay="1000"/>
                            </p:stCondLst>
                            <p:childTnLst>
                              <p:par>
                                <p:cTn id="119" presetID="10" presetClass="entr" presetSubtype="0" fill="hold" nodeType="afterEffect">
                                  <p:stCondLst>
                                    <p:cond delay="0"/>
                                  </p:stCondLst>
                                  <p:childTnLst>
                                    <p:set>
                                      <p:cBhvr>
                                        <p:cTn id="120" dur="1" fill="hold">
                                          <p:stCondLst>
                                            <p:cond delay="0"/>
                                          </p:stCondLst>
                                        </p:cTn>
                                        <p:tgtEl>
                                          <p:spTgt spid="78"/>
                                        </p:tgtEl>
                                        <p:attrNameLst>
                                          <p:attrName>style.visibility</p:attrName>
                                        </p:attrNameLst>
                                      </p:cBhvr>
                                      <p:to>
                                        <p:strVal val="visible"/>
                                      </p:to>
                                    </p:set>
                                    <p:animEffect transition="in" filter="fade">
                                      <p:cBhvr>
                                        <p:cTn id="121" dur="500"/>
                                        <p:tgtEl>
                                          <p:spTgt spid="78"/>
                                        </p:tgtEl>
                                      </p:cBhvr>
                                    </p:animEffect>
                                  </p:childTnLst>
                                </p:cTn>
                              </p:par>
                            </p:childTnLst>
                          </p:cTn>
                        </p:par>
                        <p:par>
                          <p:cTn id="122" fill="hold">
                            <p:stCondLst>
                              <p:cond delay="1500"/>
                            </p:stCondLst>
                            <p:childTnLst>
                              <p:par>
                                <p:cTn id="123" presetID="42" presetClass="exit" presetSubtype="0" fill="hold" grpId="1" nodeType="afterEffect">
                                  <p:stCondLst>
                                    <p:cond delay="0"/>
                                  </p:stCondLst>
                                  <p:childTnLst>
                                    <p:animEffect transition="out" filter="fade">
                                      <p:cBhvr>
                                        <p:cTn id="124" dur="500"/>
                                        <p:tgtEl>
                                          <p:spTgt spid="50"/>
                                        </p:tgtEl>
                                      </p:cBhvr>
                                    </p:animEffect>
                                    <p:anim calcmode="lin" valueType="num">
                                      <p:cBhvr>
                                        <p:cTn id="125" dur="500"/>
                                        <p:tgtEl>
                                          <p:spTgt spid="50"/>
                                        </p:tgtEl>
                                        <p:attrNameLst>
                                          <p:attrName>ppt_x</p:attrName>
                                        </p:attrNameLst>
                                      </p:cBhvr>
                                      <p:tavLst>
                                        <p:tav tm="0">
                                          <p:val>
                                            <p:strVal val="ppt_x"/>
                                          </p:val>
                                        </p:tav>
                                        <p:tav tm="100000">
                                          <p:val>
                                            <p:strVal val="ppt_x"/>
                                          </p:val>
                                        </p:tav>
                                      </p:tavLst>
                                    </p:anim>
                                    <p:anim calcmode="lin" valueType="num">
                                      <p:cBhvr>
                                        <p:cTn id="126" dur="500"/>
                                        <p:tgtEl>
                                          <p:spTgt spid="50"/>
                                        </p:tgtEl>
                                        <p:attrNameLst>
                                          <p:attrName>ppt_y</p:attrName>
                                        </p:attrNameLst>
                                      </p:cBhvr>
                                      <p:tavLst>
                                        <p:tav tm="0">
                                          <p:val>
                                            <p:strVal val="ppt_y"/>
                                          </p:val>
                                        </p:tav>
                                        <p:tav tm="100000">
                                          <p:val>
                                            <p:strVal val="ppt_y+.1"/>
                                          </p:val>
                                        </p:tav>
                                      </p:tavLst>
                                    </p:anim>
                                    <p:set>
                                      <p:cBhvr>
                                        <p:cTn id="127" dur="1" fill="hold">
                                          <p:stCondLst>
                                            <p:cond delay="499"/>
                                          </p:stCondLst>
                                        </p:cTn>
                                        <p:tgtEl>
                                          <p:spTgt spid="50"/>
                                        </p:tgtEl>
                                        <p:attrNameLst>
                                          <p:attrName>style.visibility</p:attrName>
                                        </p:attrNameLst>
                                      </p:cBhvr>
                                      <p:to>
                                        <p:strVal val="hidden"/>
                                      </p:to>
                                    </p:set>
                                  </p:childTnLst>
                                </p:cTn>
                              </p:par>
                            </p:childTnLst>
                          </p:cTn>
                        </p:par>
                        <p:par>
                          <p:cTn id="128" fill="hold">
                            <p:stCondLst>
                              <p:cond delay="2000"/>
                            </p:stCondLst>
                            <p:childTnLst>
                              <p:par>
                                <p:cTn id="129" presetID="42" presetClass="entr" presetSubtype="0" fill="hold" grpId="0" nodeType="afterEffect">
                                  <p:stCondLst>
                                    <p:cond delay="0"/>
                                  </p:stCondLst>
                                  <p:childTnLst>
                                    <p:set>
                                      <p:cBhvr>
                                        <p:cTn id="130" dur="1" fill="hold">
                                          <p:stCondLst>
                                            <p:cond delay="0"/>
                                          </p:stCondLst>
                                        </p:cTn>
                                        <p:tgtEl>
                                          <p:spTgt spid="87"/>
                                        </p:tgtEl>
                                        <p:attrNameLst>
                                          <p:attrName>style.visibility</p:attrName>
                                        </p:attrNameLst>
                                      </p:cBhvr>
                                      <p:to>
                                        <p:strVal val="visible"/>
                                      </p:to>
                                    </p:set>
                                    <p:animEffect transition="in" filter="fade">
                                      <p:cBhvr>
                                        <p:cTn id="131" dur="500"/>
                                        <p:tgtEl>
                                          <p:spTgt spid="87"/>
                                        </p:tgtEl>
                                      </p:cBhvr>
                                    </p:animEffect>
                                    <p:anim calcmode="lin" valueType="num">
                                      <p:cBhvr>
                                        <p:cTn id="132" dur="500" fill="hold"/>
                                        <p:tgtEl>
                                          <p:spTgt spid="87"/>
                                        </p:tgtEl>
                                        <p:attrNameLst>
                                          <p:attrName>ppt_x</p:attrName>
                                        </p:attrNameLst>
                                      </p:cBhvr>
                                      <p:tavLst>
                                        <p:tav tm="0">
                                          <p:val>
                                            <p:strVal val="#ppt_x"/>
                                          </p:val>
                                        </p:tav>
                                        <p:tav tm="100000">
                                          <p:val>
                                            <p:strVal val="#ppt_x"/>
                                          </p:val>
                                        </p:tav>
                                      </p:tavLst>
                                    </p:anim>
                                    <p:anim calcmode="lin" valueType="num">
                                      <p:cBhvr>
                                        <p:cTn id="133" dur="500" fill="hold"/>
                                        <p:tgtEl>
                                          <p:spTgt spid="87"/>
                                        </p:tgtEl>
                                        <p:attrNameLst>
                                          <p:attrName>ppt_y</p:attrName>
                                        </p:attrNameLst>
                                      </p:cBhvr>
                                      <p:tavLst>
                                        <p:tav tm="0">
                                          <p:val>
                                            <p:strVal val="#ppt_y+.1"/>
                                          </p:val>
                                        </p:tav>
                                        <p:tav tm="100000">
                                          <p:val>
                                            <p:strVal val="#ppt_y"/>
                                          </p:val>
                                        </p:tav>
                                      </p:tavLst>
                                    </p:anim>
                                  </p:childTnLst>
                                </p:cTn>
                              </p:par>
                            </p:childTnLst>
                          </p:cTn>
                        </p:par>
                        <p:par>
                          <p:cTn id="134" fill="hold">
                            <p:stCondLst>
                              <p:cond delay="2500"/>
                            </p:stCondLst>
                            <p:childTnLst>
                              <p:par>
                                <p:cTn id="135" presetID="22" presetClass="exit" presetSubtype="2" fill="hold" nodeType="afterEffect">
                                  <p:stCondLst>
                                    <p:cond delay="0"/>
                                  </p:stCondLst>
                                  <p:childTnLst>
                                    <p:animEffect transition="out" filter="wipe(right)">
                                      <p:cBhvr>
                                        <p:cTn id="136" dur="500"/>
                                        <p:tgtEl>
                                          <p:spTgt spid="73"/>
                                        </p:tgtEl>
                                      </p:cBhvr>
                                    </p:animEffect>
                                    <p:set>
                                      <p:cBhvr>
                                        <p:cTn id="137" dur="1" fill="hold">
                                          <p:stCondLst>
                                            <p:cond delay="499"/>
                                          </p:stCondLst>
                                        </p:cTn>
                                        <p:tgtEl>
                                          <p:spTgt spid="73"/>
                                        </p:tgtEl>
                                        <p:attrNameLst>
                                          <p:attrName>style.visibility</p:attrName>
                                        </p:attrNameLst>
                                      </p:cBhvr>
                                      <p:to>
                                        <p:strVal val="hidden"/>
                                      </p:to>
                                    </p:set>
                                  </p:childTnLst>
                                </p:cTn>
                              </p:par>
                            </p:childTnLst>
                          </p:cTn>
                        </p:par>
                        <p:par>
                          <p:cTn id="138" fill="hold">
                            <p:stCondLst>
                              <p:cond delay="3000"/>
                            </p:stCondLst>
                            <p:childTnLst>
                              <p:par>
                                <p:cTn id="139" presetID="10" presetClass="exit" presetSubtype="0" fill="hold" nodeType="afterEffect">
                                  <p:stCondLst>
                                    <p:cond delay="0"/>
                                  </p:stCondLst>
                                  <p:childTnLst>
                                    <p:animEffect transition="out" filter="fade">
                                      <p:cBhvr>
                                        <p:cTn id="140" dur="500"/>
                                        <p:tgtEl>
                                          <p:spTgt spid="74"/>
                                        </p:tgtEl>
                                      </p:cBhvr>
                                    </p:animEffect>
                                    <p:set>
                                      <p:cBhvr>
                                        <p:cTn id="141" dur="1" fill="hold">
                                          <p:stCondLst>
                                            <p:cond delay="499"/>
                                          </p:stCondLst>
                                        </p:cTn>
                                        <p:tgtEl>
                                          <p:spTgt spid="74"/>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75"/>
                                        </p:tgtEl>
                                      </p:cBhvr>
                                    </p:animEffect>
                                    <p:set>
                                      <p:cBhvr>
                                        <p:cTn id="144" dur="1" fill="hold">
                                          <p:stCondLst>
                                            <p:cond delay="499"/>
                                          </p:stCondLst>
                                        </p:cTn>
                                        <p:tgtEl>
                                          <p:spTgt spid="75"/>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iterate type="lt">
                                    <p:tmPct val="0"/>
                                  </p:iterate>
                                  <p:childTnLst>
                                    <p:set>
                                      <p:cBhvr>
                                        <p:cTn id="148" dur="1" fill="hold">
                                          <p:stCondLst>
                                            <p:cond delay="0"/>
                                          </p:stCondLst>
                                        </p:cTn>
                                        <p:tgtEl>
                                          <p:spTgt spid="89"/>
                                        </p:tgtEl>
                                        <p:attrNameLst>
                                          <p:attrName>style.visibility</p:attrName>
                                        </p:attrNameLst>
                                      </p:cBhvr>
                                      <p:to>
                                        <p:strVal val="visible"/>
                                      </p:to>
                                    </p:set>
                                    <p:animEffect transition="in" filter="fade">
                                      <p:cBhvr>
                                        <p:cTn id="149" dur="500"/>
                                        <p:tgtEl>
                                          <p:spTgt spid="89"/>
                                        </p:tgtEl>
                                      </p:cBhvr>
                                    </p:animEffect>
                                  </p:childTnLst>
                                </p:cTn>
                              </p:par>
                              <p:par>
                                <p:cTn id="150" presetID="8" presetClass="emph" presetSubtype="0" fill="hold" grpId="1" nodeType="withEffect">
                                  <p:stCondLst>
                                    <p:cond delay="0"/>
                                  </p:stCondLst>
                                  <p:iterate type="lt">
                                    <p:tmPct val="0"/>
                                  </p:iterate>
                                  <p:childTnLst>
                                    <p:animRot by="21600000">
                                      <p:cBhvr>
                                        <p:cTn id="151" dur="500" fill="hold"/>
                                        <p:tgtEl>
                                          <p:spTgt spid="89"/>
                                        </p:tgtEl>
                                        <p:attrNameLst>
                                          <p:attrName>r</p:attrName>
                                        </p:attrNameLst>
                                      </p:cBhvr>
                                    </p:animRot>
                                  </p:childTnLst>
                                </p:cTn>
                              </p:par>
                            </p:childTnLst>
                          </p:cTn>
                        </p:par>
                        <p:par>
                          <p:cTn id="152" fill="hold">
                            <p:stCondLst>
                              <p:cond delay="500"/>
                            </p:stCondLst>
                            <p:childTnLst>
                              <p:par>
                                <p:cTn id="153" presetID="10" presetClass="entr" presetSubtype="0" fill="hold" grpId="0" nodeType="afterEffect">
                                  <p:stCondLst>
                                    <p:cond delay="0"/>
                                  </p:stCondLst>
                                  <p:childTnLst>
                                    <p:set>
                                      <p:cBhvr>
                                        <p:cTn id="154" dur="1" fill="hold">
                                          <p:stCondLst>
                                            <p:cond delay="0"/>
                                          </p:stCondLst>
                                        </p:cTn>
                                        <p:tgtEl>
                                          <p:spTgt spid="90"/>
                                        </p:tgtEl>
                                        <p:attrNameLst>
                                          <p:attrName>style.visibility</p:attrName>
                                        </p:attrNameLst>
                                      </p:cBhvr>
                                      <p:to>
                                        <p:strVal val="visible"/>
                                      </p:to>
                                    </p:set>
                                    <p:animEffect transition="in" filter="fade">
                                      <p:cBhvr>
                                        <p:cTn id="155" dur="500"/>
                                        <p:tgtEl>
                                          <p:spTgt spid="90"/>
                                        </p:tgtEl>
                                      </p:cBhvr>
                                    </p:animEffect>
                                  </p:childTnLst>
                                </p:cTn>
                              </p:par>
                            </p:childTnLst>
                          </p:cTn>
                        </p:par>
                        <p:par>
                          <p:cTn id="156" fill="hold">
                            <p:stCondLst>
                              <p:cond delay="1000"/>
                            </p:stCondLst>
                            <p:childTnLst>
                              <p:par>
                                <p:cTn id="157" presetID="42" presetClass="exit" presetSubtype="0" fill="hold" grpId="1" nodeType="afterEffect">
                                  <p:stCondLst>
                                    <p:cond delay="0"/>
                                  </p:stCondLst>
                                  <p:childTnLst>
                                    <p:animEffect transition="out" filter="fade">
                                      <p:cBhvr>
                                        <p:cTn id="158" dur="500"/>
                                        <p:tgtEl>
                                          <p:spTgt spid="87"/>
                                        </p:tgtEl>
                                      </p:cBhvr>
                                    </p:animEffect>
                                    <p:anim calcmode="lin" valueType="num">
                                      <p:cBhvr>
                                        <p:cTn id="159" dur="500"/>
                                        <p:tgtEl>
                                          <p:spTgt spid="87"/>
                                        </p:tgtEl>
                                        <p:attrNameLst>
                                          <p:attrName>ppt_x</p:attrName>
                                        </p:attrNameLst>
                                      </p:cBhvr>
                                      <p:tavLst>
                                        <p:tav tm="0">
                                          <p:val>
                                            <p:strVal val="ppt_x"/>
                                          </p:val>
                                        </p:tav>
                                        <p:tav tm="100000">
                                          <p:val>
                                            <p:strVal val="ppt_x"/>
                                          </p:val>
                                        </p:tav>
                                      </p:tavLst>
                                    </p:anim>
                                    <p:anim calcmode="lin" valueType="num">
                                      <p:cBhvr>
                                        <p:cTn id="160" dur="500"/>
                                        <p:tgtEl>
                                          <p:spTgt spid="87"/>
                                        </p:tgtEl>
                                        <p:attrNameLst>
                                          <p:attrName>ppt_y</p:attrName>
                                        </p:attrNameLst>
                                      </p:cBhvr>
                                      <p:tavLst>
                                        <p:tav tm="0">
                                          <p:val>
                                            <p:strVal val="ppt_y"/>
                                          </p:val>
                                        </p:tav>
                                        <p:tav tm="100000">
                                          <p:val>
                                            <p:strVal val="ppt_y+.1"/>
                                          </p:val>
                                        </p:tav>
                                      </p:tavLst>
                                    </p:anim>
                                    <p:set>
                                      <p:cBhvr>
                                        <p:cTn id="161" dur="1" fill="hold">
                                          <p:stCondLst>
                                            <p:cond delay="499"/>
                                          </p:stCondLst>
                                        </p:cTn>
                                        <p:tgtEl>
                                          <p:spTgt spid="87"/>
                                        </p:tgtEl>
                                        <p:attrNameLst>
                                          <p:attrName>style.visibility</p:attrName>
                                        </p:attrNameLst>
                                      </p:cBhvr>
                                      <p:to>
                                        <p:strVal val="hidden"/>
                                      </p:to>
                                    </p:set>
                                  </p:childTnLst>
                                </p:cTn>
                              </p:par>
                            </p:childTnLst>
                          </p:cTn>
                        </p:par>
                        <p:par>
                          <p:cTn id="162" fill="hold">
                            <p:stCondLst>
                              <p:cond delay="1500"/>
                            </p:stCondLst>
                            <p:childTnLst>
                              <p:par>
                                <p:cTn id="163" presetID="42" presetClass="entr" presetSubtype="0" fill="hold" grpId="0" nodeType="afterEffect">
                                  <p:stCondLst>
                                    <p:cond delay="0"/>
                                  </p:stCondLst>
                                  <p:childTnLst>
                                    <p:set>
                                      <p:cBhvr>
                                        <p:cTn id="164" dur="1" fill="hold">
                                          <p:stCondLst>
                                            <p:cond delay="0"/>
                                          </p:stCondLst>
                                        </p:cTn>
                                        <p:tgtEl>
                                          <p:spTgt spid="47"/>
                                        </p:tgtEl>
                                        <p:attrNameLst>
                                          <p:attrName>style.visibility</p:attrName>
                                        </p:attrNameLst>
                                      </p:cBhvr>
                                      <p:to>
                                        <p:strVal val="visible"/>
                                      </p:to>
                                    </p:set>
                                    <p:animEffect transition="in" filter="fade">
                                      <p:cBhvr>
                                        <p:cTn id="165" dur="500"/>
                                        <p:tgtEl>
                                          <p:spTgt spid="47"/>
                                        </p:tgtEl>
                                      </p:cBhvr>
                                    </p:animEffect>
                                    <p:anim calcmode="lin" valueType="num">
                                      <p:cBhvr>
                                        <p:cTn id="166" dur="500" fill="hold"/>
                                        <p:tgtEl>
                                          <p:spTgt spid="47"/>
                                        </p:tgtEl>
                                        <p:attrNameLst>
                                          <p:attrName>ppt_x</p:attrName>
                                        </p:attrNameLst>
                                      </p:cBhvr>
                                      <p:tavLst>
                                        <p:tav tm="0">
                                          <p:val>
                                            <p:strVal val="#ppt_x"/>
                                          </p:val>
                                        </p:tav>
                                        <p:tav tm="100000">
                                          <p:val>
                                            <p:strVal val="#ppt_x"/>
                                          </p:val>
                                        </p:tav>
                                      </p:tavLst>
                                    </p:anim>
                                    <p:anim calcmode="lin" valueType="num">
                                      <p:cBhvr>
                                        <p:cTn id="167"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44"/>
                                        </p:tgtEl>
                                        <p:attrNameLst>
                                          <p:attrName>style.visibility</p:attrName>
                                        </p:attrNameLst>
                                      </p:cBhvr>
                                      <p:to>
                                        <p:strVal val="visible"/>
                                      </p:to>
                                    </p:set>
                                    <p:animEffect transition="in" filter="fade">
                                      <p:cBhvr>
                                        <p:cTn id="17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9" grpId="0"/>
      <p:bldP spid="49" grpId="2"/>
      <p:bldP spid="50" grpId="0"/>
      <p:bldP spid="50" grpId="1"/>
      <p:bldP spid="63" grpId="2"/>
      <p:bldP spid="68" grpId="0"/>
      <p:bldP spid="68" grpId="1"/>
      <p:bldP spid="70" grpId="1"/>
      <p:bldP spid="72" grpId="0"/>
      <p:bldP spid="72" grpId="1"/>
      <p:bldP spid="75" grpId="0"/>
      <p:bldP spid="75" grpId="1"/>
      <p:bldP spid="87" grpId="0"/>
      <p:bldP spid="87" grpId="1"/>
      <p:bldP spid="89" grpId="0" animBg="1"/>
      <p:bldP spid="89" grpId="1" animBg="1"/>
      <p:bldP spid="90" grpId="0"/>
      <p:bldP spid="44"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GPU implementation</a:t>
            </a:r>
            <a:endParaRPr lang="en-US" dirty="0"/>
          </a:p>
        </p:txBody>
      </p:sp>
      <p:grpSp>
        <p:nvGrpSpPr>
          <p:cNvPr id="4" name="Group 3"/>
          <p:cNvGrpSpPr/>
          <p:nvPr/>
        </p:nvGrpSpPr>
        <p:grpSpPr>
          <a:xfrm>
            <a:off x="251520" y="2600908"/>
            <a:ext cx="2159924" cy="1796242"/>
            <a:chOff x="264840" y="2614228"/>
            <a:chExt cx="2159924" cy="1796242"/>
          </a:xfrm>
        </p:grpSpPr>
        <p:pic>
          <p:nvPicPr>
            <p:cNvPr id="5" name="Picture 16"/>
            <p:cNvPicPr>
              <a:picLocks noChangeArrowheads="1"/>
            </p:cNvPicPr>
            <p:nvPr/>
          </p:nvPicPr>
          <p:blipFill>
            <a:blip r:embed="rId3" cstate="print"/>
            <a:srcRect/>
            <a:stretch>
              <a:fillRect/>
            </a:stretch>
          </p:blipFill>
          <p:spPr bwMode="auto">
            <a:xfrm>
              <a:off x="264840" y="2614228"/>
              <a:ext cx="1093124" cy="729442"/>
            </a:xfrm>
            <a:prstGeom prst="rect">
              <a:avLst/>
            </a:prstGeom>
            <a:noFill/>
            <a:ln w="19050" cap="flat">
              <a:solidFill>
                <a:schemeClr val="bg1"/>
              </a:solidFill>
              <a:prstDash val="solid"/>
              <a:miter lim="800000"/>
              <a:headEnd/>
              <a:tailEnd/>
            </a:ln>
            <a:effectLst/>
          </p:spPr>
        </p:pic>
        <p:pic>
          <p:nvPicPr>
            <p:cNvPr id="6" name="Picture 16"/>
            <p:cNvPicPr>
              <a:picLocks noChangeArrowheads="1"/>
            </p:cNvPicPr>
            <p:nvPr/>
          </p:nvPicPr>
          <p:blipFill>
            <a:blip r:embed="rId3" cstate="print"/>
            <a:srcRect/>
            <a:stretch>
              <a:fillRect/>
            </a:stretch>
          </p:blipFill>
          <p:spPr bwMode="auto">
            <a:xfrm>
              <a:off x="417240" y="2766628"/>
              <a:ext cx="1093124" cy="729442"/>
            </a:xfrm>
            <a:prstGeom prst="rect">
              <a:avLst/>
            </a:prstGeom>
            <a:noFill/>
            <a:ln w="19050" cap="flat">
              <a:solidFill>
                <a:schemeClr val="bg1"/>
              </a:solidFill>
              <a:prstDash val="solid"/>
              <a:miter lim="800000"/>
              <a:headEnd/>
              <a:tailEnd/>
            </a:ln>
            <a:effectLst/>
          </p:spPr>
        </p:pic>
        <p:pic>
          <p:nvPicPr>
            <p:cNvPr id="7" name="Picture 16"/>
            <p:cNvPicPr>
              <a:picLocks noChangeArrowheads="1"/>
            </p:cNvPicPr>
            <p:nvPr/>
          </p:nvPicPr>
          <p:blipFill>
            <a:blip r:embed="rId3" cstate="print"/>
            <a:srcRect/>
            <a:stretch>
              <a:fillRect/>
            </a:stretch>
          </p:blipFill>
          <p:spPr bwMode="auto">
            <a:xfrm>
              <a:off x="569640" y="2919028"/>
              <a:ext cx="1093124" cy="729442"/>
            </a:xfrm>
            <a:prstGeom prst="rect">
              <a:avLst/>
            </a:prstGeom>
            <a:noFill/>
            <a:ln w="19050" cap="flat">
              <a:solidFill>
                <a:schemeClr val="bg1"/>
              </a:solidFill>
              <a:prstDash val="solid"/>
              <a:miter lim="800000"/>
              <a:headEnd/>
              <a:tailEnd/>
            </a:ln>
            <a:effectLst/>
          </p:spPr>
        </p:pic>
        <p:pic>
          <p:nvPicPr>
            <p:cNvPr id="8" name="Picture 16"/>
            <p:cNvPicPr>
              <a:picLocks noChangeArrowheads="1"/>
            </p:cNvPicPr>
            <p:nvPr/>
          </p:nvPicPr>
          <p:blipFill>
            <a:blip r:embed="rId3" cstate="print"/>
            <a:srcRect/>
            <a:stretch>
              <a:fillRect/>
            </a:stretch>
          </p:blipFill>
          <p:spPr bwMode="auto">
            <a:xfrm>
              <a:off x="722040" y="3071428"/>
              <a:ext cx="1093124" cy="729442"/>
            </a:xfrm>
            <a:prstGeom prst="rect">
              <a:avLst/>
            </a:prstGeom>
            <a:noFill/>
            <a:ln w="19050" cap="flat">
              <a:solidFill>
                <a:schemeClr val="bg1"/>
              </a:solidFill>
              <a:prstDash val="solid"/>
              <a:miter lim="800000"/>
              <a:headEnd/>
              <a:tailEnd/>
            </a:ln>
            <a:effectLst/>
          </p:spPr>
        </p:pic>
        <p:pic>
          <p:nvPicPr>
            <p:cNvPr id="9" name="Picture 16"/>
            <p:cNvPicPr>
              <a:picLocks noChangeArrowheads="1"/>
            </p:cNvPicPr>
            <p:nvPr/>
          </p:nvPicPr>
          <p:blipFill>
            <a:blip r:embed="rId3" cstate="print"/>
            <a:srcRect/>
            <a:stretch>
              <a:fillRect/>
            </a:stretch>
          </p:blipFill>
          <p:spPr bwMode="auto">
            <a:xfrm>
              <a:off x="874440" y="3223828"/>
              <a:ext cx="1093124" cy="729442"/>
            </a:xfrm>
            <a:prstGeom prst="rect">
              <a:avLst/>
            </a:prstGeom>
            <a:noFill/>
            <a:ln w="19050" cap="flat">
              <a:solidFill>
                <a:schemeClr val="bg1"/>
              </a:solidFill>
              <a:prstDash val="solid"/>
              <a:miter lim="800000"/>
              <a:headEnd/>
              <a:tailEnd/>
            </a:ln>
            <a:effectLst/>
          </p:spPr>
        </p:pic>
        <p:pic>
          <p:nvPicPr>
            <p:cNvPr id="10" name="Picture 16"/>
            <p:cNvPicPr>
              <a:picLocks noChangeArrowheads="1"/>
            </p:cNvPicPr>
            <p:nvPr/>
          </p:nvPicPr>
          <p:blipFill>
            <a:blip r:embed="rId3" cstate="print"/>
            <a:srcRect/>
            <a:stretch>
              <a:fillRect/>
            </a:stretch>
          </p:blipFill>
          <p:spPr bwMode="auto">
            <a:xfrm>
              <a:off x="1026840" y="3376228"/>
              <a:ext cx="1093124" cy="729442"/>
            </a:xfrm>
            <a:prstGeom prst="rect">
              <a:avLst/>
            </a:prstGeom>
            <a:noFill/>
            <a:ln w="19050" cap="flat">
              <a:solidFill>
                <a:schemeClr val="bg1"/>
              </a:solidFill>
              <a:prstDash val="solid"/>
              <a:miter lim="800000"/>
              <a:headEnd/>
              <a:tailEnd/>
            </a:ln>
            <a:effectLst/>
          </p:spPr>
        </p:pic>
        <p:pic>
          <p:nvPicPr>
            <p:cNvPr id="11" name="Picture 16"/>
            <p:cNvPicPr>
              <a:picLocks noChangeArrowheads="1"/>
            </p:cNvPicPr>
            <p:nvPr/>
          </p:nvPicPr>
          <p:blipFill>
            <a:blip r:embed="rId3" cstate="print"/>
            <a:srcRect/>
            <a:stretch>
              <a:fillRect/>
            </a:stretch>
          </p:blipFill>
          <p:spPr bwMode="auto">
            <a:xfrm>
              <a:off x="1179240" y="3528628"/>
              <a:ext cx="1093124" cy="729442"/>
            </a:xfrm>
            <a:prstGeom prst="rect">
              <a:avLst/>
            </a:prstGeom>
            <a:noFill/>
            <a:ln w="19050" cap="flat">
              <a:solidFill>
                <a:schemeClr val="bg1"/>
              </a:solidFill>
              <a:prstDash val="solid"/>
              <a:miter lim="800000"/>
              <a:headEnd/>
              <a:tailEnd/>
            </a:ln>
            <a:effectLst/>
          </p:spPr>
        </p:pic>
        <p:pic>
          <p:nvPicPr>
            <p:cNvPr id="12" name="Picture 16"/>
            <p:cNvPicPr>
              <a:picLocks noChangeArrowheads="1"/>
            </p:cNvPicPr>
            <p:nvPr/>
          </p:nvPicPr>
          <p:blipFill>
            <a:blip r:embed="rId3" cstate="print"/>
            <a:srcRect/>
            <a:stretch>
              <a:fillRect/>
            </a:stretch>
          </p:blipFill>
          <p:spPr bwMode="auto">
            <a:xfrm>
              <a:off x="1331640" y="3681028"/>
              <a:ext cx="1093124" cy="729442"/>
            </a:xfrm>
            <a:prstGeom prst="rect">
              <a:avLst/>
            </a:prstGeom>
            <a:noFill/>
            <a:ln w="19050" cap="flat">
              <a:solidFill>
                <a:schemeClr val="bg1"/>
              </a:solidFill>
              <a:prstDash val="solid"/>
              <a:miter lim="800000"/>
              <a:headEnd/>
              <a:tailEnd/>
            </a:ln>
            <a:effectLst/>
          </p:spPr>
        </p:pic>
      </p:grpSp>
      <p:pic>
        <p:nvPicPr>
          <p:cNvPr id="13" name="Picture 9" descr="C:\ktemplin\Apparent Resolution Enhancement for Animations\cat_edge.png"/>
          <p:cNvPicPr>
            <a:picLocks noChangeAspect="1" noChangeArrowheads="1"/>
          </p:cNvPicPr>
          <p:nvPr/>
        </p:nvPicPr>
        <p:blipFill>
          <a:blip r:embed="rId4" cstate="print">
            <a:lum bright="14000" contrast="-46000"/>
          </a:blip>
          <a:srcRect/>
          <a:stretch>
            <a:fillRect/>
          </a:stretch>
        </p:blipFill>
        <p:spPr bwMode="auto">
          <a:xfrm>
            <a:off x="6588224" y="3825044"/>
            <a:ext cx="2292064" cy="1536508"/>
          </a:xfrm>
          <a:prstGeom prst="rect">
            <a:avLst/>
          </a:prstGeom>
          <a:noFill/>
        </p:spPr>
      </p:pic>
      <p:grpSp>
        <p:nvGrpSpPr>
          <p:cNvPr id="28" name="Group 27"/>
          <p:cNvGrpSpPr/>
          <p:nvPr/>
        </p:nvGrpSpPr>
        <p:grpSpPr>
          <a:xfrm>
            <a:off x="2195736" y="1592796"/>
            <a:ext cx="4428492" cy="4320480"/>
            <a:chOff x="2195736" y="1592796"/>
            <a:chExt cx="4428492" cy="4320480"/>
          </a:xfrm>
        </p:grpSpPr>
        <p:sp>
          <p:nvSpPr>
            <p:cNvPr id="24" name="Arc 23"/>
            <p:cNvSpPr/>
            <p:nvPr/>
          </p:nvSpPr>
          <p:spPr>
            <a:xfrm>
              <a:off x="2519772" y="2096852"/>
              <a:ext cx="2988332" cy="2880320"/>
            </a:xfrm>
            <a:prstGeom prst="arc">
              <a:avLst>
                <a:gd name="adj1" fmla="val 13010463"/>
                <a:gd name="adj2" fmla="val 19784588"/>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5" name="Arc 24"/>
            <p:cNvSpPr/>
            <p:nvPr/>
          </p:nvSpPr>
          <p:spPr>
            <a:xfrm>
              <a:off x="2447764" y="1952836"/>
              <a:ext cx="3204356" cy="3132348"/>
            </a:xfrm>
            <a:prstGeom prst="arc">
              <a:avLst>
                <a:gd name="adj1" fmla="val 13010463"/>
                <a:gd name="adj2" fmla="val 19784588"/>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6" name="Arc 25"/>
            <p:cNvSpPr/>
            <p:nvPr/>
          </p:nvSpPr>
          <p:spPr>
            <a:xfrm>
              <a:off x="2339752" y="1808820"/>
              <a:ext cx="3636404" cy="3528392"/>
            </a:xfrm>
            <a:prstGeom prst="arc">
              <a:avLst>
                <a:gd name="adj1" fmla="val 13010463"/>
                <a:gd name="adj2" fmla="val 19784588"/>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7" name="Arc 26"/>
            <p:cNvSpPr/>
            <p:nvPr/>
          </p:nvSpPr>
          <p:spPr>
            <a:xfrm>
              <a:off x="2195736" y="1592796"/>
              <a:ext cx="4428492" cy="4320480"/>
            </a:xfrm>
            <a:prstGeom prst="arc">
              <a:avLst>
                <a:gd name="adj1" fmla="val 13010463"/>
                <a:gd name="adj2" fmla="val 19784588"/>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
        <p:nvSpPr>
          <p:cNvPr id="29" name="TextBox 28"/>
          <p:cNvSpPr txBox="1"/>
          <p:nvPr/>
        </p:nvSpPr>
        <p:spPr>
          <a:xfrm>
            <a:off x="5112060" y="1232756"/>
            <a:ext cx="1981633" cy="707886"/>
          </a:xfrm>
          <a:prstGeom prst="rect">
            <a:avLst/>
          </a:prstGeom>
          <a:noFill/>
        </p:spPr>
        <p:txBody>
          <a:bodyPr wrap="none" rtlCol="0">
            <a:spAutoFit/>
          </a:bodyPr>
          <a:lstStyle/>
          <a:p>
            <a:pPr algn="ctr"/>
            <a:r>
              <a:rPr lang="pl-PL" sz="2000" b="1" dirty="0" smtClean="0"/>
              <a:t>simple fragment </a:t>
            </a:r>
          </a:p>
          <a:p>
            <a:pPr algn="ctr"/>
            <a:r>
              <a:rPr lang="pl-PL" sz="2000" b="1" dirty="0" smtClean="0"/>
              <a:t>shader</a:t>
            </a:r>
            <a:endParaRPr lang="en-US" sz="2000" b="1" dirty="0" smtClean="0"/>
          </a:p>
        </p:txBody>
      </p:sp>
      <p:grpSp>
        <p:nvGrpSpPr>
          <p:cNvPr id="30" name="Group 29"/>
          <p:cNvGrpSpPr/>
          <p:nvPr/>
        </p:nvGrpSpPr>
        <p:grpSpPr>
          <a:xfrm rot="10800000">
            <a:off x="1691680" y="1448780"/>
            <a:ext cx="4428492" cy="4320480"/>
            <a:chOff x="2195736" y="1592796"/>
            <a:chExt cx="4428492" cy="4320480"/>
          </a:xfrm>
        </p:grpSpPr>
        <p:sp>
          <p:nvSpPr>
            <p:cNvPr id="31" name="Arc 30"/>
            <p:cNvSpPr/>
            <p:nvPr/>
          </p:nvSpPr>
          <p:spPr>
            <a:xfrm>
              <a:off x="2519772" y="2096852"/>
              <a:ext cx="2988332" cy="2880320"/>
            </a:xfrm>
            <a:prstGeom prst="arc">
              <a:avLst>
                <a:gd name="adj1" fmla="val 13010463"/>
                <a:gd name="adj2" fmla="val 19784588"/>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2" name="Arc 31"/>
            <p:cNvSpPr/>
            <p:nvPr/>
          </p:nvSpPr>
          <p:spPr>
            <a:xfrm>
              <a:off x="2447764" y="1952836"/>
              <a:ext cx="3204356" cy="3132348"/>
            </a:xfrm>
            <a:prstGeom prst="arc">
              <a:avLst>
                <a:gd name="adj1" fmla="val 13010463"/>
                <a:gd name="adj2" fmla="val 19784588"/>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3" name="Arc 32"/>
            <p:cNvSpPr/>
            <p:nvPr/>
          </p:nvSpPr>
          <p:spPr>
            <a:xfrm>
              <a:off x="2339752" y="1808820"/>
              <a:ext cx="3636404" cy="3528392"/>
            </a:xfrm>
            <a:prstGeom prst="arc">
              <a:avLst>
                <a:gd name="adj1" fmla="val 13010463"/>
                <a:gd name="adj2" fmla="val 19784588"/>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4" name="Arc 33"/>
            <p:cNvSpPr/>
            <p:nvPr/>
          </p:nvSpPr>
          <p:spPr>
            <a:xfrm>
              <a:off x="2195736" y="1592796"/>
              <a:ext cx="4428492" cy="4320480"/>
            </a:xfrm>
            <a:prstGeom prst="arc">
              <a:avLst>
                <a:gd name="adj1" fmla="val 13010463"/>
                <a:gd name="adj2" fmla="val 19784588"/>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
        <p:nvSpPr>
          <p:cNvPr id="36" name="TextBox 35"/>
          <p:cNvSpPr txBox="1"/>
          <p:nvPr/>
        </p:nvSpPr>
        <p:spPr>
          <a:xfrm>
            <a:off x="611560" y="5373216"/>
            <a:ext cx="2091022" cy="707886"/>
          </a:xfrm>
          <a:prstGeom prst="rect">
            <a:avLst/>
          </a:prstGeom>
          <a:noFill/>
        </p:spPr>
        <p:txBody>
          <a:bodyPr wrap="none" rtlCol="0">
            <a:spAutoFit/>
          </a:bodyPr>
          <a:lstStyle/>
          <a:p>
            <a:pPr algn="ctr"/>
            <a:r>
              <a:rPr lang="pl-PL" sz="2000" b="1" dirty="0" smtClean="0"/>
              <a:t>line drawing with </a:t>
            </a:r>
          </a:p>
          <a:p>
            <a:pPr algn="ctr"/>
            <a:r>
              <a:rPr lang="pl-PL" sz="2000" b="1" dirty="0" smtClean="0"/>
              <a:t>alpha blending</a:t>
            </a:r>
            <a:endParaRPr lang="en-US" sz="2000"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withEffect">
                                  <p:stCondLst>
                                    <p:cond delay="0"/>
                                  </p:stCondLst>
                                  <p:childTnLst>
                                    <p:animMotion origin="layout" path="M -8.33333E-6 -8.51852E-6 L 0.13003 -8.51852E-6 " pathEditMode="relative" ptsTypes="AA">
                                      <p:cBhvr>
                                        <p:cTn id="6" dur="500" fill="hold"/>
                                        <p:tgtEl>
                                          <p:spTgt spid="4"/>
                                        </p:tgtEl>
                                        <p:attrNameLst>
                                          <p:attrName>ppt_x</p:attrName>
                                          <p:attrName>ppt_y</p:attrName>
                                        </p:attrNameLst>
                                      </p:cBhvr>
                                    </p:animMotion>
                                  </p:childTnLst>
                                </p:cTn>
                              </p:par>
                              <p:par>
                                <p:cTn id="7" presetID="0" presetClass="path" presetSubtype="0" decel="50000" fill="hold" nodeType="withEffect">
                                  <p:stCondLst>
                                    <p:cond delay="0"/>
                                  </p:stCondLst>
                                  <p:childTnLst>
                                    <p:animMotion origin="layout" path="M -3.33333E-6 4.07407E-6 L -0.18836 -0.12778 " pathEditMode="relative" rAng="0" ptsTypes="AA">
                                      <p:cBhvr>
                                        <p:cTn id="8" dur="500" fill="hold"/>
                                        <p:tgtEl>
                                          <p:spTgt spid="13"/>
                                        </p:tgtEl>
                                        <p:attrNameLst>
                                          <p:attrName>ppt_x</p:attrName>
                                          <p:attrName>ppt_y</p:attrName>
                                        </p:attrNameLst>
                                      </p:cBhvr>
                                      <p:rCtr x="-9400" y="-6400"/>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right)">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1"/>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Lanczos filtering</a:t>
            </a:r>
            <a:endParaRPr lang="en-US" dirty="0"/>
          </a:p>
        </p:txBody>
      </p:sp>
      <p:sp>
        <p:nvSpPr>
          <p:cNvPr id="3" name="Content Placeholder 2"/>
          <p:cNvSpPr>
            <a:spLocks noGrp="1"/>
          </p:cNvSpPr>
          <p:nvPr>
            <p:ph idx="1"/>
          </p:nvPr>
        </p:nvSpPr>
        <p:spPr/>
        <p:txBody>
          <a:bodyPr>
            <a:normAutofit/>
          </a:bodyPr>
          <a:lstStyle/>
          <a:p>
            <a:r>
              <a:rPr lang="pl-PL" sz="2400" dirty="0" smtClean="0"/>
              <a:t>Standard approach: radius 6.</a:t>
            </a:r>
          </a:p>
          <a:p>
            <a:r>
              <a:rPr lang="pl-PL" sz="2400" dirty="0" smtClean="0"/>
              <a:t>Smaller kernels leave aliasing in frames.</a:t>
            </a:r>
          </a:p>
          <a:p>
            <a:r>
              <a:rPr lang="pl-PL" sz="2400" dirty="0" smtClean="0"/>
              <a:t>Can integrate, similarly to optimized solution.</a:t>
            </a:r>
          </a:p>
          <a:p>
            <a:r>
              <a:rPr lang="pl-PL" sz="2400" dirty="0" smtClean="0"/>
              <a:t>We compare to radius 3, 4, 5 and 6.</a:t>
            </a:r>
          </a:p>
          <a:p>
            <a:r>
              <a:rPr lang="pl-PL" sz="2400" dirty="0" smtClean="0"/>
              <a:t>Similar to [Basu and Baudisch 2009].</a:t>
            </a:r>
          </a:p>
          <a:p>
            <a:r>
              <a:rPr lang="pl-PL" sz="2400" dirty="0" smtClean="0"/>
              <a:t>No perfect solution [Mitchell and Netravali 1988].</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C:\Documents and Settings\Administrator\Desktop\leaves_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40954" y="4989041"/>
            <a:ext cx="1371600" cy="76835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1"/>
          <p:cNvPicPr>
            <a:picLocks noChangeArrowheads="1"/>
          </p:cNvPicPr>
          <p:nvPr/>
        </p:nvPicPr>
        <p:blipFill>
          <a:blip r:embed="rId4" cstate="print"/>
          <a:srcRect/>
          <a:stretch>
            <a:fillRect/>
          </a:stretch>
        </p:blipFill>
        <p:spPr bwMode="auto">
          <a:xfrm>
            <a:off x="935593" y="4617132"/>
            <a:ext cx="2741613" cy="1528763"/>
          </a:xfrm>
          <a:prstGeom prst="rect">
            <a:avLst/>
          </a:prstGeom>
          <a:noFill/>
          <a:ln w="9525" cap="flat">
            <a:noFill/>
            <a:miter lim="800000"/>
            <a:headEnd/>
            <a:tailEnd/>
          </a:ln>
        </p:spPr>
      </p:pic>
      <p:sp>
        <p:nvSpPr>
          <p:cNvPr id="2" name="Title 1"/>
          <p:cNvSpPr>
            <a:spLocks noGrp="1"/>
          </p:cNvSpPr>
          <p:nvPr>
            <p:ph type="title"/>
          </p:nvPr>
        </p:nvSpPr>
        <p:spPr/>
        <p:txBody>
          <a:bodyPr/>
          <a:lstStyle/>
          <a:p>
            <a:r>
              <a:rPr lang="en-US" dirty="0" smtClean="0"/>
              <a:t>Standard methods</a:t>
            </a:r>
            <a:endParaRPr lang="en-US" dirty="0"/>
          </a:p>
        </p:txBody>
      </p:sp>
      <p:sp>
        <p:nvSpPr>
          <p:cNvPr id="3" name="Content Placeholder 2"/>
          <p:cNvSpPr>
            <a:spLocks noGrp="1"/>
          </p:cNvSpPr>
          <p:nvPr>
            <p:ph idx="1"/>
          </p:nvPr>
        </p:nvSpPr>
        <p:spPr/>
        <p:txBody>
          <a:bodyPr>
            <a:normAutofit/>
          </a:bodyPr>
          <a:lstStyle/>
          <a:p>
            <a:r>
              <a:rPr lang="en-US" sz="2400" dirty="0" smtClean="0"/>
              <a:t>Cropping</a:t>
            </a:r>
          </a:p>
          <a:p>
            <a:endParaRPr lang="en-US" sz="2400" dirty="0"/>
          </a:p>
          <a:p>
            <a:endParaRPr lang="en-US" sz="2400" dirty="0" smtClean="0"/>
          </a:p>
          <a:p>
            <a:endParaRPr lang="en-US" sz="2400" dirty="0"/>
          </a:p>
          <a:p>
            <a:r>
              <a:rPr lang="en-US" sz="2400" dirty="0" err="1" smtClean="0"/>
              <a:t>Downsampling</a:t>
            </a:r>
            <a:endParaRPr lang="en-US" sz="2400" dirty="0" smtClean="0"/>
          </a:p>
          <a:p>
            <a:endParaRPr lang="en-US" sz="2400" dirty="0"/>
          </a:p>
          <a:p>
            <a:endParaRPr lang="en-US" sz="2400" dirty="0"/>
          </a:p>
        </p:txBody>
      </p:sp>
      <p:sp>
        <p:nvSpPr>
          <p:cNvPr id="6" name="Rectangle 5"/>
          <p:cNvSpPr/>
          <p:nvPr/>
        </p:nvSpPr>
        <p:spPr>
          <a:xfrm>
            <a:off x="827584" y="4509120"/>
            <a:ext cx="2952328" cy="172819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1"/>
          <p:cNvPicPr>
            <a:picLocks noChangeArrowheads="1"/>
          </p:cNvPicPr>
          <p:nvPr/>
        </p:nvPicPr>
        <p:blipFill rotWithShape="1">
          <a:blip r:embed="rId4" cstate="print"/>
          <a:srcRect r="50828" b="50000"/>
          <a:stretch/>
        </p:blipFill>
        <p:spPr bwMode="auto">
          <a:xfrm>
            <a:off x="935593" y="4617132"/>
            <a:ext cx="1370806" cy="764382"/>
          </a:xfrm>
          <a:prstGeom prst="rect">
            <a:avLst/>
          </a:prstGeom>
          <a:noFill/>
          <a:ln w="9525" cap="flat">
            <a:noFill/>
            <a:miter lim="800000"/>
            <a:headEnd/>
            <a:tailEnd/>
          </a:ln>
        </p:spPr>
      </p:pic>
      <p:pic>
        <p:nvPicPr>
          <p:cNvPr id="45058" name="Picture 2" descr="C:\Documents and Settings\Administrator\Desktop\leaves.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55154" y="4608041"/>
            <a:ext cx="2743200" cy="153035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 name="Group 8"/>
          <p:cNvGrpSpPr/>
          <p:nvPr/>
        </p:nvGrpSpPr>
        <p:grpSpPr>
          <a:xfrm>
            <a:off x="3925062" y="4300560"/>
            <a:ext cx="1331014" cy="1225175"/>
            <a:chOff x="3925062" y="4300560"/>
            <a:chExt cx="1331014" cy="1225175"/>
          </a:xfrm>
        </p:grpSpPr>
        <p:sp>
          <p:nvSpPr>
            <p:cNvPr id="7" name="AutoShape 29"/>
            <p:cNvSpPr>
              <a:spLocks/>
            </p:cNvSpPr>
            <p:nvPr/>
          </p:nvSpPr>
          <p:spPr bwMode="auto">
            <a:xfrm>
              <a:off x="3925062" y="5220697"/>
              <a:ext cx="1331014" cy="305038"/>
            </a:xfrm>
            <a:prstGeom prst="rightArrow">
              <a:avLst>
                <a:gd name="adj1" fmla="val 50000"/>
                <a:gd name="adj2" fmla="val 49999"/>
              </a:avLst>
            </a:prstGeom>
            <a:solidFill>
              <a:schemeClr val="tx2"/>
            </a:solidFill>
            <a:ln w="25400" cap="flat">
              <a:solidFill>
                <a:schemeClr val="tx2">
                  <a:lumMod val="50000"/>
                </a:schemeClr>
              </a:solidFill>
              <a:prstDash val="solid"/>
              <a:round/>
              <a:headEnd type="none" w="med" len="med"/>
              <a:tailEnd type="none" w="med" len="med"/>
            </a:ln>
          </p:spPr>
          <p:txBody>
            <a:bodyPr lIns="0" tIns="0" rIns="0" bIns="0"/>
            <a:lstStyle/>
            <a:p>
              <a:endParaRPr lang="en-US" dirty="0">
                <a:solidFill>
                  <a:schemeClr val="tx2"/>
                </a:solidFill>
              </a:endParaRPr>
            </a:p>
          </p:txBody>
        </p:sp>
        <p:sp>
          <p:nvSpPr>
            <p:cNvPr id="8" name="Freeform 7"/>
            <p:cNvSpPr/>
            <p:nvPr/>
          </p:nvSpPr>
          <p:spPr>
            <a:xfrm>
              <a:off x="4007304" y="4300560"/>
              <a:ext cx="1166529" cy="698763"/>
            </a:xfrm>
            <a:custGeom>
              <a:avLst/>
              <a:gdLst>
                <a:gd name="connsiteX0" fmla="*/ 0 w 1302598"/>
                <a:gd name="connsiteY0" fmla="*/ 629441 h 706786"/>
                <a:gd name="connsiteX1" fmla="*/ 178130 w 1302598"/>
                <a:gd name="connsiteY1" fmla="*/ 629441 h 706786"/>
                <a:gd name="connsiteX2" fmla="*/ 570015 w 1302598"/>
                <a:gd name="connsiteY2" fmla="*/ 49 h 706786"/>
                <a:gd name="connsiteX3" fmla="*/ 1033153 w 1302598"/>
                <a:gd name="connsiteY3" fmla="*/ 665067 h 706786"/>
                <a:gd name="connsiteX4" fmla="*/ 1294410 w 1302598"/>
                <a:gd name="connsiteY4" fmla="*/ 593815 h 706786"/>
                <a:gd name="connsiteX5" fmla="*/ 1211283 w 1302598"/>
                <a:gd name="connsiteY5" fmla="*/ 237556 h 706786"/>
                <a:gd name="connsiteX0" fmla="*/ 0 w 1518423"/>
                <a:gd name="connsiteY0" fmla="*/ 629441 h 707552"/>
                <a:gd name="connsiteX1" fmla="*/ 178130 w 1518423"/>
                <a:gd name="connsiteY1" fmla="*/ 629441 h 707552"/>
                <a:gd name="connsiteX2" fmla="*/ 570015 w 1518423"/>
                <a:gd name="connsiteY2" fmla="*/ 49 h 707552"/>
                <a:gd name="connsiteX3" fmla="*/ 1033153 w 1518423"/>
                <a:gd name="connsiteY3" fmla="*/ 665067 h 707552"/>
                <a:gd name="connsiteX4" fmla="*/ 1294410 w 1518423"/>
                <a:gd name="connsiteY4" fmla="*/ 593815 h 707552"/>
                <a:gd name="connsiteX5" fmla="*/ 1508166 w 1518423"/>
                <a:gd name="connsiteY5" fmla="*/ 213806 h 707552"/>
                <a:gd name="connsiteX0" fmla="*/ 0 w 1294410"/>
                <a:gd name="connsiteY0" fmla="*/ 629441 h 707552"/>
                <a:gd name="connsiteX1" fmla="*/ 178130 w 1294410"/>
                <a:gd name="connsiteY1" fmla="*/ 629441 h 707552"/>
                <a:gd name="connsiteX2" fmla="*/ 570015 w 1294410"/>
                <a:gd name="connsiteY2" fmla="*/ 49 h 707552"/>
                <a:gd name="connsiteX3" fmla="*/ 1033153 w 1294410"/>
                <a:gd name="connsiteY3" fmla="*/ 665067 h 707552"/>
                <a:gd name="connsiteX4" fmla="*/ 1294410 w 1294410"/>
                <a:gd name="connsiteY4" fmla="*/ 593815 h 707552"/>
                <a:gd name="connsiteX0" fmla="*/ 0 w 1294410"/>
                <a:gd name="connsiteY0" fmla="*/ 629398 h 689961"/>
                <a:gd name="connsiteX1" fmla="*/ 178130 w 1294410"/>
                <a:gd name="connsiteY1" fmla="*/ 629398 h 689961"/>
                <a:gd name="connsiteX2" fmla="*/ 570015 w 1294410"/>
                <a:gd name="connsiteY2" fmla="*/ 6 h 689961"/>
                <a:gd name="connsiteX3" fmla="*/ 878774 w 1294410"/>
                <a:gd name="connsiteY3" fmla="*/ 641274 h 689961"/>
                <a:gd name="connsiteX4" fmla="*/ 1294410 w 1294410"/>
                <a:gd name="connsiteY4" fmla="*/ 593772 h 689961"/>
                <a:gd name="connsiteX0" fmla="*/ 0 w 1294410"/>
                <a:gd name="connsiteY0" fmla="*/ 653147 h 715386"/>
                <a:gd name="connsiteX1" fmla="*/ 178130 w 1294410"/>
                <a:gd name="connsiteY1" fmla="*/ 653147 h 715386"/>
                <a:gd name="connsiteX2" fmla="*/ 558140 w 1294410"/>
                <a:gd name="connsiteY2" fmla="*/ 5 h 715386"/>
                <a:gd name="connsiteX3" fmla="*/ 878774 w 1294410"/>
                <a:gd name="connsiteY3" fmla="*/ 665023 h 715386"/>
                <a:gd name="connsiteX4" fmla="*/ 1294410 w 1294410"/>
                <a:gd name="connsiteY4" fmla="*/ 617521 h 715386"/>
                <a:gd name="connsiteX0" fmla="*/ 0 w 1413472"/>
                <a:gd name="connsiteY0" fmla="*/ 653147 h 715386"/>
                <a:gd name="connsiteX1" fmla="*/ 297192 w 1413472"/>
                <a:gd name="connsiteY1" fmla="*/ 653147 h 715386"/>
                <a:gd name="connsiteX2" fmla="*/ 677202 w 1413472"/>
                <a:gd name="connsiteY2" fmla="*/ 5 h 715386"/>
                <a:gd name="connsiteX3" fmla="*/ 997836 w 1413472"/>
                <a:gd name="connsiteY3" fmla="*/ 665023 h 715386"/>
                <a:gd name="connsiteX4" fmla="*/ 1413472 w 1413472"/>
                <a:gd name="connsiteY4" fmla="*/ 617521 h 715386"/>
                <a:gd name="connsiteX0" fmla="*/ 0 w 1413472"/>
                <a:gd name="connsiteY0" fmla="*/ 653147 h 715262"/>
                <a:gd name="connsiteX1" fmla="*/ 297192 w 1413472"/>
                <a:gd name="connsiteY1" fmla="*/ 653147 h 715262"/>
                <a:gd name="connsiteX2" fmla="*/ 677202 w 1413472"/>
                <a:gd name="connsiteY2" fmla="*/ 5 h 715262"/>
                <a:gd name="connsiteX3" fmla="*/ 997836 w 1413472"/>
                <a:gd name="connsiteY3" fmla="*/ 665023 h 715262"/>
                <a:gd name="connsiteX4" fmla="*/ 1413472 w 1413472"/>
                <a:gd name="connsiteY4" fmla="*/ 617521 h 715262"/>
                <a:gd name="connsiteX0" fmla="*/ 0 w 1523009"/>
                <a:gd name="connsiteY0" fmla="*/ 653147 h 715262"/>
                <a:gd name="connsiteX1" fmla="*/ 406729 w 1523009"/>
                <a:gd name="connsiteY1" fmla="*/ 653147 h 715262"/>
                <a:gd name="connsiteX2" fmla="*/ 786739 w 1523009"/>
                <a:gd name="connsiteY2" fmla="*/ 5 h 715262"/>
                <a:gd name="connsiteX3" fmla="*/ 1107373 w 1523009"/>
                <a:gd name="connsiteY3" fmla="*/ 665023 h 715262"/>
                <a:gd name="connsiteX4" fmla="*/ 1523009 w 1523009"/>
                <a:gd name="connsiteY4" fmla="*/ 617521 h 715262"/>
                <a:gd name="connsiteX0" fmla="*/ 0 w 1523009"/>
                <a:gd name="connsiteY0" fmla="*/ 653147 h 702617"/>
                <a:gd name="connsiteX1" fmla="*/ 406729 w 1523009"/>
                <a:gd name="connsiteY1" fmla="*/ 653147 h 702617"/>
                <a:gd name="connsiteX2" fmla="*/ 786739 w 1523009"/>
                <a:gd name="connsiteY2" fmla="*/ 5 h 702617"/>
                <a:gd name="connsiteX3" fmla="*/ 1107373 w 1523009"/>
                <a:gd name="connsiteY3" fmla="*/ 665023 h 702617"/>
                <a:gd name="connsiteX4" fmla="*/ 1523009 w 1523009"/>
                <a:gd name="connsiteY4" fmla="*/ 617521 h 702617"/>
                <a:gd name="connsiteX0" fmla="*/ 0 w 1523009"/>
                <a:gd name="connsiteY0" fmla="*/ 653147 h 712554"/>
                <a:gd name="connsiteX1" fmla="*/ 406729 w 1523009"/>
                <a:gd name="connsiteY1" fmla="*/ 653147 h 712554"/>
                <a:gd name="connsiteX2" fmla="*/ 786739 w 1523009"/>
                <a:gd name="connsiteY2" fmla="*/ 5 h 712554"/>
                <a:gd name="connsiteX3" fmla="*/ 1107373 w 1523009"/>
                <a:gd name="connsiteY3" fmla="*/ 665023 h 712554"/>
                <a:gd name="connsiteX4" fmla="*/ 1523009 w 1523009"/>
                <a:gd name="connsiteY4" fmla="*/ 660383 h 712554"/>
                <a:gd name="connsiteX0" fmla="*/ 0 w 1523009"/>
                <a:gd name="connsiteY0" fmla="*/ 653147 h 750638"/>
                <a:gd name="connsiteX1" fmla="*/ 406729 w 1523009"/>
                <a:gd name="connsiteY1" fmla="*/ 653147 h 750638"/>
                <a:gd name="connsiteX2" fmla="*/ 786739 w 1523009"/>
                <a:gd name="connsiteY2" fmla="*/ 5 h 750638"/>
                <a:gd name="connsiteX3" fmla="*/ 1107373 w 1523009"/>
                <a:gd name="connsiteY3" fmla="*/ 665023 h 750638"/>
                <a:gd name="connsiteX4" fmla="*/ 1523009 w 1523009"/>
                <a:gd name="connsiteY4" fmla="*/ 660383 h 750638"/>
                <a:gd name="connsiteX0" fmla="*/ 0 w 1523009"/>
                <a:gd name="connsiteY0" fmla="*/ 653148 h 750639"/>
                <a:gd name="connsiteX1" fmla="*/ 406729 w 1523009"/>
                <a:gd name="connsiteY1" fmla="*/ 653148 h 750639"/>
                <a:gd name="connsiteX2" fmla="*/ 786739 w 1523009"/>
                <a:gd name="connsiteY2" fmla="*/ 6 h 750639"/>
                <a:gd name="connsiteX3" fmla="*/ 1107373 w 1523009"/>
                <a:gd name="connsiteY3" fmla="*/ 665024 h 750639"/>
                <a:gd name="connsiteX4" fmla="*/ 1523009 w 1523009"/>
                <a:gd name="connsiteY4" fmla="*/ 660384 h 750639"/>
                <a:gd name="connsiteX0" fmla="*/ 0 w 1523009"/>
                <a:gd name="connsiteY0" fmla="*/ 653154 h 750645"/>
                <a:gd name="connsiteX1" fmla="*/ 406729 w 1523009"/>
                <a:gd name="connsiteY1" fmla="*/ 653154 h 750645"/>
                <a:gd name="connsiteX2" fmla="*/ 786739 w 1523009"/>
                <a:gd name="connsiteY2" fmla="*/ 12 h 750645"/>
                <a:gd name="connsiteX3" fmla="*/ 1107373 w 1523009"/>
                <a:gd name="connsiteY3" fmla="*/ 665030 h 750645"/>
                <a:gd name="connsiteX4" fmla="*/ 1523009 w 1523009"/>
                <a:gd name="connsiteY4" fmla="*/ 660390 h 750645"/>
                <a:gd name="connsiteX0" fmla="*/ 0 w 1523009"/>
                <a:gd name="connsiteY0" fmla="*/ 653153 h 712560"/>
                <a:gd name="connsiteX1" fmla="*/ 406729 w 1523009"/>
                <a:gd name="connsiteY1" fmla="*/ 653153 h 712560"/>
                <a:gd name="connsiteX2" fmla="*/ 762926 w 1523009"/>
                <a:gd name="connsiteY2" fmla="*/ 11 h 712560"/>
                <a:gd name="connsiteX3" fmla="*/ 1107373 w 1523009"/>
                <a:gd name="connsiteY3" fmla="*/ 665029 h 712560"/>
                <a:gd name="connsiteX4" fmla="*/ 1523009 w 1523009"/>
                <a:gd name="connsiteY4" fmla="*/ 660389 h 712560"/>
                <a:gd name="connsiteX0" fmla="*/ 0 w 1523009"/>
                <a:gd name="connsiteY0" fmla="*/ 596003 h 712560"/>
                <a:gd name="connsiteX1" fmla="*/ 406729 w 1523009"/>
                <a:gd name="connsiteY1" fmla="*/ 653153 h 712560"/>
                <a:gd name="connsiteX2" fmla="*/ 762926 w 1523009"/>
                <a:gd name="connsiteY2" fmla="*/ 11 h 712560"/>
                <a:gd name="connsiteX3" fmla="*/ 1107373 w 1523009"/>
                <a:gd name="connsiteY3" fmla="*/ 665029 h 712560"/>
                <a:gd name="connsiteX4" fmla="*/ 1523009 w 1523009"/>
                <a:gd name="connsiteY4" fmla="*/ 660389 h 712560"/>
                <a:gd name="connsiteX0" fmla="*/ 0 w 1523009"/>
                <a:gd name="connsiteY0" fmla="*/ 596003 h 698763"/>
                <a:gd name="connsiteX1" fmla="*/ 406729 w 1523009"/>
                <a:gd name="connsiteY1" fmla="*/ 653153 h 698763"/>
                <a:gd name="connsiteX2" fmla="*/ 762926 w 1523009"/>
                <a:gd name="connsiteY2" fmla="*/ 11 h 698763"/>
                <a:gd name="connsiteX3" fmla="*/ 1107373 w 1523009"/>
                <a:gd name="connsiteY3" fmla="*/ 665029 h 698763"/>
                <a:gd name="connsiteX4" fmla="*/ 1523009 w 1523009"/>
                <a:gd name="connsiteY4" fmla="*/ 608002 h 6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009" h="698763">
                  <a:moveTo>
                    <a:pt x="0" y="596003"/>
                  </a:moveTo>
                  <a:cubicBezTo>
                    <a:pt x="132052" y="600827"/>
                    <a:pt x="279575" y="752485"/>
                    <a:pt x="406729" y="653153"/>
                  </a:cubicBezTo>
                  <a:cubicBezTo>
                    <a:pt x="533883" y="553821"/>
                    <a:pt x="584240" y="2794"/>
                    <a:pt x="762926" y="11"/>
                  </a:cubicBezTo>
                  <a:cubicBezTo>
                    <a:pt x="941612" y="-2772"/>
                    <a:pt x="980693" y="563697"/>
                    <a:pt x="1107373" y="665029"/>
                  </a:cubicBezTo>
                  <a:cubicBezTo>
                    <a:pt x="1234054" y="766361"/>
                    <a:pt x="1362878" y="607012"/>
                    <a:pt x="1523009" y="608002"/>
                  </a:cubicBezTo>
                </a:path>
              </a:pathLst>
            </a:custGeom>
            <a:ln w="285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Tree>
    <p:extLst>
      <p:ext uri="{BB962C8B-B14F-4D97-AF65-F5344CB8AC3E}">
        <p14:creationId xmlns="" xmlns:p14="http://schemas.microsoft.com/office/powerpoint/2010/main" val="11457036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42" presetClass="path" presetSubtype="0" decel="100000" fill="hold" nodeType="afterEffect">
                                  <p:stCondLst>
                                    <p:cond delay="0"/>
                                  </p:stCondLst>
                                  <p:childTnLst>
                                    <p:animMotion origin="layout" path="M 3.05556E-6 4.81481E-6 L -0.00018 -0.4338 " pathEditMode="relative" rAng="0" ptsTypes="AA">
                                      <p:cBhvr>
                                        <p:cTn id="15" dur="500" fill="hold"/>
                                        <p:tgtEl>
                                          <p:spTgt spid="4"/>
                                        </p:tgtEl>
                                        <p:attrNameLst>
                                          <p:attrName>ppt_x</p:attrName>
                                          <p:attrName>ppt_y</p:attrName>
                                        </p:attrNameLst>
                                      </p:cBhvr>
                                      <p:rCtr x="-17" y="-21690"/>
                                    </p:animMotion>
                                  </p:childTnLst>
                                </p:cTn>
                              </p:par>
                            </p:childTnLst>
                          </p:cTn>
                        </p:par>
                        <p:par>
                          <p:cTn id="16" fill="hold">
                            <p:stCondLst>
                              <p:cond delay="1000"/>
                            </p:stCondLst>
                            <p:childTnLst>
                              <p:par>
                                <p:cTn id="17" presetID="10" presetClass="exit" presetSubtype="0" fill="hold" grpId="1" nodeType="afterEffect">
                                  <p:stCondLst>
                                    <p:cond delay="50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5058"/>
                                        </p:tgtEl>
                                        <p:attrNameLst>
                                          <p:attrName>style.visibility</p:attrName>
                                        </p:attrNameLst>
                                      </p:cBhvr>
                                      <p:to>
                                        <p:strVal val="visible"/>
                                      </p:to>
                                    </p:set>
                                    <p:animEffect transition="in" filter="fade">
                                      <p:cBhvr>
                                        <p:cTn id="33" dur="500"/>
                                        <p:tgtEl>
                                          <p:spTgt spid="4505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45059"/>
                                        </p:tgtEl>
                                        <p:attrNameLst>
                                          <p:attrName>style.visibility</p:attrName>
                                        </p:attrNameLst>
                                      </p:cBhvr>
                                      <p:to>
                                        <p:strVal val="visible"/>
                                      </p:to>
                                    </p:set>
                                  </p:childTnLst>
                                </p:cTn>
                              </p:par>
                              <p:par>
                                <p:cTn id="42" presetID="6" presetClass="emph" presetSubtype="0" fill="hold" nodeType="withEffect">
                                  <p:stCondLst>
                                    <p:cond delay="0"/>
                                  </p:stCondLst>
                                  <p:childTnLst>
                                    <p:animScale>
                                      <p:cBhvr>
                                        <p:cTn id="43" dur="500" fill="hold"/>
                                        <p:tgtEl>
                                          <p:spTgt spid="45058"/>
                                        </p:tgtEl>
                                      </p:cBhvr>
                                      <p:by x="50000" y="50000"/>
                                    </p:animScale>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500"/>
                                        <p:tgtEl>
                                          <p:spTgt spid="45058"/>
                                        </p:tgtEl>
                                      </p:cBhvr>
                                    </p:animEffect>
                                    <p:set>
                                      <p:cBhvr>
                                        <p:cTn id="47" dur="1" fill="hold">
                                          <p:stCondLst>
                                            <p:cond delay="499"/>
                                          </p:stCondLst>
                                        </p:cTn>
                                        <p:tgtEl>
                                          <p:spTgt spid="45058"/>
                                        </p:tgtEl>
                                        <p:attrNameLst>
                                          <p:attrName>style.visibility</p:attrName>
                                        </p:attrNameLst>
                                      </p:cBhvr>
                                      <p:to>
                                        <p:strVal val="hidden"/>
                                      </p:to>
                                    </p:set>
                                  </p:childTnLst>
                                </p:cTn>
                              </p:par>
                            </p:childTnLst>
                          </p:cTn>
                        </p:par>
                        <p:par>
                          <p:cTn id="48" fill="hold">
                            <p:stCondLst>
                              <p:cond delay="1500"/>
                            </p:stCondLst>
                            <p:childTnLst>
                              <p:par>
                                <p:cTn id="49" presetID="42" presetClass="path" presetSubtype="0" decel="50000" fill="hold" nodeType="afterEffect">
                                  <p:stCondLst>
                                    <p:cond delay="0"/>
                                  </p:stCondLst>
                                  <p:childTnLst>
                                    <p:animMotion origin="layout" path="M 2.22222E-6 -4.81481E-6 L -0.56945 -0.23634 " pathEditMode="relative" rAng="0" ptsTypes="AA">
                                      <p:cBhvr>
                                        <p:cTn id="50" dur="500" fill="hold"/>
                                        <p:tgtEl>
                                          <p:spTgt spid="45059"/>
                                        </p:tgtEl>
                                        <p:attrNameLst>
                                          <p:attrName>ppt_x</p:attrName>
                                          <p:attrName>ppt_y</p:attrName>
                                        </p:attrNameLst>
                                      </p:cBhvr>
                                      <p:rCtr x="-28472" y="-11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Results (general animations)</a:t>
            </a:r>
            <a:endParaRPr lang="en-US" dirty="0"/>
          </a:p>
        </p:txBody>
      </p:sp>
      <p:sp>
        <p:nvSpPr>
          <p:cNvPr id="3" name="Content Placeholder 2"/>
          <p:cNvSpPr>
            <a:spLocks noGrp="1"/>
          </p:cNvSpPr>
          <p:nvPr>
            <p:ph idx="1"/>
          </p:nvPr>
        </p:nvSpPr>
        <p:spPr/>
        <p:txBody>
          <a:bodyPr/>
          <a:lstStyle/>
          <a:p>
            <a:r>
              <a:rPr lang="pl-PL" sz="2400" dirty="0" smtClean="0"/>
              <a:t>More detailed than Lanczos 6.</a:t>
            </a:r>
          </a:p>
          <a:p>
            <a:r>
              <a:rPr lang="pl-PL" sz="2400" dirty="0" smtClean="0"/>
              <a:t>Details similar to Lanczos 4, but less aliasing.</a:t>
            </a:r>
            <a:endParaRPr lang="pl-PL" dirty="0" smtClean="0"/>
          </a:p>
          <a:p>
            <a:pPr>
              <a:buNone/>
            </a:pPr>
            <a:endParaRPr lang="pl-PL"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Perceptual study</a:t>
            </a:r>
            <a:endParaRPr lang="en-US" dirty="0"/>
          </a:p>
        </p:txBody>
      </p:sp>
      <p:sp>
        <p:nvSpPr>
          <p:cNvPr id="3" name="Content Placeholder 2"/>
          <p:cNvSpPr>
            <a:spLocks noGrp="1"/>
          </p:cNvSpPr>
          <p:nvPr>
            <p:ph idx="1"/>
          </p:nvPr>
        </p:nvSpPr>
        <p:spPr/>
        <p:txBody>
          <a:bodyPr/>
          <a:lstStyle/>
          <a:p>
            <a:r>
              <a:rPr lang="en-US" sz="2400" dirty="0" smtClean="0"/>
              <a:t>Number of participants: 14</a:t>
            </a:r>
            <a:r>
              <a:rPr lang="pl-PL" sz="2400" dirty="0" smtClean="0"/>
              <a:t>.</a:t>
            </a:r>
          </a:p>
          <a:p>
            <a:r>
              <a:rPr lang="en-US" sz="2400" dirty="0" smtClean="0"/>
              <a:t>Two-step procedure:</a:t>
            </a:r>
            <a:br>
              <a:rPr lang="en-US" sz="2400" dirty="0" smtClean="0"/>
            </a:br>
            <a:r>
              <a:rPr lang="en-US" sz="2400" dirty="0" smtClean="0"/>
              <a:t>   1. </a:t>
            </a:r>
            <a:r>
              <a:rPr lang="en-US" sz="2400" dirty="0" err="1" smtClean="0"/>
              <a:t>Lanczos</a:t>
            </a:r>
            <a:r>
              <a:rPr lang="en-US" sz="2400" dirty="0" smtClean="0"/>
              <a:t> kernel adjustment.</a:t>
            </a:r>
            <a:br>
              <a:rPr lang="en-US" sz="2400" dirty="0" smtClean="0"/>
            </a:br>
            <a:r>
              <a:rPr lang="en-US" sz="2400" dirty="0" smtClean="0"/>
              <a:t>   2. </a:t>
            </a:r>
            <a:r>
              <a:rPr lang="en-US" sz="2400" dirty="0" err="1" smtClean="0"/>
              <a:t>Lanczos</a:t>
            </a:r>
            <a:r>
              <a:rPr lang="en-US" sz="2400" dirty="0" smtClean="0"/>
              <a:t> vs. ours comparison.</a:t>
            </a:r>
          </a:p>
          <a:p>
            <a:r>
              <a:rPr lang="en-US" sz="2400" dirty="0" smtClean="0"/>
              <a:t>Question asked: which reproduces the original better.</a:t>
            </a:r>
            <a:endParaRPr lang="pl-PL" dirty="0" smtClean="0"/>
          </a:p>
          <a:p>
            <a:r>
              <a:rPr lang="pl-PL" sz="2400" dirty="0" smtClean="0"/>
              <a:t>Study show</a:t>
            </a:r>
            <a:r>
              <a:rPr lang="en-US" sz="2400" dirty="0" err="1" smtClean="0"/>
              <a:t>ed</a:t>
            </a:r>
            <a:r>
              <a:rPr lang="pl-PL" sz="2400" dirty="0" smtClean="0"/>
              <a:t>, that our method </a:t>
            </a:r>
            <a:r>
              <a:rPr lang="en-US" sz="2400" dirty="0" smtClean="0"/>
              <a:t>gives the best results</a:t>
            </a:r>
            <a:r>
              <a:rPr lang="pl-PL" sz="2400" dirty="0" smtClean="0"/>
              <a:t>:</a:t>
            </a:r>
          </a:p>
          <a:p>
            <a:pPr>
              <a:buNone/>
            </a:pPr>
            <a:r>
              <a:rPr lang="pl-PL" sz="2400" dirty="0" smtClean="0"/>
              <a:t/>
            </a:r>
            <a:br>
              <a:rPr lang="pl-PL" sz="2400" dirty="0" smtClean="0"/>
            </a:br>
            <a:endParaRPr lang="pl-PL" sz="2400" dirty="0" smtClean="0"/>
          </a:p>
        </p:txBody>
      </p:sp>
      <p:graphicFrame>
        <p:nvGraphicFramePr>
          <p:cNvPr id="4" name="Table 3"/>
          <p:cNvGraphicFramePr>
            <a:graphicFrameLocks noGrp="1"/>
          </p:cNvGraphicFramePr>
          <p:nvPr>
            <p:extLst>
              <p:ext uri="{D42A27DB-BD31-4B8C-83A1-F6EECF244321}">
                <p14:modId xmlns="" xmlns:p14="http://schemas.microsoft.com/office/powerpoint/2010/main" val="1735624352"/>
              </p:ext>
            </p:extLst>
          </p:nvPr>
        </p:nvGraphicFramePr>
        <p:xfrm>
          <a:off x="1151620" y="3753036"/>
          <a:ext cx="4068452" cy="2376264"/>
        </p:xfrm>
        <a:graphic>
          <a:graphicData uri="http://schemas.openxmlformats.org/drawingml/2006/table">
            <a:tbl>
              <a:tblPr firstRow="1">
                <a:tableStyleId>{5C22544A-7EE6-4342-B048-85BDC9FD1C3A}</a:tableStyleId>
              </a:tblPr>
              <a:tblGrid>
                <a:gridCol w="1992712"/>
                <a:gridCol w="2075740"/>
              </a:tblGrid>
              <a:tr h="396044">
                <a:tc>
                  <a:txBody>
                    <a:bodyPr/>
                    <a:lstStyle/>
                    <a:p>
                      <a:pPr algn="l"/>
                      <a:r>
                        <a:rPr lang="pl-PL" dirty="0" smtClean="0"/>
                        <a:t>Method</a:t>
                      </a:r>
                      <a:endParaRPr lang="en-US" dirty="0"/>
                    </a:p>
                  </a:txBody>
                  <a:tcPr anchor="ctr"/>
                </a:tc>
                <a:tc>
                  <a:txBody>
                    <a:bodyPr/>
                    <a:lstStyle/>
                    <a:p>
                      <a:pPr algn="l"/>
                      <a:r>
                        <a:rPr lang="pl-PL" dirty="0" smtClean="0"/>
                        <a:t>Preference</a:t>
                      </a:r>
                      <a:endParaRPr lang="en-US" dirty="0"/>
                    </a:p>
                  </a:txBody>
                  <a:tcPr anchor="ctr"/>
                </a:tc>
              </a:tr>
              <a:tr h="396044">
                <a:tc>
                  <a:txBody>
                    <a:bodyPr/>
                    <a:lstStyle/>
                    <a:p>
                      <a:r>
                        <a:rPr lang="pl-PL" dirty="0" smtClean="0"/>
                        <a:t>Lanczos</a:t>
                      </a:r>
                      <a:r>
                        <a:rPr lang="pl-PL" baseline="0" dirty="0" smtClean="0"/>
                        <a:t> 3</a:t>
                      </a:r>
                      <a:endParaRPr lang="en-US" dirty="0"/>
                    </a:p>
                  </a:txBody>
                  <a:tcPr anchor="ctr"/>
                </a:tc>
                <a:tc>
                  <a:txBody>
                    <a:bodyPr/>
                    <a:lstStyle/>
                    <a:p>
                      <a:pPr algn="l"/>
                      <a:r>
                        <a:rPr lang="pl-PL" dirty="0" smtClean="0"/>
                        <a:t>1%</a:t>
                      </a:r>
                      <a:endParaRPr lang="en-US" dirty="0"/>
                    </a:p>
                  </a:txBody>
                  <a:tcPr anchor="ctr"/>
                </a:tc>
              </a:tr>
              <a:tr h="396044">
                <a:tc>
                  <a:txBody>
                    <a:bodyPr/>
                    <a:lstStyle/>
                    <a:p>
                      <a:r>
                        <a:rPr lang="pl-PL" dirty="0" smtClean="0"/>
                        <a:t>Lanczos 4</a:t>
                      </a:r>
                      <a:endParaRPr lang="en-US" dirty="0"/>
                    </a:p>
                  </a:txBody>
                  <a:tcPr anchor="ctr"/>
                </a:tc>
                <a:tc>
                  <a:txBody>
                    <a:bodyPr/>
                    <a:lstStyle/>
                    <a:p>
                      <a:pPr algn="l"/>
                      <a:r>
                        <a:rPr lang="pl-PL" dirty="0" smtClean="0"/>
                        <a:t>3%</a:t>
                      </a:r>
                      <a:endParaRPr lang="en-US" dirty="0"/>
                    </a:p>
                  </a:txBody>
                  <a:tcPr anchor="ctr"/>
                </a:tc>
              </a:tr>
              <a:tr h="396044">
                <a:tc>
                  <a:txBody>
                    <a:bodyPr/>
                    <a:lstStyle/>
                    <a:p>
                      <a:r>
                        <a:rPr lang="pl-PL" dirty="0" smtClean="0"/>
                        <a:t>Lanczos 5</a:t>
                      </a:r>
                      <a:endParaRPr lang="en-US" dirty="0"/>
                    </a:p>
                  </a:txBody>
                  <a:tcPr anchor="ctr"/>
                </a:tc>
                <a:tc>
                  <a:txBody>
                    <a:bodyPr/>
                    <a:lstStyle/>
                    <a:p>
                      <a:pPr algn="l"/>
                      <a:r>
                        <a:rPr lang="pl-PL" dirty="0" smtClean="0"/>
                        <a:t>17%</a:t>
                      </a:r>
                      <a:endParaRPr lang="en-US" dirty="0"/>
                    </a:p>
                  </a:txBody>
                  <a:tcPr anchor="ctr"/>
                </a:tc>
              </a:tr>
              <a:tr h="396044">
                <a:tc>
                  <a:txBody>
                    <a:bodyPr/>
                    <a:lstStyle/>
                    <a:p>
                      <a:r>
                        <a:rPr lang="pl-PL" dirty="0" smtClean="0"/>
                        <a:t>Lanczos 6</a:t>
                      </a:r>
                      <a:endParaRPr lang="en-US" dirty="0"/>
                    </a:p>
                  </a:txBody>
                  <a:tcPr anchor="ctr"/>
                </a:tc>
                <a:tc>
                  <a:txBody>
                    <a:bodyPr/>
                    <a:lstStyle/>
                    <a:p>
                      <a:pPr algn="l"/>
                      <a:r>
                        <a:rPr lang="pl-PL" dirty="0" smtClean="0"/>
                        <a:t>19%</a:t>
                      </a:r>
                      <a:endParaRPr lang="en-US" dirty="0"/>
                    </a:p>
                  </a:txBody>
                  <a:tcPr anchor="ctr"/>
                </a:tc>
              </a:tr>
              <a:tr h="396044">
                <a:tc>
                  <a:txBody>
                    <a:bodyPr/>
                    <a:lstStyle/>
                    <a:p>
                      <a:r>
                        <a:rPr lang="pl-PL" dirty="0" smtClean="0"/>
                        <a:t>Our</a:t>
                      </a:r>
                      <a:endParaRPr lang="en-US" dirty="0"/>
                    </a:p>
                  </a:txBody>
                  <a:tcPr anchor="ctr"/>
                </a:tc>
                <a:tc>
                  <a:txBody>
                    <a:bodyPr/>
                    <a:lstStyle/>
                    <a:p>
                      <a:pPr algn="l"/>
                      <a:r>
                        <a:rPr lang="pl-PL" dirty="0" smtClean="0"/>
                        <a:t>60%</a:t>
                      </a:r>
                      <a:endParaRPr lang="en-US" dirty="0"/>
                    </a:p>
                  </a:txBody>
                  <a:tcPr anchor="ctr"/>
                </a:tc>
              </a:tr>
            </a:tbl>
          </a:graphicData>
        </a:graphic>
      </p:graphicFrame>
    </p:spTree>
    <p:extLst>
      <p:ext uri="{BB962C8B-B14F-4D97-AF65-F5344CB8AC3E}">
        <p14:creationId xmlns="" xmlns:p14="http://schemas.microsoft.com/office/powerpoint/2010/main" val="291396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Velocity vs. Quality</a:t>
            </a:r>
            <a:endParaRPr lang="en-US" dirty="0"/>
          </a:p>
        </p:txBody>
      </p:sp>
      <p:sp>
        <p:nvSpPr>
          <p:cNvPr id="3" name="Content Placeholder 2"/>
          <p:cNvSpPr>
            <a:spLocks noGrp="1"/>
          </p:cNvSpPr>
          <p:nvPr>
            <p:ph idx="1"/>
          </p:nvPr>
        </p:nvSpPr>
        <p:spPr/>
        <p:txBody>
          <a:bodyPr/>
          <a:lstStyle/>
          <a:p>
            <a:r>
              <a:rPr lang="pl-PL" sz="2400" dirty="0" smtClean="0"/>
              <a:t>Subframes integrate giving impression of increased resolution.</a:t>
            </a:r>
          </a:p>
          <a:p>
            <a:r>
              <a:rPr lang="pl-PL" sz="2400" dirty="0" smtClean="0"/>
              <a:t>Often fusion is not complete – some artifacts visible.</a:t>
            </a:r>
          </a:p>
          <a:p>
            <a:r>
              <a:rPr lang="pl-PL" sz="2400" dirty="0" smtClean="0"/>
              <a:t>But not always.</a:t>
            </a:r>
          </a:p>
          <a:p>
            <a:pPr>
              <a:buNone/>
            </a:pPr>
            <a:endParaRPr lang="en-US" sz="2400" dirty="0"/>
          </a:p>
        </p:txBody>
      </p:sp>
      <p:graphicFrame>
        <p:nvGraphicFramePr>
          <p:cNvPr id="2051" name="Object 3"/>
          <p:cNvGraphicFramePr>
            <a:graphicFrameLocks noChangeAspect="1"/>
          </p:cNvGraphicFramePr>
          <p:nvPr/>
        </p:nvGraphicFramePr>
        <p:xfrm>
          <a:off x="-900608" y="2564904"/>
          <a:ext cx="7409183" cy="3600400"/>
        </p:xfrm>
        <a:graphic>
          <a:graphicData uri="http://schemas.openxmlformats.org/presentationml/2006/ole">
            <p:oleObj spid="_x0000_s44104" name="Acrobat Document" r:id="rId4" imgW="11763137" imgH="5714714" progId="AcroExch.Document.7">
              <p:embed/>
            </p:oleObj>
          </a:graphicData>
        </a:graphic>
      </p:graphicFrame>
      <p:sp>
        <p:nvSpPr>
          <p:cNvPr id="5" name="Rectangle 4"/>
          <p:cNvSpPr/>
          <p:nvPr/>
        </p:nvSpPr>
        <p:spPr>
          <a:xfrm>
            <a:off x="-1044624" y="2420888"/>
            <a:ext cx="3816424" cy="3888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fade">
                                      <p:cBhvr>
                                        <p:cTn id="2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Conclusion</a:t>
            </a:r>
            <a:endParaRPr lang="en-US" dirty="0"/>
          </a:p>
        </p:txBody>
      </p:sp>
      <p:sp>
        <p:nvSpPr>
          <p:cNvPr id="3" name="Content Placeholder 2"/>
          <p:cNvSpPr>
            <a:spLocks noGrp="1"/>
          </p:cNvSpPr>
          <p:nvPr>
            <p:ph idx="1"/>
          </p:nvPr>
        </p:nvSpPr>
        <p:spPr/>
        <p:txBody>
          <a:bodyPr>
            <a:normAutofit/>
          </a:bodyPr>
          <a:lstStyle/>
          <a:p>
            <a:r>
              <a:rPr lang="pl-PL" sz="2400" dirty="0" smtClean="0"/>
              <a:t>We generalized previous results, and showed how to enhance depiction of details in arbitrary animations.</a:t>
            </a:r>
          </a:p>
          <a:p>
            <a:r>
              <a:rPr lang="pl-PL" sz="2400" dirty="0" smtClean="0"/>
              <a:t>Compared our algorithm to other filtering methods in a perceptual study.</a:t>
            </a:r>
          </a:p>
          <a:p>
            <a:r>
              <a:rPr lang="pl-PL" sz="2400" dirty="0" smtClean="0"/>
              <a:t>Designed an efficent GPU implementation.</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Future work</a:t>
            </a:r>
            <a:endParaRPr lang="en-US" dirty="0"/>
          </a:p>
        </p:txBody>
      </p:sp>
      <p:sp>
        <p:nvSpPr>
          <p:cNvPr id="3" name="Content Placeholder 2"/>
          <p:cNvSpPr>
            <a:spLocks noGrp="1"/>
          </p:cNvSpPr>
          <p:nvPr>
            <p:ph idx="1"/>
          </p:nvPr>
        </p:nvSpPr>
        <p:spPr/>
        <p:txBody>
          <a:bodyPr>
            <a:normAutofit/>
          </a:bodyPr>
          <a:lstStyle/>
          <a:p>
            <a:r>
              <a:rPr lang="pl-PL" sz="2400" dirty="0" smtClean="0"/>
              <a:t>Higher refresh rates.</a:t>
            </a:r>
          </a:p>
          <a:p>
            <a:r>
              <a:rPr lang="pl-PL" sz="2400" dirty="0" smtClean="0"/>
              <a:t>Flicker reduction methods.</a:t>
            </a:r>
          </a:p>
          <a:p>
            <a:r>
              <a:rPr lang="pl-PL" sz="2400" dirty="0" smtClean="0"/>
              <a:t>Faster implementation.</a:t>
            </a:r>
          </a:p>
          <a:p>
            <a:r>
              <a:rPr lang="pl-PL" sz="2400" dirty="0" smtClean="0"/>
              <a:t>Eye-tracking.</a:t>
            </a:r>
          </a:p>
          <a:p>
            <a:r>
              <a:rPr lang="pl-PL" sz="2400" dirty="0" smtClean="0"/>
              <a:t>Non-uniform sampling.</a:t>
            </a:r>
          </a:p>
          <a:p>
            <a:r>
              <a:rPr lang="pl-PL" sz="2400" dirty="0" smtClean="0"/>
              <a:t>Other media.</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1736" y="2744924"/>
            <a:ext cx="8280920" cy="1226513"/>
          </a:xfrm>
        </p:spPr>
        <p:txBody>
          <a:bodyPr/>
          <a:lstStyle/>
          <a:p>
            <a:r>
              <a:rPr lang="pl-PL" sz="4800" dirty="0" smtClean="0"/>
              <a:t>Thank you</a:t>
            </a:r>
            <a:r>
              <a:rPr lang="en-US" sz="4800" dirty="0" smtClean="0"/>
              <a:t>!</a:t>
            </a:r>
            <a:endParaRPr lang="en-US" sz="4800" dirty="0"/>
          </a:p>
        </p:txBody>
      </p:sp>
      <p:sp>
        <p:nvSpPr>
          <p:cNvPr id="5" name="Title 5"/>
          <p:cNvSpPr txBox="1">
            <a:spLocks/>
          </p:cNvSpPr>
          <p:nvPr/>
        </p:nvSpPr>
        <p:spPr>
          <a:xfrm>
            <a:off x="323528" y="836712"/>
            <a:ext cx="8577336" cy="9637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2"/>
                </a:solidFill>
                <a:latin typeface="+mj-lt"/>
                <a:ea typeface="+mj-ea"/>
                <a:cs typeface="+mj-cs"/>
              </a:defRPr>
            </a:lvl1pPr>
          </a:lstStyle>
          <a:p>
            <a:r>
              <a:rPr lang="pl-PL" sz="2800" dirty="0" smtClean="0"/>
              <a:t>Apparent Resolution Enhancement</a:t>
            </a:r>
            <a:r>
              <a:rPr lang="en-US" sz="2800" dirty="0" smtClean="0"/>
              <a:t> </a:t>
            </a:r>
            <a:r>
              <a:rPr lang="pl-PL" sz="2800" dirty="0" smtClean="0"/>
              <a:t>for</a:t>
            </a:r>
            <a:r>
              <a:rPr lang="en-US" sz="2800" dirty="0" smtClean="0"/>
              <a:t> </a:t>
            </a:r>
            <a:r>
              <a:rPr lang="pl-PL" sz="2800" dirty="0" smtClean="0"/>
              <a:t>Animations</a:t>
            </a:r>
            <a:endParaRPr lang="en-US" sz="2800" dirty="0"/>
          </a:p>
        </p:txBody>
      </p:sp>
      <p:sp>
        <p:nvSpPr>
          <p:cNvPr id="6" name="Subtitle 6"/>
          <p:cNvSpPr>
            <a:spLocks noGrp="1"/>
          </p:cNvSpPr>
          <p:nvPr>
            <p:ph type="subTitle" idx="1"/>
          </p:nvPr>
        </p:nvSpPr>
        <p:spPr>
          <a:xfrm>
            <a:off x="471736" y="1530406"/>
            <a:ext cx="8280920" cy="540060"/>
          </a:xfrm>
        </p:spPr>
        <p:txBody>
          <a:bodyPr>
            <a:normAutofit/>
          </a:bodyPr>
          <a:lstStyle/>
          <a:p>
            <a:r>
              <a:rPr lang="pl-PL" sz="1400" dirty="0" smtClean="0"/>
              <a:t>Krzysztof Templin   Piotr Didyk   Tobias Ritschel</a:t>
            </a:r>
            <a:r>
              <a:rPr lang="en-US" sz="1400" dirty="0" smtClean="0"/>
              <a:t>    </a:t>
            </a:r>
            <a:r>
              <a:rPr lang="pl-PL" sz="1400" dirty="0" smtClean="0"/>
              <a:t>Elmar Eisemann   Karol Myszkowski   Hans-Peter Seidel</a:t>
            </a:r>
            <a:br>
              <a:rPr lang="pl-PL" sz="1400" dirty="0" smtClean="0"/>
            </a:br>
            <a:endParaRPr lang="en-US" sz="1400" dirty="0" smtClean="0"/>
          </a:p>
          <a:p>
            <a:endParaRPr lang="en-US" sz="1400" dirty="0"/>
          </a:p>
        </p:txBody>
      </p:sp>
      <p:sp>
        <p:nvSpPr>
          <p:cNvPr id="2" name="TextBox 1"/>
          <p:cNvSpPr txBox="1"/>
          <p:nvPr/>
        </p:nvSpPr>
        <p:spPr>
          <a:xfrm>
            <a:off x="150878" y="5742548"/>
            <a:ext cx="8922635" cy="369332"/>
          </a:xfrm>
          <a:prstGeom prst="rect">
            <a:avLst/>
          </a:prstGeom>
          <a:noFill/>
        </p:spPr>
        <p:txBody>
          <a:bodyPr wrap="none" rtlCol="0">
            <a:spAutoFit/>
          </a:bodyPr>
          <a:lstStyle/>
          <a:p>
            <a:r>
              <a:rPr lang="en-US" b="1" dirty="0">
                <a:solidFill>
                  <a:schemeClr val="accent2">
                    <a:lumMod val="75000"/>
                  </a:schemeClr>
                </a:solidFill>
                <a:latin typeface="Consolas" pitchFamily="49" charset="0"/>
                <a:cs typeface="Consolas" pitchFamily="49" charset="0"/>
              </a:rPr>
              <a:t>http://www.mpi-inf.mpg.de/resources/ResolutionEnhancement/Animations/</a:t>
            </a:r>
            <a:endParaRPr lang="en-US" b="1" dirty="0" smtClean="0">
              <a:solidFill>
                <a:schemeClr val="accent2">
                  <a:lumMod val="75000"/>
                </a:schemeClr>
              </a:solidFill>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2"/>
          <p:cNvPicPr>
            <a:picLocks noChangeArrowheads="1"/>
          </p:cNvPicPr>
          <p:nvPr/>
        </p:nvPicPr>
        <p:blipFill>
          <a:blip r:embed="rId3" cstate="print"/>
          <a:srcRect/>
          <a:stretch>
            <a:fillRect/>
          </a:stretch>
        </p:blipFill>
        <p:spPr bwMode="auto">
          <a:xfrm rot="149372">
            <a:off x="4448186" y="5327744"/>
            <a:ext cx="1242623" cy="957162"/>
          </a:xfrm>
          <a:prstGeom prst="rect">
            <a:avLst/>
          </a:prstGeom>
          <a:noFill/>
          <a:ln w="9525" cap="flat">
            <a:noFill/>
            <a:miter lim="800000"/>
            <a:headEnd/>
            <a:tailEnd/>
          </a:ln>
        </p:spPr>
      </p:pic>
      <p:sp>
        <p:nvSpPr>
          <p:cNvPr id="20" name="Cloud Callout 19"/>
          <p:cNvSpPr/>
          <p:nvPr/>
        </p:nvSpPr>
        <p:spPr>
          <a:xfrm>
            <a:off x="5940152" y="2204864"/>
            <a:ext cx="3203848" cy="2232248"/>
          </a:xfrm>
          <a:prstGeom prst="cloudCallout">
            <a:avLst>
              <a:gd name="adj1" fmla="val -72299"/>
              <a:gd name="adj2" fmla="val 9091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pl-PL" dirty="0" smtClean="0"/>
              <a:t>Decomposition into subframes</a:t>
            </a:r>
            <a:endParaRPr lang="en-US" dirty="0"/>
          </a:p>
        </p:txBody>
      </p:sp>
      <p:grpSp>
        <p:nvGrpSpPr>
          <p:cNvPr id="15" name="Group 14"/>
          <p:cNvGrpSpPr/>
          <p:nvPr/>
        </p:nvGrpSpPr>
        <p:grpSpPr>
          <a:xfrm>
            <a:off x="251520" y="2564904"/>
            <a:ext cx="2186247" cy="2179404"/>
            <a:chOff x="3059832" y="1772816"/>
            <a:chExt cx="2186247" cy="2179404"/>
          </a:xfrm>
        </p:grpSpPr>
        <p:pic>
          <p:nvPicPr>
            <p:cNvPr id="5" name="Picture 16"/>
            <p:cNvPicPr>
              <a:picLocks noChangeArrowheads="1"/>
            </p:cNvPicPr>
            <p:nvPr/>
          </p:nvPicPr>
          <p:blipFill>
            <a:blip r:embed="rId4" cstate="print"/>
            <a:srcRect/>
            <a:stretch>
              <a:fillRect/>
            </a:stretch>
          </p:blipFill>
          <p:spPr bwMode="auto">
            <a:xfrm>
              <a:off x="3059832" y="1772816"/>
              <a:ext cx="2186247" cy="1458884"/>
            </a:xfrm>
            <a:prstGeom prst="rect">
              <a:avLst/>
            </a:prstGeom>
            <a:noFill/>
            <a:ln w="12700" cap="flat">
              <a:solidFill>
                <a:srgbClr val="FFFFFF"/>
              </a:solidFill>
              <a:prstDash val="solid"/>
              <a:miter lim="800000"/>
              <a:headEnd/>
              <a:tailEnd/>
            </a:ln>
            <a:effectLst/>
          </p:spPr>
        </p:pic>
        <p:sp>
          <p:nvSpPr>
            <p:cNvPr id="7" name="TextBox 6"/>
            <p:cNvSpPr txBox="1"/>
            <p:nvPr/>
          </p:nvSpPr>
          <p:spPr>
            <a:xfrm>
              <a:off x="3432437" y="3429000"/>
              <a:ext cx="1322413" cy="523220"/>
            </a:xfrm>
            <a:prstGeom prst="rect">
              <a:avLst/>
            </a:prstGeom>
            <a:noFill/>
          </p:spPr>
          <p:txBody>
            <a:bodyPr wrap="none" rtlCol="0">
              <a:spAutoFit/>
            </a:bodyPr>
            <a:lstStyle/>
            <a:p>
              <a:pPr algn="ctr"/>
              <a:r>
                <a:rPr lang="pl-PL" sz="1400" b="1" dirty="0" smtClean="0"/>
                <a:t>high-resolution</a:t>
              </a:r>
            </a:p>
            <a:p>
              <a:pPr algn="ctr"/>
              <a:r>
                <a:rPr lang="pl-PL" sz="1400" b="1" dirty="0" smtClean="0"/>
                <a:t>image</a:t>
              </a:r>
              <a:endParaRPr lang="en-US" sz="1400" b="1" dirty="0" smtClean="0"/>
            </a:p>
          </p:txBody>
        </p:sp>
      </p:grpSp>
      <p:grpSp>
        <p:nvGrpSpPr>
          <p:cNvPr id="32" name="Group 31"/>
          <p:cNvGrpSpPr/>
          <p:nvPr/>
        </p:nvGrpSpPr>
        <p:grpSpPr>
          <a:xfrm>
            <a:off x="3635896" y="2348880"/>
            <a:ext cx="1381156" cy="2395428"/>
            <a:chOff x="3635896" y="2348880"/>
            <a:chExt cx="1381156" cy="2395428"/>
          </a:xfrm>
        </p:grpSpPr>
        <p:grpSp>
          <p:nvGrpSpPr>
            <p:cNvPr id="28" name="Group 27"/>
            <p:cNvGrpSpPr/>
            <p:nvPr/>
          </p:nvGrpSpPr>
          <p:grpSpPr>
            <a:xfrm>
              <a:off x="3635896" y="2348880"/>
              <a:ext cx="1381156" cy="1737554"/>
              <a:chOff x="3707904" y="2564904"/>
              <a:chExt cx="1381156" cy="1737554"/>
            </a:xfrm>
          </p:grpSpPr>
          <p:pic>
            <p:nvPicPr>
              <p:cNvPr id="9" name="Picture 16"/>
              <p:cNvPicPr>
                <a:picLocks noChangeArrowheads="1"/>
              </p:cNvPicPr>
              <p:nvPr/>
            </p:nvPicPr>
            <p:blipFill>
              <a:blip r:embed="rId4" cstate="print"/>
              <a:srcRect/>
              <a:stretch>
                <a:fillRect/>
              </a:stretch>
            </p:blipFill>
            <p:spPr bwMode="auto">
              <a:xfrm>
                <a:off x="3707904" y="2564904"/>
                <a:ext cx="1093124" cy="729442"/>
              </a:xfrm>
              <a:prstGeom prst="rect">
                <a:avLst/>
              </a:prstGeom>
              <a:noFill/>
              <a:ln w="12700" cap="flat">
                <a:solidFill>
                  <a:srgbClr val="FFFFFF"/>
                </a:solidFill>
                <a:prstDash val="solid"/>
                <a:miter lim="800000"/>
                <a:headEnd/>
                <a:tailEnd/>
              </a:ln>
              <a:effectLst/>
            </p:spPr>
          </p:pic>
          <p:pic>
            <p:nvPicPr>
              <p:cNvPr id="10" name="Picture 16"/>
              <p:cNvPicPr>
                <a:picLocks noChangeArrowheads="1"/>
              </p:cNvPicPr>
              <p:nvPr/>
            </p:nvPicPr>
            <p:blipFill>
              <a:blip r:embed="rId4" cstate="print"/>
              <a:srcRect/>
              <a:stretch>
                <a:fillRect/>
              </a:stretch>
            </p:blipFill>
            <p:spPr bwMode="auto">
              <a:xfrm>
                <a:off x="3860304" y="3077344"/>
                <a:ext cx="1093124" cy="729442"/>
              </a:xfrm>
              <a:prstGeom prst="rect">
                <a:avLst/>
              </a:prstGeom>
              <a:noFill/>
              <a:ln w="12700" cap="flat">
                <a:solidFill>
                  <a:srgbClr val="FFFFFF"/>
                </a:solidFill>
                <a:prstDash val="solid"/>
                <a:miter lim="800000"/>
                <a:headEnd/>
                <a:tailEnd/>
              </a:ln>
              <a:effectLst/>
            </p:spPr>
          </p:pic>
          <p:pic>
            <p:nvPicPr>
              <p:cNvPr id="11" name="Picture 16"/>
              <p:cNvPicPr>
                <a:picLocks noChangeArrowheads="1"/>
              </p:cNvPicPr>
              <p:nvPr/>
            </p:nvPicPr>
            <p:blipFill>
              <a:blip r:embed="rId4" cstate="print"/>
              <a:srcRect/>
              <a:stretch>
                <a:fillRect/>
              </a:stretch>
            </p:blipFill>
            <p:spPr bwMode="auto">
              <a:xfrm>
                <a:off x="3995936" y="3573016"/>
                <a:ext cx="1093124" cy="729442"/>
              </a:xfrm>
              <a:prstGeom prst="rect">
                <a:avLst/>
              </a:prstGeom>
              <a:noFill/>
              <a:ln w="12700" cap="flat">
                <a:solidFill>
                  <a:srgbClr val="FFFFFF"/>
                </a:solidFill>
                <a:prstDash val="solid"/>
                <a:miter lim="800000"/>
                <a:headEnd/>
                <a:tailEnd/>
              </a:ln>
              <a:effectLst/>
            </p:spPr>
          </p:pic>
        </p:grpSp>
        <p:sp>
          <p:nvSpPr>
            <p:cNvPr id="13" name="TextBox 12"/>
            <p:cNvSpPr txBox="1"/>
            <p:nvPr/>
          </p:nvSpPr>
          <p:spPr>
            <a:xfrm>
              <a:off x="3635896" y="4221088"/>
              <a:ext cx="1276311" cy="523220"/>
            </a:xfrm>
            <a:prstGeom prst="rect">
              <a:avLst/>
            </a:prstGeom>
            <a:noFill/>
          </p:spPr>
          <p:txBody>
            <a:bodyPr wrap="none" rtlCol="0">
              <a:spAutoFit/>
            </a:bodyPr>
            <a:lstStyle/>
            <a:p>
              <a:r>
                <a:rPr lang="pl-PL" sz="1400" b="1" dirty="0" smtClean="0"/>
                <a:t>low-resolution</a:t>
              </a:r>
            </a:p>
            <a:p>
              <a:pPr algn="ctr"/>
              <a:r>
                <a:rPr lang="pl-PL" sz="1400" b="1" dirty="0" smtClean="0"/>
                <a:t>subframes</a:t>
              </a:r>
              <a:endParaRPr lang="en-US" sz="1400" b="1" dirty="0" smtClean="0"/>
            </a:p>
          </p:txBody>
        </p:sp>
      </p:grpSp>
      <p:grpSp>
        <p:nvGrpSpPr>
          <p:cNvPr id="25" name="Group 24"/>
          <p:cNvGrpSpPr/>
          <p:nvPr/>
        </p:nvGrpSpPr>
        <p:grpSpPr>
          <a:xfrm>
            <a:off x="1727684" y="1484784"/>
            <a:ext cx="2062280" cy="2185503"/>
            <a:chOff x="4981307" y="1304764"/>
            <a:chExt cx="2062280" cy="2185503"/>
          </a:xfrm>
        </p:grpSpPr>
        <p:sp>
          <p:nvSpPr>
            <p:cNvPr id="8" name="Circular Arrow 7"/>
            <p:cNvSpPr/>
            <p:nvPr/>
          </p:nvSpPr>
          <p:spPr>
            <a:xfrm rot="9641391" flipH="1" flipV="1">
              <a:off x="5413355" y="1602469"/>
              <a:ext cx="1630232" cy="1887798"/>
            </a:xfrm>
            <a:prstGeom prst="circularArrow">
              <a:avLst>
                <a:gd name="adj1" fmla="val 6674"/>
                <a:gd name="adj2" fmla="val 1163972"/>
                <a:gd name="adj3" fmla="val 19024718"/>
                <a:gd name="adj4" fmla="val 13869501"/>
                <a:gd name="adj5" fmla="val 7091"/>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4981307" y="1304764"/>
              <a:ext cx="1128707" cy="338554"/>
            </a:xfrm>
            <a:prstGeom prst="rect">
              <a:avLst/>
            </a:prstGeom>
            <a:noFill/>
          </p:spPr>
          <p:txBody>
            <a:bodyPr wrap="none" rtlCol="0">
              <a:spAutoFit/>
            </a:bodyPr>
            <a:lstStyle/>
            <a:p>
              <a:r>
                <a:rPr lang="pl-PL" sz="1600" i="1" dirty="0" smtClean="0"/>
                <a:t>decompose</a:t>
              </a:r>
              <a:endParaRPr lang="en-US" sz="1600" i="1" dirty="0" smtClean="0"/>
            </a:p>
          </p:txBody>
        </p:sp>
      </p:grpSp>
      <p:grpSp>
        <p:nvGrpSpPr>
          <p:cNvPr id="27" name="Group 26"/>
          <p:cNvGrpSpPr/>
          <p:nvPr/>
        </p:nvGrpSpPr>
        <p:grpSpPr>
          <a:xfrm>
            <a:off x="6444208" y="2564904"/>
            <a:ext cx="2186247" cy="2143400"/>
            <a:chOff x="611560" y="3284984"/>
            <a:chExt cx="2186247" cy="2143400"/>
          </a:xfrm>
        </p:grpSpPr>
        <p:pic>
          <p:nvPicPr>
            <p:cNvPr id="22" name="Picture 16"/>
            <p:cNvPicPr>
              <a:picLocks noChangeArrowheads="1"/>
            </p:cNvPicPr>
            <p:nvPr/>
          </p:nvPicPr>
          <p:blipFill>
            <a:blip r:embed="rId4" cstate="print"/>
            <a:srcRect/>
            <a:stretch>
              <a:fillRect/>
            </a:stretch>
          </p:blipFill>
          <p:spPr bwMode="auto">
            <a:xfrm>
              <a:off x="611560" y="3284984"/>
              <a:ext cx="2186247" cy="1458884"/>
            </a:xfrm>
            <a:prstGeom prst="rect">
              <a:avLst/>
            </a:prstGeom>
            <a:noFill/>
            <a:ln w="12700" cap="flat">
              <a:solidFill>
                <a:srgbClr val="FFFFFF"/>
              </a:solidFill>
              <a:prstDash val="solid"/>
              <a:miter lim="800000"/>
              <a:headEnd/>
              <a:tailEnd/>
            </a:ln>
            <a:effectLst>
              <a:softEdge rad="63500"/>
            </a:effectLst>
          </p:spPr>
        </p:pic>
        <p:sp>
          <p:nvSpPr>
            <p:cNvPr id="23" name="TextBox 22"/>
            <p:cNvSpPr txBox="1"/>
            <p:nvPr/>
          </p:nvSpPr>
          <p:spPr>
            <a:xfrm>
              <a:off x="683568" y="4905164"/>
              <a:ext cx="2089226" cy="523220"/>
            </a:xfrm>
            <a:prstGeom prst="rect">
              <a:avLst/>
            </a:prstGeom>
            <a:noFill/>
          </p:spPr>
          <p:txBody>
            <a:bodyPr wrap="none" rtlCol="0">
              <a:spAutoFit/>
            </a:bodyPr>
            <a:lstStyle/>
            <a:p>
              <a:pPr algn="ctr"/>
              <a:r>
                <a:rPr lang="pl-PL" sz="1400" b="1" dirty="0" smtClean="0"/>
                <a:t>perceived high-resolution</a:t>
              </a:r>
            </a:p>
            <a:p>
              <a:pPr algn="ctr"/>
              <a:r>
                <a:rPr lang="pl-PL" sz="1400" b="1" dirty="0" smtClean="0"/>
                <a:t>image</a:t>
              </a:r>
              <a:endParaRPr lang="en-US" sz="1400" b="1" dirty="0" smtClean="0"/>
            </a:p>
          </p:txBody>
        </p:sp>
      </p:grpSp>
      <p:grpSp>
        <p:nvGrpSpPr>
          <p:cNvPr id="29" name="Group 28"/>
          <p:cNvGrpSpPr/>
          <p:nvPr/>
        </p:nvGrpSpPr>
        <p:grpSpPr>
          <a:xfrm>
            <a:off x="4535996" y="1556792"/>
            <a:ext cx="1846256" cy="2185503"/>
            <a:chOff x="5413355" y="1304764"/>
            <a:chExt cx="1846256" cy="2185503"/>
          </a:xfrm>
        </p:grpSpPr>
        <p:sp>
          <p:nvSpPr>
            <p:cNvPr id="30" name="Circular Arrow 29"/>
            <p:cNvSpPr/>
            <p:nvPr/>
          </p:nvSpPr>
          <p:spPr>
            <a:xfrm rot="10800000" flipH="1" flipV="1">
              <a:off x="5413355" y="1602469"/>
              <a:ext cx="1630232" cy="1887798"/>
            </a:xfrm>
            <a:prstGeom prst="circularArrow">
              <a:avLst>
                <a:gd name="adj1" fmla="val 6674"/>
                <a:gd name="adj2" fmla="val 1163972"/>
                <a:gd name="adj3" fmla="val 19024718"/>
                <a:gd name="adj4" fmla="val 13869501"/>
                <a:gd name="adj5" fmla="val 7091"/>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6313455" y="1304764"/>
              <a:ext cx="946156" cy="338554"/>
            </a:xfrm>
            <a:prstGeom prst="rect">
              <a:avLst/>
            </a:prstGeom>
            <a:noFill/>
          </p:spPr>
          <p:txBody>
            <a:bodyPr wrap="none" rtlCol="0">
              <a:spAutoFit/>
            </a:bodyPr>
            <a:lstStyle/>
            <a:p>
              <a:r>
                <a:rPr lang="pl-PL" sz="1600" i="1" dirty="0" smtClean="0"/>
                <a:t>integrate</a:t>
              </a:r>
              <a:endParaRPr lang="en-US" sz="1600" i="1" dirty="0" smtClea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293096"/>
            <a:ext cx="7128792" cy="9361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pl-PL" dirty="0" smtClean="0"/>
              <a:t>Related work</a:t>
            </a:r>
            <a:endParaRPr lang="en-US" dirty="0"/>
          </a:p>
        </p:txBody>
      </p:sp>
      <p:sp>
        <p:nvSpPr>
          <p:cNvPr id="3" name="Content Placeholder 2"/>
          <p:cNvSpPr>
            <a:spLocks noGrp="1"/>
          </p:cNvSpPr>
          <p:nvPr>
            <p:ph idx="1"/>
          </p:nvPr>
        </p:nvSpPr>
        <p:spPr/>
        <p:txBody>
          <a:bodyPr/>
          <a:lstStyle/>
          <a:p>
            <a:pPr marL="39688">
              <a:buNone/>
            </a:pPr>
            <a:r>
              <a:rPr lang="en-US" sz="2000" b="1" dirty="0" smtClean="0">
                <a:cs typeface="Helvetica" charset="0"/>
                <a:sym typeface="Helvetica" charset="0"/>
              </a:rPr>
              <a:t>“Display </a:t>
            </a:r>
            <a:r>
              <a:rPr lang="en-US" sz="2000" b="1" dirty="0" err="1" smtClean="0">
                <a:cs typeface="Helvetica" charset="0"/>
                <a:sym typeface="Helvetica" charset="0"/>
              </a:rPr>
              <a:t>Supersampling</a:t>
            </a:r>
            <a:r>
              <a:rPr lang="en-US" sz="2000" b="1" dirty="0" smtClean="0">
                <a:cs typeface="Helvetica" charset="0"/>
                <a:sym typeface="Helvetica" charset="0"/>
              </a:rPr>
              <a:t>”</a:t>
            </a:r>
            <a:br>
              <a:rPr lang="en-US" sz="2000" b="1" dirty="0" smtClean="0">
                <a:cs typeface="Helvetica" charset="0"/>
                <a:sym typeface="Helvetica" charset="0"/>
              </a:rPr>
            </a:br>
            <a:r>
              <a:rPr lang="en-US" sz="2000" dirty="0" smtClean="0">
                <a:cs typeface="Helvetica" charset="0"/>
                <a:sym typeface="Helvetica" charset="0"/>
              </a:rPr>
              <a:t>[</a:t>
            </a:r>
            <a:r>
              <a:rPr lang="en-US" sz="2000" dirty="0" err="1" smtClean="0">
                <a:cs typeface="Helvetica" charset="0"/>
                <a:sym typeface="Helvetica" charset="0"/>
              </a:rPr>
              <a:t>Damera-Venkata</a:t>
            </a:r>
            <a:r>
              <a:rPr lang="en-US" sz="2000" dirty="0" smtClean="0">
                <a:cs typeface="Helvetica" charset="0"/>
                <a:sym typeface="Helvetica" charset="0"/>
              </a:rPr>
              <a:t> and Chang 2009]</a:t>
            </a:r>
            <a:r>
              <a:rPr lang="pl-PL" sz="2000" dirty="0" smtClean="0">
                <a:cs typeface="Helvetica" charset="0"/>
                <a:sym typeface="Helvetica" charset="0"/>
              </a:rPr>
              <a:t/>
            </a:r>
            <a:br>
              <a:rPr lang="pl-PL" sz="2000" dirty="0" smtClean="0">
                <a:cs typeface="Helvetica" charset="0"/>
                <a:sym typeface="Helvetica" charset="0"/>
              </a:rPr>
            </a:br>
            <a:r>
              <a:rPr lang="pl-PL" sz="2000" dirty="0" smtClean="0">
                <a:cs typeface="Helvetica" charset="0"/>
                <a:sym typeface="Helvetica" charset="0"/>
              </a:rPr>
              <a:t/>
            </a:r>
            <a:br>
              <a:rPr lang="pl-PL" sz="2000" dirty="0" smtClean="0">
                <a:cs typeface="Helvetica" charset="0"/>
                <a:sym typeface="Helvetica" charset="0"/>
              </a:rPr>
            </a:br>
            <a:r>
              <a:rPr lang="pl-PL" sz="2000" dirty="0" smtClean="0">
                <a:cs typeface="Helvetica" charset="0"/>
                <a:sym typeface="Helvetica" charset="0"/>
              </a:rPr>
              <a:t>	</a:t>
            </a:r>
            <a:r>
              <a:rPr lang="pl-PL" sz="2000" i="1" dirty="0" smtClean="0">
                <a:cs typeface="Helvetica" charset="0"/>
                <a:sym typeface="Helvetica" charset="0"/>
              </a:rPr>
              <a:t>multiple projectors, one subframe each</a:t>
            </a:r>
            <a:endParaRPr lang="pl-PL" sz="2000" b="1" dirty="0" smtClean="0">
              <a:solidFill>
                <a:schemeClr val="tx1"/>
              </a:solidFill>
              <a:cs typeface="Helvetica" charset="0"/>
              <a:sym typeface="Helvetica" charset="0"/>
            </a:endParaRPr>
          </a:p>
          <a:p>
            <a:pPr marL="39688">
              <a:buNone/>
            </a:pPr>
            <a:endParaRPr lang="pl-PL" sz="2000" b="1" dirty="0" smtClean="0">
              <a:solidFill>
                <a:schemeClr val="tx1"/>
              </a:solidFill>
              <a:cs typeface="Helvetica" charset="0"/>
              <a:sym typeface="Helvetica" charset="0"/>
            </a:endParaRPr>
          </a:p>
          <a:p>
            <a:pPr marL="39688">
              <a:buNone/>
            </a:pPr>
            <a:r>
              <a:rPr lang="en-US" sz="2000" b="1" dirty="0" smtClean="0">
                <a:solidFill>
                  <a:schemeClr val="tx1"/>
                </a:solidFill>
                <a:cs typeface="Helvetica" charset="0"/>
                <a:sym typeface="Helvetica" charset="0"/>
              </a:rPr>
              <a:t>“</a:t>
            </a:r>
            <a:r>
              <a:rPr lang="en-US" sz="2000" b="1" dirty="0" err="1" smtClean="0">
                <a:solidFill>
                  <a:schemeClr val="tx1"/>
                </a:solidFill>
                <a:cs typeface="Helvetica" charset="0"/>
                <a:sym typeface="Helvetica" charset="0"/>
              </a:rPr>
              <a:t>Wobulation</a:t>
            </a:r>
            <a:r>
              <a:rPr lang="en-US" sz="2000" b="1" dirty="0" smtClean="0">
                <a:solidFill>
                  <a:schemeClr val="tx1"/>
                </a:solidFill>
                <a:cs typeface="Helvetica" charset="0"/>
                <a:sym typeface="Helvetica" charset="0"/>
              </a:rPr>
              <a:t>: Doubling the Addressed Resolution of Projection Displays”</a:t>
            </a:r>
            <a:br>
              <a:rPr lang="en-US" sz="2000" b="1" dirty="0" smtClean="0">
                <a:solidFill>
                  <a:schemeClr val="tx1"/>
                </a:solidFill>
                <a:cs typeface="Helvetica" charset="0"/>
                <a:sym typeface="Helvetica" charset="0"/>
              </a:rPr>
            </a:br>
            <a:r>
              <a:rPr lang="en-US" sz="2000" dirty="0" smtClean="0">
                <a:solidFill>
                  <a:schemeClr val="tx1"/>
                </a:solidFill>
                <a:cs typeface="Helvetica" charset="0"/>
                <a:sym typeface="Helvetica" charset="0"/>
              </a:rPr>
              <a:t>[Allen and </a:t>
            </a:r>
            <a:r>
              <a:rPr lang="en-US" sz="2000" dirty="0" err="1" smtClean="0">
                <a:solidFill>
                  <a:schemeClr val="tx1"/>
                </a:solidFill>
                <a:cs typeface="Helvetica" charset="0"/>
                <a:sym typeface="Helvetica" charset="0"/>
              </a:rPr>
              <a:t>Ulichney</a:t>
            </a:r>
            <a:r>
              <a:rPr lang="en-US" sz="2000" dirty="0" smtClean="0">
                <a:solidFill>
                  <a:schemeClr val="tx1"/>
                </a:solidFill>
                <a:cs typeface="Helvetica" charset="0"/>
                <a:sym typeface="Helvetica" charset="0"/>
              </a:rPr>
              <a:t> 2005]</a:t>
            </a:r>
            <a:r>
              <a:rPr lang="pl-PL" sz="2000" dirty="0" smtClean="0">
                <a:solidFill>
                  <a:schemeClr val="tx1"/>
                </a:solidFill>
                <a:cs typeface="Helvetica" charset="0"/>
                <a:sym typeface="Helvetica" charset="0"/>
              </a:rPr>
              <a:t/>
            </a:r>
            <a:br>
              <a:rPr lang="pl-PL" sz="2000" dirty="0" smtClean="0">
                <a:solidFill>
                  <a:schemeClr val="tx1"/>
                </a:solidFill>
                <a:cs typeface="Helvetica" charset="0"/>
                <a:sym typeface="Helvetica" charset="0"/>
              </a:rPr>
            </a:br>
            <a:r>
              <a:rPr lang="pl-PL" sz="2000" dirty="0" smtClean="0">
                <a:solidFill>
                  <a:schemeClr val="tx1"/>
                </a:solidFill>
                <a:cs typeface="Helvetica" charset="0"/>
                <a:sym typeface="Helvetica" charset="0"/>
              </a:rPr>
              <a:t/>
            </a:r>
            <a:br>
              <a:rPr lang="pl-PL" sz="2000" dirty="0" smtClean="0">
                <a:solidFill>
                  <a:schemeClr val="tx1"/>
                </a:solidFill>
                <a:cs typeface="Helvetica" charset="0"/>
                <a:sym typeface="Helvetica" charset="0"/>
              </a:rPr>
            </a:br>
            <a:r>
              <a:rPr lang="pl-PL" sz="2000" dirty="0" smtClean="0">
                <a:solidFill>
                  <a:schemeClr val="tx1"/>
                </a:solidFill>
                <a:cs typeface="Helvetica" charset="0"/>
                <a:sym typeface="Helvetica" charset="0"/>
              </a:rPr>
              <a:t>	</a:t>
            </a:r>
            <a:r>
              <a:rPr lang="pl-PL" sz="2000" i="1" dirty="0" smtClean="0">
                <a:solidFill>
                  <a:schemeClr val="tx1"/>
                </a:solidFill>
                <a:cs typeface="Helvetica" charset="0"/>
                <a:sym typeface="Helvetica" charset="0"/>
              </a:rPr>
              <a:t>single projector, </a:t>
            </a:r>
            <a:r>
              <a:rPr lang="pl-PL" sz="2000" i="1" dirty="0" smtClean="0">
                <a:cs typeface="Helvetica" charset="0"/>
                <a:sym typeface="Helvetica" charset="0"/>
              </a:rPr>
              <a:t>two</a:t>
            </a:r>
            <a:r>
              <a:rPr lang="pl-PL" sz="2000" i="1" dirty="0" smtClean="0">
                <a:solidFill>
                  <a:schemeClr val="tx1"/>
                </a:solidFill>
                <a:cs typeface="Helvetica" charset="0"/>
                <a:sym typeface="Helvetica" charset="0"/>
              </a:rPr>
              <a:t> subframes, subpixel shift</a:t>
            </a:r>
            <a:endParaRPr lang="en-US" sz="2000" i="1" dirty="0" smtClean="0">
              <a:solidFill>
                <a:schemeClr val="tx1"/>
              </a:solidFill>
              <a:cs typeface="Helvetica" charset="0"/>
              <a:sym typeface="Helvetica" charset="0"/>
            </a:endParaRPr>
          </a:p>
          <a:p>
            <a:pPr marL="39688">
              <a:buNone/>
            </a:pPr>
            <a:endParaRPr lang="en-US" sz="2000" i="1" dirty="0" smtClean="0">
              <a:solidFill>
                <a:schemeClr val="tx1"/>
              </a:solidFill>
              <a:cs typeface="Helvetica" charset="0"/>
              <a:sym typeface="Helvetica" charset="0"/>
            </a:endParaRPr>
          </a:p>
          <a:p>
            <a:pPr marL="39688">
              <a:buNone/>
            </a:pPr>
            <a:r>
              <a:rPr lang="en-US" sz="2000" b="1" dirty="0" smtClean="0">
                <a:solidFill>
                  <a:schemeClr val="tx1"/>
                </a:solidFill>
                <a:cs typeface="Helvetica" charset="0"/>
                <a:sym typeface="Helvetica" charset="0"/>
              </a:rPr>
              <a:t>“Apparent Display Resolution Enhancement for Moving Images”</a:t>
            </a:r>
            <a:br>
              <a:rPr lang="en-US" sz="2000" b="1" dirty="0" smtClean="0">
                <a:solidFill>
                  <a:schemeClr val="tx1"/>
                </a:solidFill>
                <a:cs typeface="Helvetica" charset="0"/>
                <a:sym typeface="Helvetica" charset="0"/>
              </a:rPr>
            </a:br>
            <a:r>
              <a:rPr lang="en-US" sz="2000" dirty="0" smtClean="0">
                <a:solidFill>
                  <a:schemeClr val="tx1"/>
                </a:solidFill>
                <a:cs typeface="Helvetica" charset="0"/>
                <a:sym typeface="Helvetica" charset="0"/>
              </a:rPr>
              <a:t>[</a:t>
            </a:r>
            <a:r>
              <a:rPr lang="en-US" sz="2000" dirty="0" err="1" smtClean="0">
                <a:solidFill>
                  <a:schemeClr val="tx1"/>
                </a:solidFill>
                <a:cs typeface="Helvetica" charset="0"/>
                <a:sym typeface="Helvetica" charset="0"/>
              </a:rPr>
              <a:t>Didyk</a:t>
            </a:r>
            <a:r>
              <a:rPr lang="en-US" sz="2000" dirty="0" smtClean="0">
                <a:solidFill>
                  <a:schemeClr val="tx1"/>
                </a:solidFill>
                <a:cs typeface="Helvetica" charset="0"/>
                <a:sym typeface="Helvetica" charset="0"/>
              </a:rPr>
              <a:t> et al. 2010]</a:t>
            </a:r>
            <a:r>
              <a:rPr lang="pl-PL" sz="2000" dirty="0" smtClean="0">
                <a:solidFill>
                  <a:schemeClr val="tx1"/>
                </a:solidFill>
                <a:cs typeface="Helvetica" charset="0"/>
                <a:sym typeface="Helvetica" charset="0"/>
              </a:rPr>
              <a:t/>
            </a:r>
            <a:br>
              <a:rPr lang="pl-PL" sz="2000" dirty="0" smtClean="0">
                <a:solidFill>
                  <a:schemeClr val="tx1"/>
                </a:solidFill>
                <a:cs typeface="Helvetica" charset="0"/>
                <a:sym typeface="Helvetica" charset="0"/>
              </a:rPr>
            </a:br>
            <a:r>
              <a:rPr lang="pl-PL" sz="2000" dirty="0" smtClean="0">
                <a:solidFill>
                  <a:schemeClr val="tx1"/>
                </a:solidFill>
                <a:cs typeface="Helvetica" charset="0"/>
                <a:sym typeface="Helvetica" charset="0"/>
              </a:rPr>
              <a:t/>
            </a:r>
            <a:br>
              <a:rPr lang="pl-PL" sz="2000" dirty="0" smtClean="0">
                <a:solidFill>
                  <a:schemeClr val="tx1"/>
                </a:solidFill>
                <a:cs typeface="Helvetica" charset="0"/>
                <a:sym typeface="Helvetica" charset="0"/>
              </a:rPr>
            </a:br>
            <a:r>
              <a:rPr lang="pl-PL" sz="2000" i="1" dirty="0" smtClean="0">
                <a:solidFill>
                  <a:schemeClr val="tx1"/>
                </a:solidFill>
                <a:cs typeface="Helvetica" charset="0"/>
                <a:sym typeface="Helvetica" charset="0"/>
              </a:rPr>
              <a:t>	multiple subframes moving over</a:t>
            </a:r>
            <a:r>
              <a:rPr lang="pl-PL" sz="2000" i="1" dirty="0" smtClean="0">
                <a:cs typeface="Helvetica" charset="0"/>
                <a:sym typeface="Helvetica" charset="0"/>
              </a:rPr>
              <a:t> </a:t>
            </a:r>
            <a:r>
              <a:rPr lang="pl-PL" sz="2000" b="1" i="1" dirty="0" smtClean="0">
                <a:cs typeface="Helvetica" charset="0"/>
                <a:sym typeface="Helvetica" charset="0"/>
              </a:rPr>
              <a:t>120Hz LCD display</a:t>
            </a:r>
            <a:endParaRPr lang="en-US" sz="2000" b="1" i="1" dirty="0" smtClean="0">
              <a:solidFill>
                <a:schemeClr val="tx1"/>
              </a:solidFill>
              <a:cs typeface="Helvetica" charset="0"/>
              <a:sym typeface="Helvetica"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Didyk</a:t>
            </a:r>
            <a:r>
              <a:rPr lang="en-US" dirty="0" smtClean="0"/>
              <a:t> et al.</a:t>
            </a:r>
            <a:endParaRPr lang="en-US" dirty="0"/>
          </a:p>
        </p:txBody>
      </p:sp>
      <p:pic>
        <p:nvPicPr>
          <p:cNvPr id="46083" name="Picture 3" descr="C:\Documents and Settings\Administrator\Desktop\leaves_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08027" y="3008589"/>
            <a:ext cx="1362075" cy="758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6084" name="Picture 4" descr="C:\Documents and Settings\Administrator\Desktop\leaves2_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24896" y="3008590"/>
            <a:ext cx="1362075" cy="758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6085" name="Picture 5" descr="C:\Documents and Settings\Administrator\Desktop\leaves3_s.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12383" y="3008588"/>
            <a:ext cx="1362075" cy="758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6082" name="Picture 2" descr="C:\Documents and Settings\Administrator\Desktop\leaves.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11560" y="2456892"/>
            <a:ext cx="2743200" cy="1517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6" name="Group 5"/>
          <p:cNvGrpSpPr/>
          <p:nvPr/>
        </p:nvGrpSpPr>
        <p:grpSpPr>
          <a:xfrm>
            <a:off x="4008027" y="2444512"/>
            <a:ext cx="4644516" cy="369332"/>
            <a:chOff x="4319972" y="2087560"/>
            <a:chExt cx="4644516" cy="369332"/>
          </a:xfrm>
        </p:grpSpPr>
        <p:cxnSp>
          <p:nvCxnSpPr>
            <p:cNvPr id="8" name="Straight Arrow Connector 7"/>
            <p:cNvCxnSpPr/>
            <p:nvPr/>
          </p:nvCxnSpPr>
          <p:spPr>
            <a:xfrm>
              <a:off x="4319972" y="2456892"/>
              <a:ext cx="4644516" cy="0"/>
            </a:xfrm>
            <a:prstGeom prst="straightConnector1">
              <a:avLst/>
            </a:prstGeom>
            <a:ln>
              <a:solidFill>
                <a:schemeClr val="accent2"/>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5" name="TextBox 4"/>
            <p:cNvSpPr txBox="1"/>
            <p:nvPr/>
          </p:nvSpPr>
          <p:spPr>
            <a:xfrm>
              <a:off x="6305935" y="2087560"/>
              <a:ext cx="623889" cy="369332"/>
            </a:xfrm>
            <a:prstGeom prst="rect">
              <a:avLst/>
            </a:prstGeom>
            <a:noFill/>
          </p:spPr>
          <p:txBody>
            <a:bodyPr wrap="none" rtlCol="0">
              <a:spAutoFit/>
            </a:bodyPr>
            <a:lstStyle/>
            <a:p>
              <a:r>
                <a:rPr lang="en-US" b="1" dirty="0" smtClean="0"/>
                <a:t>time</a:t>
              </a:r>
            </a:p>
          </p:txBody>
        </p:sp>
      </p:grpSp>
    </p:spTree>
    <p:extLst>
      <p:ext uri="{BB962C8B-B14F-4D97-AF65-F5344CB8AC3E}">
        <p14:creationId xmlns="" xmlns:p14="http://schemas.microsoft.com/office/powerpoint/2010/main" val="6242889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0-#ppt_w/2"/>
                                          </p:val>
                                        </p:tav>
                                        <p:tav tm="100000">
                                          <p:val>
                                            <p:strVal val="#ppt_x"/>
                                          </p:val>
                                        </p:tav>
                                      </p:tavLst>
                                    </p:anim>
                                    <p:anim calcmode="lin" valueType="num">
                                      <p:cBhvr additive="base">
                                        <p:cTn id="8" dur="500" fill="hold"/>
                                        <p:tgtEl>
                                          <p:spTgt spid="4608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nodeType="afterEffect">
                                  <p:stCondLst>
                                    <p:cond delay="500"/>
                                  </p:stCondLst>
                                  <p:childTnLst>
                                    <p:set>
                                      <p:cBhvr>
                                        <p:cTn id="11" dur="1" fill="hold">
                                          <p:stCondLst>
                                            <p:cond delay="0"/>
                                          </p:stCondLst>
                                        </p:cTn>
                                        <p:tgtEl>
                                          <p:spTgt spid="46083"/>
                                        </p:tgtEl>
                                        <p:attrNameLst>
                                          <p:attrName>style.visibility</p:attrName>
                                        </p:attrNameLst>
                                      </p:cBhvr>
                                      <p:to>
                                        <p:strVal val="visible"/>
                                      </p:to>
                                    </p:set>
                                    <p:anim calcmode="lin" valueType="num">
                                      <p:cBhvr additive="base">
                                        <p:cTn id="12" dur="500" fill="hold"/>
                                        <p:tgtEl>
                                          <p:spTgt spid="46083"/>
                                        </p:tgtEl>
                                        <p:attrNameLst>
                                          <p:attrName>ppt_x</p:attrName>
                                        </p:attrNameLst>
                                      </p:cBhvr>
                                      <p:tavLst>
                                        <p:tav tm="0">
                                          <p:val>
                                            <p:strVal val="1+#ppt_w/2"/>
                                          </p:val>
                                        </p:tav>
                                        <p:tav tm="100000">
                                          <p:val>
                                            <p:strVal val="#ppt_x"/>
                                          </p:val>
                                        </p:tav>
                                      </p:tavLst>
                                    </p:anim>
                                    <p:anim calcmode="lin" valueType="num">
                                      <p:cBhvr additive="base">
                                        <p:cTn id="13" dur="500" fill="hold"/>
                                        <p:tgtEl>
                                          <p:spTgt spid="46083"/>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500"/>
                                  </p:stCondLst>
                                  <p:childTnLst>
                                    <p:set>
                                      <p:cBhvr>
                                        <p:cTn id="15" dur="1" fill="hold">
                                          <p:stCondLst>
                                            <p:cond delay="0"/>
                                          </p:stCondLst>
                                        </p:cTn>
                                        <p:tgtEl>
                                          <p:spTgt spid="46084"/>
                                        </p:tgtEl>
                                        <p:attrNameLst>
                                          <p:attrName>style.visibility</p:attrName>
                                        </p:attrNameLst>
                                      </p:cBhvr>
                                      <p:to>
                                        <p:strVal val="visible"/>
                                      </p:to>
                                    </p:set>
                                    <p:anim calcmode="lin" valueType="num">
                                      <p:cBhvr additive="base">
                                        <p:cTn id="16" dur="500" fill="hold"/>
                                        <p:tgtEl>
                                          <p:spTgt spid="46084"/>
                                        </p:tgtEl>
                                        <p:attrNameLst>
                                          <p:attrName>ppt_x</p:attrName>
                                        </p:attrNameLst>
                                      </p:cBhvr>
                                      <p:tavLst>
                                        <p:tav tm="0">
                                          <p:val>
                                            <p:strVal val="1+#ppt_w/2"/>
                                          </p:val>
                                        </p:tav>
                                        <p:tav tm="100000">
                                          <p:val>
                                            <p:strVal val="#ppt_x"/>
                                          </p:val>
                                        </p:tav>
                                      </p:tavLst>
                                    </p:anim>
                                    <p:anim calcmode="lin" valueType="num">
                                      <p:cBhvr additive="base">
                                        <p:cTn id="17" dur="500" fill="hold"/>
                                        <p:tgtEl>
                                          <p:spTgt spid="46084"/>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500"/>
                                  </p:stCondLst>
                                  <p:childTnLst>
                                    <p:set>
                                      <p:cBhvr>
                                        <p:cTn id="19" dur="1" fill="hold">
                                          <p:stCondLst>
                                            <p:cond delay="0"/>
                                          </p:stCondLst>
                                        </p:cTn>
                                        <p:tgtEl>
                                          <p:spTgt spid="46085"/>
                                        </p:tgtEl>
                                        <p:attrNameLst>
                                          <p:attrName>style.visibility</p:attrName>
                                        </p:attrNameLst>
                                      </p:cBhvr>
                                      <p:to>
                                        <p:strVal val="visible"/>
                                      </p:to>
                                    </p:set>
                                    <p:anim calcmode="lin" valueType="num">
                                      <p:cBhvr additive="base">
                                        <p:cTn id="20" dur="500" fill="hold"/>
                                        <p:tgtEl>
                                          <p:spTgt spid="46085"/>
                                        </p:tgtEl>
                                        <p:attrNameLst>
                                          <p:attrName>ppt_x</p:attrName>
                                        </p:attrNameLst>
                                      </p:cBhvr>
                                      <p:tavLst>
                                        <p:tav tm="0">
                                          <p:val>
                                            <p:strVal val="1+#ppt_w/2"/>
                                          </p:val>
                                        </p:tav>
                                        <p:tav tm="100000">
                                          <p:val>
                                            <p:strVal val="#ppt_x"/>
                                          </p:val>
                                        </p:tav>
                                      </p:tavLst>
                                    </p:anim>
                                    <p:anim calcmode="lin" valueType="num">
                                      <p:cBhvr additive="base">
                                        <p:cTn id="21" dur="500" fill="hold"/>
                                        <p:tgtEl>
                                          <p:spTgt spid="46085"/>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0"/>
          <p:cNvPicPr>
            <a:picLocks noChangeArrowheads="1"/>
          </p:cNvPicPr>
          <p:nvPr/>
        </p:nvPicPr>
        <p:blipFill>
          <a:blip r:embed="rId3" cstate="print"/>
          <a:srcRect/>
          <a:stretch>
            <a:fillRect/>
          </a:stretch>
        </p:blipFill>
        <p:spPr bwMode="auto">
          <a:xfrm flipH="1">
            <a:off x="1431703" y="1772816"/>
            <a:ext cx="6208586" cy="3907128"/>
          </a:xfrm>
          <a:prstGeom prst="rect">
            <a:avLst/>
          </a:prstGeom>
          <a:noFill/>
          <a:ln w="9525" cap="flat">
            <a:noFill/>
            <a:miter lim="800000"/>
            <a:headEnd/>
            <a:tailEnd/>
          </a:ln>
        </p:spPr>
      </p:pic>
      <p:sp>
        <p:nvSpPr>
          <p:cNvPr id="2" name="Title 1"/>
          <p:cNvSpPr>
            <a:spLocks noGrp="1"/>
          </p:cNvSpPr>
          <p:nvPr>
            <p:ph type="title"/>
          </p:nvPr>
        </p:nvSpPr>
        <p:spPr/>
        <p:txBody>
          <a:bodyPr/>
          <a:lstStyle/>
          <a:p>
            <a:r>
              <a:rPr lang="en-US" dirty="0" err="1" smtClean="0"/>
              <a:t>Didyk</a:t>
            </a:r>
            <a:r>
              <a:rPr lang="en-US" dirty="0" smtClean="0"/>
              <a:t> et. al</a:t>
            </a:r>
            <a:endParaRPr lang="en-US" dirty="0"/>
          </a:p>
        </p:txBody>
      </p:sp>
      <p:pic>
        <p:nvPicPr>
          <p:cNvPr id="7" name="Picture 21"/>
          <p:cNvPicPr>
            <a:picLocks noChangeArrowheads="1"/>
          </p:cNvPicPr>
          <p:nvPr/>
        </p:nvPicPr>
        <p:blipFill>
          <a:blip r:embed="rId4" cstate="print"/>
          <a:srcRect/>
          <a:stretch>
            <a:fillRect/>
          </a:stretch>
        </p:blipFill>
        <p:spPr bwMode="auto">
          <a:xfrm>
            <a:off x="1860255" y="2374847"/>
            <a:ext cx="3080480" cy="1762862"/>
          </a:xfrm>
          <a:prstGeom prst="rect">
            <a:avLst/>
          </a:prstGeom>
          <a:noFill/>
          <a:ln w="9525" cap="flat">
            <a:noFill/>
            <a:miter lim="800000"/>
            <a:headEnd/>
            <a:tailEnd/>
          </a:ln>
        </p:spPr>
      </p:pic>
      <p:pic>
        <p:nvPicPr>
          <p:cNvPr id="45058" name="Picture 2" descr="C:\Documents and Settings\Administrator\Desktop\leaves_ani.gif"/>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60255" y="2374847"/>
            <a:ext cx="3080480" cy="17628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881104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3.05556E-6 1.48148E-6 L 0.12327 -0.00093 " pathEditMode="relative" rAng="0" ptsTypes="AA">
                                      <p:cBhvr>
                                        <p:cTn id="6" dur="7000" fill="hold"/>
                                        <p:tgtEl>
                                          <p:spTgt spid="45058"/>
                                        </p:tgtEl>
                                        <p:attrNameLst>
                                          <p:attrName>ppt_x</p:attrName>
                                          <p:attrName>ppt_y</p:attrName>
                                        </p:attrNameLst>
                                      </p:cBhvr>
                                      <p:rCtr x="6163" y="-46"/>
                                    </p:animMotion>
                                  </p:childTnLst>
                                </p:cTn>
                              </p:par>
                              <p:par>
                                <p:cTn id="7" presetID="42" presetClass="path" presetSubtype="0" fill="hold" nodeType="withEffect">
                                  <p:stCondLst>
                                    <p:cond delay="100"/>
                                  </p:stCondLst>
                                  <p:childTnLst>
                                    <p:animMotion origin="layout" path="M 1.66667E-6 -2.59259E-6 L 0.12604 -2.59259E-6 " pathEditMode="relative" rAng="0" ptsTypes="AA">
                                      <p:cBhvr>
                                        <p:cTn id="8" dur="6900" fill="hold"/>
                                        <p:tgtEl>
                                          <p:spTgt spid="7"/>
                                        </p:tgtEl>
                                        <p:attrNameLst>
                                          <p:attrName>ppt_x</p:attrName>
                                          <p:attrName>ppt_y</p:attrName>
                                        </p:attrNameLst>
                                      </p:cBhvr>
                                      <p:rCtr x="6302" y="0"/>
                                    </p:animMotion>
                                  </p:childTnLst>
                                </p:cTn>
                              </p:par>
                              <p:par>
                                <p:cTn id="9" presetID="10" presetClass="exit" presetSubtype="0" fill="hold" nodeType="withEffect">
                                  <p:stCondLst>
                                    <p:cond delay="6500"/>
                                  </p:stCondLst>
                                  <p:childTnLst>
                                    <p:animEffect transition="out" filter="fade">
                                      <p:cBhvr>
                                        <p:cTn id="10" dur="500"/>
                                        <p:tgtEl>
                                          <p:spTgt spid="45058"/>
                                        </p:tgtEl>
                                      </p:cBhvr>
                                    </p:animEffect>
                                    <p:set>
                                      <p:cBhvr>
                                        <p:cTn id="11" dur="1" fill="hold">
                                          <p:stCondLst>
                                            <p:cond delay="499"/>
                                          </p:stCondLst>
                                        </p:cTn>
                                        <p:tgtEl>
                                          <p:spTgt spid="45058"/>
                                        </p:tgtEl>
                                        <p:attrNameLst>
                                          <p:attrName>style.visibility</p:attrName>
                                        </p:attrNameLst>
                                      </p:cBhvr>
                                      <p:to>
                                        <p:strVal val="hidden"/>
                                      </p:to>
                                    </p:set>
                                  </p:childTnLst>
                                </p:cTn>
                              </p:par>
                            </p:childTnLst>
                          </p:cTn>
                        </p:par>
                        <p:par>
                          <p:cTn id="12" fill="hold">
                            <p:stCondLst>
                              <p:cond delay="7000"/>
                            </p:stCondLst>
                            <p:childTnLst>
                              <p:par>
                                <p:cTn id="13" presetID="42" presetClass="path" presetSubtype="0" fill="hold" nodeType="afterEffect">
                                  <p:stCondLst>
                                    <p:cond delay="0"/>
                                  </p:stCondLst>
                                  <p:childTnLst>
                                    <p:animMotion origin="layout" path="M 0.12326 -0.00093 L 0.24253 -0.00093 " pathEditMode="relative" rAng="0" ptsTypes="AA">
                                      <p:cBhvr>
                                        <p:cTn id="14" dur="7000" fill="hold"/>
                                        <p:tgtEl>
                                          <p:spTgt spid="7"/>
                                        </p:tgtEl>
                                        <p:attrNameLst>
                                          <p:attrName>ppt_x</p:attrName>
                                          <p:attrName>ppt_y</p:attrName>
                                        </p:attrNameLst>
                                      </p:cBhvr>
                                      <p:rCtr x="595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0"/>
          <p:cNvPicPr>
            <a:picLocks noChangeArrowheads="1"/>
          </p:cNvPicPr>
          <p:nvPr/>
        </p:nvPicPr>
        <p:blipFill>
          <a:blip r:embed="rId3" cstate="print"/>
          <a:srcRect/>
          <a:stretch>
            <a:fillRect/>
          </a:stretch>
        </p:blipFill>
        <p:spPr bwMode="auto">
          <a:xfrm flipH="1">
            <a:off x="1431704" y="1772817"/>
            <a:ext cx="6208584" cy="3907126"/>
          </a:xfrm>
          <a:prstGeom prst="rect">
            <a:avLst/>
          </a:prstGeom>
          <a:noFill/>
          <a:ln w="9525" cap="flat">
            <a:noFill/>
            <a:miter lim="800000"/>
            <a:headEnd/>
            <a:tailEnd/>
          </a:ln>
        </p:spPr>
      </p:pic>
      <p:sp>
        <p:nvSpPr>
          <p:cNvPr id="2" name="Title 1"/>
          <p:cNvSpPr>
            <a:spLocks noGrp="1"/>
          </p:cNvSpPr>
          <p:nvPr>
            <p:ph type="title"/>
          </p:nvPr>
        </p:nvSpPr>
        <p:spPr/>
        <p:txBody>
          <a:bodyPr/>
          <a:lstStyle/>
          <a:p>
            <a:r>
              <a:rPr lang="en-US" dirty="0" err="1" smtClean="0"/>
              <a:t>Didyk</a:t>
            </a:r>
            <a:r>
              <a:rPr lang="en-US" dirty="0" smtClean="0"/>
              <a:t> et. al</a:t>
            </a:r>
            <a:endParaRPr lang="en-US" dirty="0"/>
          </a:p>
        </p:txBody>
      </p:sp>
      <p:pic>
        <p:nvPicPr>
          <p:cNvPr id="45058" name="Picture 2" descr="C:\Documents and Settings\Administrator\Desktop\leaves_ani.gif"/>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95757" y="2365499"/>
            <a:ext cx="3080478" cy="1762862"/>
          </a:xfrm>
          <a:prstGeom prst="rect">
            <a:avLst/>
          </a:prstGeom>
          <a:noFill/>
          <a:extLst>
            <a:ext uri="{909E8E84-426E-40DD-AFC4-6F175D3DCCD1}">
              <a14:hiddenFill xmlns="" xmlns:a14="http://schemas.microsoft.com/office/drawing/2010/main">
                <a:solidFill>
                  <a:srgbClr val="FFFFFF"/>
                </a:solidFill>
              </a14:hiddenFill>
            </a:ext>
          </a:extLst>
        </p:spPr>
      </p:pic>
      <p:pic>
        <p:nvPicPr>
          <p:cNvPr id="46083" name="Picture 3" descr="C:\Documents and Settings\Administrator\Desktop\leaves_ani2.gif"/>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95757" y="2365498"/>
            <a:ext cx="3080478" cy="1762862"/>
          </a:xfrm>
          <a:prstGeom prst="rect">
            <a:avLst/>
          </a:prstGeom>
          <a:noFill/>
          <a:extLst>
            <a:ext uri="{909E8E84-426E-40DD-AFC4-6F175D3DCCD1}">
              <a14:hiddenFill xmlns="" xmlns:a14="http://schemas.microsoft.com/office/drawing/2010/main">
                <a:solidFill>
                  <a:srgbClr val="FFFFFF"/>
                </a:solidFill>
              </a14:hiddenFill>
            </a:ext>
          </a:extLst>
        </p:spPr>
      </p:pic>
      <p:pic>
        <p:nvPicPr>
          <p:cNvPr id="45059" name="Picture 3" descr="C:\Documents and Settings\Administrator\Desktop\leaves_combin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995758" y="2363963"/>
            <a:ext cx="3080476" cy="17641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6247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par>
                                <p:cTn id="7" presetID="10" presetClass="entr" presetSubtype="0" fill="hold" nodeType="withEffect">
                                  <p:stCondLst>
                                    <p:cond delay="3000"/>
                                  </p:stCondLst>
                                  <p:childTnLst>
                                    <p:set>
                                      <p:cBhvr>
                                        <p:cTn id="8" dur="1" fill="hold">
                                          <p:stCondLst>
                                            <p:cond delay="0"/>
                                          </p:stCondLst>
                                        </p:cTn>
                                        <p:tgtEl>
                                          <p:spTgt spid="45059"/>
                                        </p:tgtEl>
                                        <p:attrNameLst>
                                          <p:attrName>style.visibility</p:attrName>
                                        </p:attrNameLst>
                                      </p:cBhvr>
                                      <p:to>
                                        <p:strVal val="visible"/>
                                      </p:to>
                                    </p:set>
                                    <p:animEffect transition="in" filter="fade">
                                      <p:cBhvr>
                                        <p:cTn id="9"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231740" y="1484784"/>
            <a:ext cx="4757468" cy="2380891"/>
            <a:chOff x="0" y="0"/>
            <a:chExt cx="2206" cy="1104"/>
          </a:xfrm>
        </p:grpSpPr>
        <p:sp>
          <p:nvSpPr>
            <p:cNvPr id="3" name="Rectangle 10"/>
            <p:cNvSpPr>
              <a:spLocks/>
            </p:cNvSpPr>
            <p:nvPr/>
          </p:nvSpPr>
          <p:spPr bwMode="auto">
            <a:xfrm>
              <a:off x="0" y="0"/>
              <a:ext cx="1104" cy="1104"/>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4" name="Rectangle 11"/>
            <p:cNvSpPr>
              <a:spLocks/>
            </p:cNvSpPr>
            <p:nvPr/>
          </p:nvSpPr>
          <p:spPr bwMode="auto">
            <a:xfrm>
              <a:off x="1102" y="0"/>
              <a:ext cx="1104" cy="1104"/>
            </a:xfrm>
            <a:prstGeom prst="rect">
              <a:avLst/>
            </a:prstGeom>
            <a:solidFill>
              <a:srgbClr val="92D050"/>
            </a:solidFill>
            <a:ln w="25400" cap="flat">
              <a:noFill/>
              <a:miter lim="800000"/>
              <a:headEnd type="none" w="med" len="med"/>
              <a:tailEnd type="none" w="med" len="med"/>
            </a:ln>
          </p:spPr>
          <p:txBody>
            <a:bodyPr lIns="0" tIns="0" rIns="0" bIns="0"/>
            <a:lstStyle/>
            <a:p>
              <a:endParaRPr lang="en-US"/>
            </a:p>
          </p:txBody>
        </p:sp>
      </p:grpSp>
      <p:grpSp>
        <p:nvGrpSpPr>
          <p:cNvPr id="5" name="Group 12"/>
          <p:cNvGrpSpPr>
            <a:grpSpLocks/>
          </p:cNvGrpSpPr>
          <p:nvPr/>
        </p:nvGrpSpPr>
        <p:grpSpPr bwMode="auto">
          <a:xfrm>
            <a:off x="2231740" y="1484784"/>
            <a:ext cx="4757468" cy="2380891"/>
            <a:chOff x="0" y="0"/>
            <a:chExt cx="2206" cy="1104"/>
          </a:xfrm>
        </p:grpSpPr>
        <p:sp>
          <p:nvSpPr>
            <p:cNvPr id="6" name="Rectangle 13"/>
            <p:cNvSpPr>
              <a:spLocks/>
            </p:cNvSpPr>
            <p:nvPr/>
          </p:nvSpPr>
          <p:spPr bwMode="auto">
            <a:xfrm>
              <a:off x="0" y="0"/>
              <a:ext cx="1104" cy="1104"/>
            </a:xfrm>
            <a:prstGeom prst="rect">
              <a:avLst/>
            </a:prstGeom>
            <a:solidFill>
              <a:srgbClr val="FF5050"/>
            </a:solidFill>
            <a:ln w="25400" cap="flat">
              <a:noFill/>
              <a:miter lim="800000"/>
              <a:headEnd type="none" w="med" len="med"/>
              <a:tailEnd type="none" w="med" len="med"/>
            </a:ln>
          </p:spPr>
          <p:txBody>
            <a:bodyPr lIns="0" tIns="0" rIns="0" bIns="0"/>
            <a:lstStyle/>
            <a:p>
              <a:endParaRPr lang="en-US"/>
            </a:p>
          </p:txBody>
        </p:sp>
        <p:sp>
          <p:nvSpPr>
            <p:cNvPr id="7" name="Rectangle 14"/>
            <p:cNvSpPr>
              <a:spLocks/>
            </p:cNvSpPr>
            <p:nvPr/>
          </p:nvSpPr>
          <p:spPr bwMode="auto">
            <a:xfrm>
              <a:off x="1102" y="0"/>
              <a:ext cx="1104" cy="1104"/>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grpSp>
      <p:grpSp>
        <p:nvGrpSpPr>
          <p:cNvPr id="8" name="Group 15"/>
          <p:cNvGrpSpPr>
            <a:grpSpLocks/>
          </p:cNvGrpSpPr>
          <p:nvPr/>
        </p:nvGrpSpPr>
        <p:grpSpPr bwMode="auto">
          <a:xfrm>
            <a:off x="2231740" y="1484784"/>
            <a:ext cx="4759625" cy="2380891"/>
            <a:chOff x="0" y="0"/>
            <a:chExt cx="2207" cy="1104"/>
          </a:xfrm>
        </p:grpSpPr>
        <p:sp>
          <p:nvSpPr>
            <p:cNvPr id="9" name="Rectangle 16"/>
            <p:cNvSpPr>
              <a:spLocks/>
            </p:cNvSpPr>
            <p:nvPr/>
          </p:nvSpPr>
          <p:spPr bwMode="auto">
            <a:xfrm>
              <a:off x="0" y="0"/>
              <a:ext cx="1104" cy="1104"/>
            </a:xfrm>
            <a:prstGeom prst="rect">
              <a:avLst/>
            </a:prstGeom>
            <a:solidFill>
              <a:srgbClr val="92D050"/>
            </a:solidFill>
            <a:ln w="25400" cap="flat">
              <a:noFill/>
              <a:miter lim="800000"/>
              <a:headEnd type="none" w="med" len="med"/>
              <a:tailEnd type="none" w="med" len="med"/>
            </a:ln>
          </p:spPr>
          <p:txBody>
            <a:bodyPr lIns="0" tIns="0" rIns="0" bIns="0"/>
            <a:lstStyle/>
            <a:p>
              <a:endParaRPr lang="en-US"/>
            </a:p>
          </p:txBody>
        </p:sp>
        <p:sp>
          <p:nvSpPr>
            <p:cNvPr id="11" name="Rectangle 18"/>
            <p:cNvSpPr>
              <a:spLocks/>
            </p:cNvSpPr>
            <p:nvPr/>
          </p:nvSpPr>
          <p:spPr bwMode="auto">
            <a:xfrm>
              <a:off x="1102" y="0"/>
              <a:ext cx="1105" cy="1104"/>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grpSp>
      <p:sp>
        <p:nvSpPr>
          <p:cNvPr id="13" name="Rectangle 20"/>
          <p:cNvSpPr>
            <a:spLocks/>
          </p:cNvSpPr>
          <p:nvPr/>
        </p:nvSpPr>
        <p:spPr bwMode="auto">
          <a:xfrm>
            <a:off x="2197101" y="4390306"/>
            <a:ext cx="1242204" cy="496019"/>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14" name="Rectangle 21"/>
          <p:cNvSpPr>
            <a:spLocks/>
          </p:cNvSpPr>
          <p:nvPr/>
        </p:nvSpPr>
        <p:spPr bwMode="auto">
          <a:xfrm>
            <a:off x="5818997" y="4390306"/>
            <a:ext cx="1242204" cy="496019"/>
          </a:xfrm>
          <a:prstGeom prst="rect">
            <a:avLst/>
          </a:prstGeom>
          <a:solidFill>
            <a:srgbClr val="92D050"/>
          </a:solidFill>
          <a:ln w="25400" cap="flat">
            <a:noFill/>
            <a:miter lim="800000"/>
            <a:headEnd type="none" w="med" len="med"/>
            <a:tailEnd type="none" w="med" len="med"/>
          </a:ln>
        </p:spPr>
        <p:txBody>
          <a:bodyPr lIns="0" tIns="0" rIns="0" bIns="0"/>
          <a:lstStyle/>
          <a:p>
            <a:endParaRPr lang="en-US"/>
          </a:p>
        </p:txBody>
      </p:sp>
      <p:sp>
        <p:nvSpPr>
          <p:cNvPr id="15" name="Rectangle 22"/>
          <p:cNvSpPr>
            <a:spLocks/>
          </p:cNvSpPr>
          <p:nvPr/>
        </p:nvSpPr>
        <p:spPr bwMode="auto">
          <a:xfrm>
            <a:off x="3990197" y="4390306"/>
            <a:ext cx="1242204" cy="496019"/>
          </a:xfrm>
          <a:prstGeom prst="rect">
            <a:avLst/>
          </a:prstGeom>
          <a:solidFill>
            <a:srgbClr val="FF5050"/>
          </a:solidFill>
          <a:ln w="25400" cap="flat">
            <a:noFill/>
            <a:miter lim="800000"/>
            <a:headEnd type="none" w="med" len="med"/>
            <a:tailEnd type="none" w="med" len="med"/>
          </a:ln>
        </p:spPr>
        <p:txBody>
          <a:bodyPr lIns="0" tIns="0" rIns="0" bIns="0"/>
          <a:lstStyle/>
          <a:p>
            <a:endParaRPr lang="en-US"/>
          </a:p>
        </p:txBody>
      </p:sp>
      <p:sp>
        <p:nvSpPr>
          <p:cNvPr id="16" name="Rectangle 23"/>
          <p:cNvSpPr>
            <a:spLocks/>
          </p:cNvSpPr>
          <p:nvPr/>
        </p:nvSpPr>
        <p:spPr bwMode="auto">
          <a:xfrm>
            <a:off x="2197101" y="4964981"/>
            <a:ext cx="1242204" cy="496019"/>
          </a:xfrm>
          <a:prstGeom prst="rect">
            <a:avLst/>
          </a:prstGeom>
          <a:solidFill>
            <a:srgbClr val="92D050"/>
          </a:solidFill>
          <a:ln w="25400" cap="flat">
            <a:noFill/>
            <a:miter lim="800000"/>
            <a:headEnd type="none" w="med" len="med"/>
            <a:tailEnd type="none" w="med" len="med"/>
          </a:ln>
        </p:spPr>
        <p:txBody>
          <a:bodyPr lIns="0" tIns="0" rIns="0" bIns="0"/>
          <a:lstStyle/>
          <a:p>
            <a:endParaRPr lang="en-US"/>
          </a:p>
        </p:txBody>
      </p:sp>
      <p:sp>
        <p:nvSpPr>
          <p:cNvPr id="17" name="Rectangle 24"/>
          <p:cNvSpPr>
            <a:spLocks/>
          </p:cNvSpPr>
          <p:nvPr/>
        </p:nvSpPr>
        <p:spPr bwMode="auto">
          <a:xfrm>
            <a:off x="3990197" y="4964981"/>
            <a:ext cx="1242204" cy="496019"/>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18" name="Rectangle 25"/>
          <p:cNvSpPr>
            <a:spLocks/>
          </p:cNvSpPr>
          <p:nvPr/>
        </p:nvSpPr>
        <p:spPr bwMode="auto">
          <a:xfrm>
            <a:off x="5818997" y="4964981"/>
            <a:ext cx="1242204" cy="496019"/>
          </a:xfrm>
          <a:prstGeom prst="rect">
            <a:avLst/>
          </a:prstGeom>
          <a:solidFill>
            <a:srgbClr val="558ED5"/>
          </a:solidFill>
          <a:ln w="25400" cap="flat">
            <a:noFill/>
            <a:miter lim="800000"/>
            <a:headEnd type="none" w="med" len="med"/>
            <a:tailEnd type="none" w="med" len="med"/>
          </a:ln>
        </p:spPr>
        <p:txBody>
          <a:bodyPr lIns="0" tIns="0" rIns="0" bIns="0"/>
          <a:lstStyle/>
          <a:p>
            <a:endParaRPr lang="en-US"/>
          </a:p>
        </p:txBody>
      </p:sp>
      <p:sp>
        <p:nvSpPr>
          <p:cNvPr id="19" name="Rectangle 26"/>
          <p:cNvSpPr>
            <a:spLocks/>
          </p:cNvSpPr>
          <p:nvPr/>
        </p:nvSpPr>
        <p:spPr bwMode="auto">
          <a:xfrm>
            <a:off x="3095836" y="3933056"/>
            <a:ext cx="864799" cy="215444"/>
          </a:xfrm>
          <a:prstGeom prst="rect">
            <a:avLst/>
          </a:prstGeom>
          <a:noFill/>
          <a:ln w="12700" cap="flat">
            <a:noFill/>
            <a:miter lim="800000"/>
            <a:headEnd type="none" w="med" len="med"/>
            <a:tailEnd type="none" w="med" len="med"/>
          </a:ln>
        </p:spPr>
        <p:txBody>
          <a:bodyPr wrap="square" lIns="0" tIns="0" rIns="40639" bIns="0">
            <a:spAutoFit/>
          </a:bodyPr>
          <a:lstStyle/>
          <a:p>
            <a:pPr marL="39688"/>
            <a:r>
              <a:rPr lang="pl-PL" sz="1400" b="1" dirty="0" smtClean="0">
                <a:cs typeface="Helvetica" charset="0"/>
                <a:sym typeface="Helvetica" charset="0"/>
              </a:rPr>
              <a:t>p</a:t>
            </a:r>
            <a:r>
              <a:rPr lang="en-US" sz="1400" b="1" dirty="0" err="1" smtClean="0">
                <a:solidFill>
                  <a:schemeClr val="tx1"/>
                </a:solidFill>
                <a:cs typeface="Helvetica" charset="0"/>
                <a:sym typeface="Helvetica" charset="0"/>
              </a:rPr>
              <a:t>ixel</a:t>
            </a:r>
            <a:r>
              <a:rPr lang="en-US" sz="1400" b="1" dirty="0" smtClean="0">
                <a:solidFill>
                  <a:schemeClr val="tx1"/>
                </a:solidFill>
                <a:cs typeface="Helvetica" charset="0"/>
                <a:sym typeface="Helvetica" charset="0"/>
              </a:rPr>
              <a:t> </a:t>
            </a:r>
            <a:r>
              <a:rPr lang="en-US" sz="1400" b="1" dirty="0">
                <a:solidFill>
                  <a:schemeClr val="tx1"/>
                </a:solidFill>
                <a:cs typeface="Helvetica" charset="0"/>
                <a:sym typeface="Helvetica" charset="0"/>
              </a:rPr>
              <a:t>1</a:t>
            </a:r>
          </a:p>
        </p:txBody>
      </p:sp>
      <p:sp>
        <p:nvSpPr>
          <p:cNvPr id="20" name="Rectangle 27"/>
          <p:cNvSpPr>
            <a:spLocks/>
          </p:cNvSpPr>
          <p:nvPr/>
        </p:nvSpPr>
        <p:spPr bwMode="auto">
          <a:xfrm>
            <a:off x="1447800" y="5105400"/>
            <a:ext cx="864799" cy="215444"/>
          </a:xfrm>
          <a:prstGeom prst="rect">
            <a:avLst/>
          </a:prstGeom>
          <a:noFill/>
          <a:ln w="12700" cap="flat">
            <a:noFill/>
            <a:miter lim="800000"/>
            <a:headEnd type="none" w="med" len="med"/>
            <a:tailEnd type="none" w="med" len="med"/>
          </a:ln>
        </p:spPr>
        <p:txBody>
          <a:bodyPr wrap="square" lIns="0" tIns="0" rIns="40639" bIns="0">
            <a:spAutoFit/>
          </a:bodyPr>
          <a:lstStyle/>
          <a:p>
            <a:pPr marL="39688"/>
            <a:r>
              <a:rPr lang="pl-PL" sz="1400" b="1" dirty="0" smtClean="0">
                <a:cs typeface="Helvetica" charset="0"/>
                <a:sym typeface="Helvetica" charset="0"/>
              </a:rPr>
              <a:t>p</a:t>
            </a:r>
            <a:r>
              <a:rPr lang="en-US" sz="1400" b="1" dirty="0" err="1" smtClean="0">
                <a:solidFill>
                  <a:schemeClr val="tx1"/>
                </a:solidFill>
                <a:cs typeface="Helvetica" charset="0"/>
                <a:sym typeface="Helvetica" charset="0"/>
              </a:rPr>
              <a:t>ixel</a:t>
            </a:r>
            <a:r>
              <a:rPr lang="en-US" sz="1400" b="1" dirty="0" smtClean="0">
                <a:solidFill>
                  <a:schemeClr val="tx1"/>
                </a:solidFill>
                <a:cs typeface="Helvetica" charset="0"/>
                <a:sym typeface="Helvetica" charset="0"/>
              </a:rPr>
              <a:t> </a:t>
            </a:r>
            <a:r>
              <a:rPr lang="en-US" sz="1400" b="1" dirty="0">
                <a:solidFill>
                  <a:schemeClr val="tx1"/>
                </a:solidFill>
                <a:cs typeface="Helvetica" charset="0"/>
                <a:sym typeface="Helvetica" charset="0"/>
              </a:rPr>
              <a:t>2</a:t>
            </a:r>
          </a:p>
        </p:txBody>
      </p:sp>
      <p:sp>
        <p:nvSpPr>
          <p:cNvPr id="21" name="Rectangle 28"/>
          <p:cNvSpPr>
            <a:spLocks/>
          </p:cNvSpPr>
          <p:nvPr/>
        </p:nvSpPr>
        <p:spPr bwMode="auto">
          <a:xfrm>
            <a:off x="2489201" y="5454134"/>
            <a:ext cx="946750" cy="215444"/>
          </a:xfrm>
          <a:prstGeom prst="rect">
            <a:avLst/>
          </a:prstGeom>
          <a:noFill/>
          <a:ln w="12700" cap="flat">
            <a:noFill/>
            <a:miter lim="800000"/>
            <a:headEnd type="none" w="med" len="med"/>
            <a:tailEnd type="none" w="med" len="med"/>
          </a:ln>
        </p:spPr>
        <p:txBody>
          <a:bodyPr wrap="square" lIns="0" tIns="0" rIns="40639" bIns="0">
            <a:spAutoFit/>
          </a:bodyPr>
          <a:lstStyle/>
          <a:p>
            <a:pPr marL="39688"/>
            <a:r>
              <a:rPr lang="en-US" sz="1400" b="1">
                <a:solidFill>
                  <a:schemeClr val="tx1"/>
                </a:solidFill>
                <a:cs typeface="Helvetica" charset="0"/>
                <a:sym typeface="Helvetica" charset="0"/>
              </a:rPr>
              <a:t>frame 1</a:t>
            </a:r>
          </a:p>
        </p:txBody>
      </p:sp>
      <p:sp>
        <p:nvSpPr>
          <p:cNvPr id="22" name="Rectangle 29"/>
          <p:cNvSpPr>
            <a:spLocks/>
          </p:cNvSpPr>
          <p:nvPr/>
        </p:nvSpPr>
        <p:spPr bwMode="auto">
          <a:xfrm>
            <a:off x="6111097" y="5454134"/>
            <a:ext cx="946750" cy="215444"/>
          </a:xfrm>
          <a:prstGeom prst="rect">
            <a:avLst/>
          </a:prstGeom>
          <a:noFill/>
          <a:ln w="12700" cap="flat">
            <a:noFill/>
            <a:miter lim="800000"/>
            <a:headEnd type="none" w="med" len="med"/>
            <a:tailEnd type="none" w="med" len="med"/>
          </a:ln>
        </p:spPr>
        <p:txBody>
          <a:bodyPr wrap="square" lIns="0" tIns="0" rIns="40639" bIns="0">
            <a:spAutoFit/>
          </a:bodyPr>
          <a:lstStyle/>
          <a:p>
            <a:pPr marL="39688"/>
            <a:r>
              <a:rPr lang="en-US" sz="1400" b="1">
                <a:solidFill>
                  <a:schemeClr val="tx1"/>
                </a:solidFill>
                <a:cs typeface="Helvetica" charset="0"/>
                <a:sym typeface="Helvetica" charset="0"/>
              </a:rPr>
              <a:t>frame 3</a:t>
            </a:r>
          </a:p>
        </p:txBody>
      </p:sp>
      <p:sp>
        <p:nvSpPr>
          <p:cNvPr id="23" name="Rectangle 30"/>
          <p:cNvSpPr>
            <a:spLocks/>
          </p:cNvSpPr>
          <p:nvPr/>
        </p:nvSpPr>
        <p:spPr bwMode="auto">
          <a:xfrm>
            <a:off x="4275947" y="5454134"/>
            <a:ext cx="946750" cy="215444"/>
          </a:xfrm>
          <a:prstGeom prst="rect">
            <a:avLst/>
          </a:prstGeom>
          <a:noFill/>
          <a:ln w="12700" cap="flat">
            <a:noFill/>
            <a:miter lim="800000"/>
            <a:headEnd type="none" w="med" len="med"/>
            <a:tailEnd type="none" w="med" len="med"/>
          </a:ln>
        </p:spPr>
        <p:txBody>
          <a:bodyPr wrap="square" lIns="0" tIns="0" rIns="40639" bIns="0">
            <a:spAutoFit/>
          </a:bodyPr>
          <a:lstStyle/>
          <a:p>
            <a:pPr marL="39688"/>
            <a:r>
              <a:rPr lang="en-US" sz="1400" b="1">
                <a:solidFill>
                  <a:schemeClr val="tx1"/>
                </a:solidFill>
                <a:cs typeface="Helvetica" charset="0"/>
                <a:sym typeface="Helvetica" charset="0"/>
              </a:rPr>
              <a:t>frame 2</a:t>
            </a:r>
          </a:p>
        </p:txBody>
      </p:sp>
      <p:sp>
        <p:nvSpPr>
          <p:cNvPr id="24" name="Rectangle 31"/>
          <p:cNvSpPr>
            <a:spLocks/>
          </p:cNvSpPr>
          <p:nvPr/>
        </p:nvSpPr>
        <p:spPr bwMode="auto">
          <a:xfrm>
            <a:off x="1447800" y="4539734"/>
            <a:ext cx="864799" cy="215444"/>
          </a:xfrm>
          <a:prstGeom prst="rect">
            <a:avLst/>
          </a:prstGeom>
          <a:noFill/>
          <a:ln w="12700" cap="flat">
            <a:noFill/>
            <a:miter lim="800000"/>
            <a:headEnd type="none" w="med" len="med"/>
            <a:tailEnd type="none" w="med" len="med"/>
          </a:ln>
        </p:spPr>
        <p:txBody>
          <a:bodyPr wrap="square" lIns="0" tIns="0" rIns="40639" bIns="0">
            <a:spAutoFit/>
          </a:bodyPr>
          <a:lstStyle/>
          <a:p>
            <a:pPr marL="39688"/>
            <a:r>
              <a:rPr lang="pl-PL" sz="1400" b="1" dirty="0" smtClean="0">
                <a:cs typeface="Helvetica" charset="0"/>
                <a:sym typeface="Helvetica" charset="0"/>
              </a:rPr>
              <a:t>p</a:t>
            </a:r>
            <a:r>
              <a:rPr lang="en-US" sz="1400" b="1" dirty="0" err="1" smtClean="0">
                <a:solidFill>
                  <a:schemeClr val="tx1"/>
                </a:solidFill>
                <a:cs typeface="Helvetica" charset="0"/>
                <a:sym typeface="Helvetica" charset="0"/>
              </a:rPr>
              <a:t>ixel</a:t>
            </a:r>
            <a:r>
              <a:rPr lang="en-US" sz="1400" b="1" dirty="0" smtClean="0">
                <a:solidFill>
                  <a:schemeClr val="tx1"/>
                </a:solidFill>
                <a:cs typeface="Helvetica" charset="0"/>
                <a:sym typeface="Helvetica" charset="0"/>
              </a:rPr>
              <a:t> </a:t>
            </a:r>
            <a:r>
              <a:rPr lang="en-US" sz="1400" b="1" dirty="0">
                <a:solidFill>
                  <a:schemeClr val="tx1"/>
                </a:solidFill>
                <a:cs typeface="Helvetica" charset="0"/>
                <a:sym typeface="Helvetica" charset="0"/>
              </a:rPr>
              <a:t>1</a:t>
            </a:r>
          </a:p>
        </p:txBody>
      </p:sp>
      <p:sp>
        <p:nvSpPr>
          <p:cNvPr id="25" name="Rectangle 32"/>
          <p:cNvSpPr>
            <a:spLocks/>
          </p:cNvSpPr>
          <p:nvPr/>
        </p:nvSpPr>
        <p:spPr bwMode="auto">
          <a:xfrm>
            <a:off x="5472100" y="3933056"/>
            <a:ext cx="864799" cy="215444"/>
          </a:xfrm>
          <a:prstGeom prst="rect">
            <a:avLst/>
          </a:prstGeom>
          <a:noFill/>
          <a:ln w="12700" cap="flat">
            <a:noFill/>
            <a:miter lim="800000"/>
            <a:headEnd type="none" w="med" len="med"/>
            <a:tailEnd type="none" w="med" len="med"/>
          </a:ln>
        </p:spPr>
        <p:txBody>
          <a:bodyPr wrap="square" lIns="0" tIns="0" rIns="40639" bIns="0">
            <a:spAutoFit/>
          </a:bodyPr>
          <a:lstStyle/>
          <a:p>
            <a:pPr marL="39688"/>
            <a:r>
              <a:rPr lang="pl-PL" sz="1400" b="1" dirty="0" smtClean="0">
                <a:solidFill>
                  <a:schemeClr val="tx1"/>
                </a:solidFill>
                <a:cs typeface="Helvetica" charset="0"/>
                <a:sym typeface="Helvetica" charset="0"/>
              </a:rPr>
              <a:t>p</a:t>
            </a:r>
            <a:r>
              <a:rPr lang="en-US" sz="1400" b="1" dirty="0" err="1" smtClean="0">
                <a:solidFill>
                  <a:schemeClr val="tx1"/>
                </a:solidFill>
                <a:cs typeface="Helvetica" charset="0"/>
                <a:sym typeface="Helvetica" charset="0"/>
              </a:rPr>
              <a:t>ixel</a:t>
            </a:r>
            <a:r>
              <a:rPr lang="en-US" sz="1400" b="1" dirty="0" smtClean="0">
                <a:solidFill>
                  <a:schemeClr val="tx1"/>
                </a:solidFill>
                <a:cs typeface="Helvetica" charset="0"/>
                <a:sym typeface="Helvetica" charset="0"/>
              </a:rPr>
              <a:t> </a:t>
            </a:r>
            <a:r>
              <a:rPr lang="en-US" sz="1400" b="1" dirty="0">
                <a:solidFill>
                  <a:schemeClr val="tx1"/>
                </a:solidFill>
                <a:cs typeface="Helvetica" charset="0"/>
                <a:sym typeface="Helvetica" charset="0"/>
              </a:rPr>
              <a:t>2</a:t>
            </a:r>
          </a:p>
        </p:txBody>
      </p:sp>
      <p:sp>
        <p:nvSpPr>
          <p:cNvPr id="26" name="Titel 5"/>
          <p:cNvSpPr>
            <a:spLocks noGrp="1"/>
          </p:cNvSpPr>
          <p:nvPr>
            <p:ph type="title"/>
          </p:nvPr>
        </p:nvSpPr>
        <p:spPr/>
        <p:txBody>
          <a:bodyPr/>
          <a:lstStyle/>
          <a:p>
            <a:r>
              <a:rPr lang="de-DE" dirty="0" smtClean="0"/>
              <a:t>Temporal </a:t>
            </a:r>
            <a:r>
              <a:rPr lang="pl-PL" dirty="0" smtClean="0"/>
              <a:t>d</a:t>
            </a:r>
            <a:r>
              <a:rPr lang="de-DE" dirty="0" smtClean="0"/>
              <a:t>omain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23"/>
                                        </p:tgtEl>
                                        <p:attrNameLst>
                                          <p:attrName>style.visibility</p:attrName>
                                        </p:attrNameLst>
                                      </p:cBhvr>
                                      <p:to>
                                        <p:strVal val="visible"/>
                                      </p:to>
                                    </p:se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2500"/>
                            </p:stCondLst>
                            <p:childTnLst>
                              <p:par>
                                <p:cTn id="28" presetID="1" presetClass="entr" presetSubtype="0" fill="hold" nodeType="afterEffect">
                                  <p:stCondLst>
                                    <p:cond delay="0"/>
                                  </p:stCondLst>
                                  <p:childTnLst>
                                    <p:set>
                                      <p:cBhvr>
                                        <p:cTn id="29" dur="1" fill="hold">
                                          <p:stCondLst>
                                            <p:cond delay="499"/>
                                          </p:stCondLst>
                                        </p:cTn>
                                        <p:tgtEl>
                                          <p:spTgt spid="8"/>
                                        </p:tgtEl>
                                        <p:attrNameLst>
                                          <p:attrName>style.visibility</p:attrName>
                                        </p:attrNameLst>
                                      </p:cBhvr>
                                      <p:to>
                                        <p:strVal val="visible"/>
                                      </p:to>
                                    </p:se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499"/>
                                          </p:stCondLst>
                                        </p:cTn>
                                        <p:tgtEl>
                                          <p:spTgt spid="22"/>
                                        </p:tgtEl>
                                        <p:attrNameLst>
                                          <p:attrName>style.visibility</p:attrName>
                                        </p:attrNameLst>
                                      </p:cBhvr>
                                      <p:to>
                                        <p:strVal val="visible"/>
                                      </p:to>
                                    </p:se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utoUpdateAnimBg="0"/>
      <p:bldP spid="22" grpId="0" autoUpdateAnimBg="0"/>
      <p:bldP spid="23" grpId="0" autoUpdateAnimBg="0"/>
    </p:bldLst>
  </p:timing>
</p:sld>
</file>

<file path=ppt/theme/theme1.xml><?xml version="1.0" encoding="utf-8"?>
<a:theme xmlns:a="http://schemas.openxmlformats.org/drawingml/2006/main" name="Office Theme">
  <a:themeElements>
    <a:clrScheme name="Curiosity Killed">
      <a:dk1>
        <a:sysClr val="windowText" lastClr="000000"/>
      </a:dk1>
      <a:lt1>
        <a:sysClr val="window" lastClr="FFFFFF"/>
      </a:lt1>
      <a:dk2>
        <a:srgbClr val="99173C"/>
      </a:dk2>
      <a:lt2>
        <a:srgbClr val="FFFFFF"/>
      </a:lt2>
      <a:accent1>
        <a:srgbClr val="2E2633"/>
      </a:accent1>
      <a:accent2>
        <a:srgbClr val="515152"/>
      </a:accent2>
      <a:accent3>
        <a:srgbClr val="DCE9BE"/>
      </a:accent3>
      <a:accent4>
        <a:srgbClr val="EFFFCD"/>
      </a:accent4>
      <a:accent5>
        <a:srgbClr val="0033CC"/>
      </a:accent5>
      <a:accent6>
        <a:srgbClr val="CC00FF"/>
      </a:accent6>
      <a:hlink>
        <a:srgbClr val="FF9933"/>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riosity Killed">
    <a:dk1>
      <a:sysClr val="windowText" lastClr="000000"/>
    </a:dk1>
    <a:lt1>
      <a:sysClr val="window" lastClr="FFFFFF"/>
    </a:lt1>
    <a:dk2>
      <a:srgbClr val="99173C"/>
    </a:dk2>
    <a:lt2>
      <a:srgbClr val="FFFFFF"/>
    </a:lt2>
    <a:accent1>
      <a:srgbClr val="2E2633"/>
    </a:accent1>
    <a:accent2>
      <a:srgbClr val="515152"/>
    </a:accent2>
    <a:accent3>
      <a:srgbClr val="DCE9BE"/>
    </a:accent3>
    <a:accent4>
      <a:srgbClr val="EFFFCD"/>
    </a:accent4>
    <a:accent5>
      <a:srgbClr val="0033CC"/>
    </a:accent5>
    <a:accent6>
      <a:srgbClr val="CC00FF"/>
    </a:accent6>
    <a:hlink>
      <a:srgbClr val="FF9933"/>
    </a:hlink>
    <a:folHlink>
      <a:srgbClr val="85DFD0"/>
    </a:folHlink>
  </a:clrScheme>
</a:themeOverride>
</file>

<file path=ppt/theme/themeOverride2.xml><?xml version="1.0" encoding="utf-8"?>
<a:themeOverride xmlns:a="http://schemas.openxmlformats.org/drawingml/2006/main">
  <a:clrScheme name="Curiosity Killed">
    <a:dk1>
      <a:sysClr val="windowText" lastClr="000000"/>
    </a:dk1>
    <a:lt1>
      <a:sysClr val="window" lastClr="FFFFFF"/>
    </a:lt1>
    <a:dk2>
      <a:srgbClr val="99173C"/>
    </a:dk2>
    <a:lt2>
      <a:srgbClr val="FFFFFF"/>
    </a:lt2>
    <a:accent1>
      <a:srgbClr val="2E2633"/>
    </a:accent1>
    <a:accent2>
      <a:srgbClr val="515152"/>
    </a:accent2>
    <a:accent3>
      <a:srgbClr val="DCE9BE"/>
    </a:accent3>
    <a:accent4>
      <a:srgbClr val="EFFFCD"/>
    </a:accent4>
    <a:accent5>
      <a:srgbClr val="0033CC"/>
    </a:accent5>
    <a:accent6>
      <a:srgbClr val="CC00FF"/>
    </a:accent6>
    <a:hlink>
      <a:srgbClr val="FF9933"/>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0</TotalTime>
  <Words>3411</Words>
  <Application>Microsoft Office PowerPoint</Application>
  <PresentationFormat>On-screen Show (4:3)</PresentationFormat>
  <Paragraphs>457</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Acrobat Document</vt:lpstr>
      <vt:lpstr>Apparent Resolution Enhancement  for Animations</vt:lpstr>
      <vt:lpstr>Motivation</vt:lpstr>
      <vt:lpstr>Standard methods</vt:lpstr>
      <vt:lpstr>Decomposition into subframes</vt:lpstr>
      <vt:lpstr>Related work</vt:lpstr>
      <vt:lpstr>Didyk et al.</vt:lpstr>
      <vt:lpstr>Didyk et. al</vt:lpstr>
      <vt:lpstr>Didyk et. al</vt:lpstr>
      <vt:lpstr>Temporal domain</vt:lpstr>
      <vt:lpstr>Temporal domain – static case</vt:lpstr>
      <vt:lpstr>Temporal domain – dynamic case</vt:lpstr>
      <vt:lpstr>Slide 12</vt:lpstr>
      <vt:lpstr>Temporal integration model</vt:lpstr>
      <vt:lpstr>Receptor layout</vt:lpstr>
      <vt:lpstr>Prediction in equations</vt:lpstr>
      <vt:lpstr>Slide 16</vt:lpstr>
      <vt:lpstr>Optimization problem</vt:lpstr>
      <vt:lpstr>Slide 18</vt:lpstr>
      <vt:lpstr>Panning (integer motion)</vt:lpstr>
      <vt:lpstr>Critical Flicker Frequency</vt:lpstr>
      <vt:lpstr>Non-integer motion</vt:lpstr>
      <vt:lpstr>Non-integer motion</vt:lpstr>
      <vt:lpstr>Non-integer motion</vt:lpstr>
      <vt:lpstr>General animations</vt:lpstr>
      <vt:lpstr>Receptors paths</vt:lpstr>
      <vt:lpstr>Receptors paths</vt:lpstr>
      <vt:lpstr>Optimization</vt:lpstr>
      <vt:lpstr>GPU implementation</vt:lpstr>
      <vt:lpstr>Lanczos filtering</vt:lpstr>
      <vt:lpstr>Results (general animations)</vt:lpstr>
      <vt:lpstr>Perceptual study</vt:lpstr>
      <vt:lpstr>Velocity vs. Quality</vt:lpstr>
      <vt:lpstr>Conclusion</vt:lpstr>
      <vt:lpstr>Future work</vt:lpstr>
      <vt:lpstr>Thank you!</vt:lpstr>
    </vt:vector>
  </TitlesOfParts>
  <Company>MPII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ktemplin</dc:creator>
  <cp:lastModifiedBy>ktemplin</cp:lastModifiedBy>
  <cp:revision>569</cp:revision>
  <dcterms:created xsi:type="dcterms:W3CDTF">2011-04-12T12:11:10Z</dcterms:created>
  <dcterms:modified xsi:type="dcterms:W3CDTF">2011-05-06T16:19:03Z</dcterms:modified>
</cp:coreProperties>
</file>