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37"/>
  </p:notesMasterIdLst>
  <p:sldIdLst>
    <p:sldId id="256" r:id="rId2"/>
    <p:sldId id="299" r:id="rId3"/>
    <p:sldId id="300" r:id="rId4"/>
    <p:sldId id="301" r:id="rId5"/>
    <p:sldId id="257" r:id="rId6"/>
    <p:sldId id="259" r:id="rId7"/>
    <p:sldId id="304" r:id="rId8"/>
    <p:sldId id="305" r:id="rId9"/>
    <p:sldId id="258" r:id="rId10"/>
    <p:sldId id="302" r:id="rId11"/>
    <p:sldId id="306" r:id="rId12"/>
    <p:sldId id="260" r:id="rId13"/>
    <p:sldId id="261" r:id="rId14"/>
    <p:sldId id="263" r:id="rId15"/>
    <p:sldId id="278" r:id="rId16"/>
    <p:sldId id="264" r:id="rId17"/>
    <p:sldId id="288" r:id="rId18"/>
    <p:sldId id="267" r:id="rId19"/>
    <p:sldId id="279" r:id="rId20"/>
    <p:sldId id="284" r:id="rId21"/>
    <p:sldId id="285" r:id="rId22"/>
    <p:sldId id="286" r:id="rId23"/>
    <p:sldId id="268" r:id="rId24"/>
    <p:sldId id="266" r:id="rId25"/>
    <p:sldId id="287" r:id="rId26"/>
    <p:sldId id="269" r:id="rId27"/>
    <p:sldId id="289" r:id="rId28"/>
    <p:sldId id="290" r:id="rId29"/>
    <p:sldId id="293" r:id="rId30"/>
    <p:sldId id="295" r:id="rId31"/>
    <p:sldId id="271" r:id="rId32"/>
    <p:sldId id="296" r:id="rId33"/>
    <p:sldId id="297" r:id="rId34"/>
    <p:sldId id="273" r:id="rId35"/>
    <p:sldId id="298" r:id="rId36"/>
  </p:sldIdLst>
  <p:sldSz cx="9144000" cy="5143500" type="screen16x9"/>
  <p:notesSz cx="6858000" cy="9144000"/>
  <p:embeddedFontLst>
    <p:embeddedFont>
      <p:font typeface="Avenir" panose="02000503020000020003" pitchFamily="2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Graphik" panose="020B0503030202060203" pitchFamily="34" charset="77"/>
      <p:regular r:id="rId44"/>
      <p:bold r:id="rId45"/>
      <p:italic r:id="rId46"/>
      <p:boldItalic r:id="rId47"/>
    </p:embeddedFont>
    <p:embeddedFont>
      <p:font typeface="GRAPHIK-SEMIBOLD" panose="020B0503030202060203" pitchFamily="34" charset="77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/>
    <p:restoredTop sz="94694"/>
  </p:normalViewPr>
  <p:slideViewPr>
    <p:cSldViewPr snapToGrid="0">
      <p:cViewPr varScale="1">
        <p:scale>
          <a:sx n="161" d="100"/>
          <a:sy n="161" d="100"/>
        </p:scale>
        <p:origin x="1080" y="200"/>
      </p:cViewPr>
      <p:guideLst>
        <p:guide orient="horz" pos="1620"/>
        <p:guide pos="2880"/>
        <p:guide orient="horz" pos="27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" name="Google Shape;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5e42e1528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35e42e1528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742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5584a6037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5584a6037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35e42e1528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35e42e1528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35e42e1528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35e42e1528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5e42e1528_1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5e42e1528_1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5e42e1528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35e42e1528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5e42e1528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35e42e1528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5e42e1528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35e42e1528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5e42e1528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5e42e1528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5e42e1528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5e42e1528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69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" name="Google Shape;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047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5e42e1528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5e42e1528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737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5e42e1528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5e42e1528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396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5e42e1528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5e42e1528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493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5e42e1528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35e42e1528_1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5e42e1528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35e42e1528_1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875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5e42e1528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35e42e1528_1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520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5e42e1528_1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35e42e1528_1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" name="Google Shape;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054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35e42e152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Google Shape;29;g135e42e152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797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35e42e152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Google Shape;29;g135e42e152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5e42e1528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35e42e1528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5e42e1528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35e42e1528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443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5e42e1528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35e42e1528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82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35e42e152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135e42e152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5e42e1528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35e42e1528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388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87BF2FFA-1269-A294-FBFB-D91FBF53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8202" y="4767263"/>
            <a:ext cx="421674" cy="273844"/>
          </a:xfrm>
          <a:prstGeom prst="rect">
            <a:avLst/>
          </a:prstGeo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EAAEBF9C-6D71-F8DD-5553-0614532B7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1298" y="4767263"/>
            <a:ext cx="1221774" cy="273844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A20A2175-E273-8A45-849A-0AEDDEF64556}" type="datetime1">
              <a:rPr lang="en-US" smtClean="0"/>
              <a:t>11/2/22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6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58202" y="4767263"/>
            <a:ext cx="421674" cy="273844"/>
          </a:xfrm>
          <a:prstGeom prst="rect">
            <a:avLst/>
          </a:prstGeo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7">
            <a:extLst>
              <a:ext uri="{FF2B5EF4-FFF2-40B4-BE49-F238E27FC236}">
                <a16:creationId xmlns:a16="http://schemas.microsoft.com/office/drawing/2014/main" id="{D45D7151-1442-2073-3A08-C827B6D4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1298" y="4767263"/>
            <a:ext cx="1221774" cy="273844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63458256-08A7-4F4A-87FE-DCC37132AF14}" type="datetime1">
              <a:rPr lang="en-US" smtClean="0"/>
              <a:t>11/2/22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6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58202" y="4767263"/>
            <a:ext cx="421674" cy="273844"/>
          </a:xfrm>
          <a:prstGeom prst="rect">
            <a:avLst/>
          </a:prstGeo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7">
            <a:extLst>
              <a:ext uri="{FF2B5EF4-FFF2-40B4-BE49-F238E27FC236}">
                <a16:creationId xmlns:a16="http://schemas.microsoft.com/office/drawing/2014/main" id="{FA16F8B0-D13D-D7DD-42A2-0A9B2548A4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1298" y="4767263"/>
            <a:ext cx="1221774" cy="273844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1DCC60FB-A720-F143-A7D9-7DC9F1AAD3F1}" type="datetime1">
              <a:rPr lang="en-US" smtClean="0"/>
              <a:t>11/2/22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1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64486979-7351-74E6-712C-DAC604AE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8202" y="4767263"/>
            <a:ext cx="421674" cy="273844"/>
          </a:xfrm>
          <a:prstGeom prst="rect">
            <a:avLst/>
          </a:prstGeo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C2F89786-E311-EBAE-1AC5-335D08DA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1298" y="4767263"/>
            <a:ext cx="1221774" cy="273844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41231B64-0350-F643-95C5-830D94503876}" type="datetime1">
              <a:rPr lang="en-US" smtClean="0"/>
              <a:t>11/2/22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1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CC691294-3AB4-41BE-0F19-B9F0A151F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8202" y="4767263"/>
            <a:ext cx="421674" cy="273844"/>
          </a:xfrm>
          <a:prstGeom prst="rect">
            <a:avLst/>
          </a:prstGeo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5C8218E1-9E1E-DEF5-97DE-B6B387AFD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1298" y="4767263"/>
            <a:ext cx="1221774" cy="273844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BB0488C6-1339-4B47-80AB-47041A5867FD}" type="datetime1">
              <a:rPr lang="en-US" smtClean="0"/>
              <a:t>11/2/22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171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59253AE-2AA3-13C9-4333-4A6BED1DA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8202" y="4767263"/>
            <a:ext cx="421674" cy="273844"/>
          </a:xfrm>
          <a:prstGeom prst="rect">
            <a:avLst/>
          </a:prstGeo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E838EC18-1A5C-7632-F285-9ED95D88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1298" y="4767263"/>
            <a:ext cx="1221774" cy="273844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6D43849B-9648-074C-9F9C-843FC66A9237}" type="datetime1">
              <a:rPr lang="en-US" smtClean="0"/>
              <a:t>11/2/22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51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58202" y="4767263"/>
            <a:ext cx="421674" cy="273844"/>
          </a:xfrm>
          <a:prstGeom prst="rect">
            <a:avLst/>
          </a:prstGeo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2F900175-1EA9-A474-29BB-1D7726573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1298" y="4767263"/>
            <a:ext cx="1221774" cy="273844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C7664604-BB88-D141-BE89-7E7FAEF49189}" type="datetime1">
              <a:rPr lang="en-US" smtClean="0"/>
              <a:t>11/2/22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6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58202" y="4767263"/>
            <a:ext cx="421674" cy="273844"/>
          </a:xfrm>
          <a:prstGeom prst="rect">
            <a:avLst/>
          </a:prstGeo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EA3D37F7-1AED-85EB-3687-0312800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1298" y="4767263"/>
            <a:ext cx="1221774" cy="273844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A8DF2856-E11D-374F-A86A-94C3D008E3C4}" type="datetime1">
              <a:rPr lang="en-US" smtClean="0"/>
              <a:t>11/2/22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2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58202" y="4767263"/>
            <a:ext cx="421674" cy="273844"/>
          </a:xfrm>
          <a:prstGeom prst="rect">
            <a:avLst/>
          </a:prstGeo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Date Placeholder 7">
            <a:extLst>
              <a:ext uri="{FF2B5EF4-FFF2-40B4-BE49-F238E27FC236}">
                <a16:creationId xmlns:a16="http://schemas.microsoft.com/office/drawing/2014/main" id="{8933E91A-8EF9-3C9D-428E-EA681486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1298" y="4767263"/>
            <a:ext cx="1221774" cy="273844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1F6BB6AC-DE07-6C4B-9D0C-B0789B177B3F}" type="datetime1">
              <a:rPr lang="en-US" smtClean="0"/>
              <a:t>11/2/22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88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58202" y="4767263"/>
            <a:ext cx="421674" cy="273844"/>
          </a:xfrm>
          <a:prstGeom prst="rect">
            <a:avLst/>
          </a:prstGeo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75B7D4D4-C132-0C2E-23D9-BE34F99E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1298" y="4767263"/>
            <a:ext cx="1221774" cy="273844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8337FD2F-B8EA-CE48-B144-A8D3D39C472F}" type="datetime1">
              <a:rPr lang="en-US" smtClean="0"/>
              <a:t>11/2/22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41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58202" y="4767263"/>
            <a:ext cx="421674" cy="273844"/>
          </a:xfrm>
          <a:prstGeom prst="rect">
            <a:avLst/>
          </a:prstGeo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ADB6B929-40FF-2B2A-D4C6-F3905EE15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1298" y="4767263"/>
            <a:ext cx="1221774" cy="273844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04075803-C25D-4947-896B-E4917BBE58FB}" type="datetime1">
              <a:rPr lang="en-US" smtClean="0"/>
              <a:t>11/2/22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12">
            <a:extLst>
              <a:ext uri="{FF2B5EF4-FFF2-40B4-BE49-F238E27FC236}">
                <a16:creationId xmlns:a16="http://schemas.microsoft.com/office/drawing/2014/main" id="{3998875A-181D-8D50-6CA5-FEAC25265BD0}"/>
              </a:ext>
            </a:extLst>
          </p:cNvPr>
          <p:cNvSpPr/>
          <p:nvPr/>
        </p:nvSpPr>
        <p:spPr>
          <a:xfrm>
            <a:off x="0" y="4549500"/>
            <a:ext cx="5400000" cy="594000"/>
          </a:xfrm>
          <a:prstGeom prst="triangle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B12692C4-0C86-1F94-2FC2-131C891C95CA}"/>
              </a:ext>
            </a:extLst>
          </p:cNvPr>
          <p:cNvSpPr/>
          <p:nvPr/>
        </p:nvSpPr>
        <p:spPr>
          <a:xfrm>
            <a:off x="-1" y="4459500"/>
            <a:ext cx="4166365" cy="684000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47D22E22-B3CD-A6BD-51D5-944666664F29}"/>
              </a:ext>
            </a:extLst>
          </p:cNvPr>
          <p:cNvSpPr/>
          <p:nvPr/>
        </p:nvSpPr>
        <p:spPr>
          <a:xfrm>
            <a:off x="-2" y="4386370"/>
            <a:ext cx="3240000" cy="757130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09D21E4-5ECE-358E-12EC-557C7D603A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3" y="4630769"/>
            <a:ext cx="879623" cy="540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842EAB-36DA-06C8-9553-45A4FA12F5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6" y="4795784"/>
            <a:ext cx="348178" cy="23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1F50BD64-4C1B-A22B-5B11-43A1400C8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8202" y="4767263"/>
            <a:ext cx="421674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7">
            <a:extLst>
              <a:ext uri="{FF2B5EF4-FFF2-40B4-BE49-F238E27FC236}">
                <a16:creationId xmlns:a16="http://schemas.microsoft.com/office/drawing/2014/main" id="{C4865D03-0A93-18C2-BC68-AD43E08F7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11298" y="4767263"/>
            <a:ext cx="1221774" cy="273844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E4F5F61C-0A73-BF42-8341-8D2505526003}" type="datetime1">
              <a:rPr lang="en-US" smtClean="0"/>
              <a:t>11/2/22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73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GRAPHIK-SEMIBOLD" panose="020B0503030202060203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500"/>
        </a:spcAft>
        <a:buClr>
          <a:schemeClr val="accent1">
            <a:lumMod val="50000"/>
          </a:schemeClr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Graphik" panose="020B0503030202060203" pitchFamily="34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Graphik" panose="020B0503030202060203" pitchFamily="34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Graphik" panose="020B0503030202060203" pitchFamily="34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5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Graphik" panose="020B0503030202060203" pitchFamily="34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5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Graphik" panose="020B0503030202060203" pitchFamily="34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43000" y="1206157"/>
            <a:ext cx="6858000" cy="1790700"/>
          </a:xfrm>
        </p:spPr>
        <p:txBody>
          <a:bodyPr>
            <a:normAutofit/>
          </a:bodyPr>
          <a:lstStyle/>
          <a:p>
            <a:pPr lvl="0"/>
            <a:r>
              <a:rPr lang="en-GB" sz="3200" dirty="0"/>
              <a:t>A New Baseline for Feature Description on Multimodal Scans of Paintings</a:t>
            </a:r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1143000" y="3217167"/>
            <a:ext cx="6858000" cy="1241822"/>
          </a:xfrm>
        </p:spPr>
        <p:txBody>
          <a:bodyPr>
            <a:normAutofit/>
          </a:bodyPr>
          <a:lstStyle/>
          <a:p>
            <a:pPr lvl="0"/>
            <a:r>
              <a:rPr lang="en-GB" sz="1600" dirty="0"/>
              <a:t>Jules van der </a:t>
            </a:r>
            <a:r>
              <a:rPr lang="en-GB" sz="1600" dirty="0" err="1"/>
              <a:t>Toorn</a:t>
            </a:r>
            <a:r>
              <a:rPr lang="en-GB" sz="1600" dirty="0"/>
              <a:t>, Ruben Wiersma,</a:t>
            </a:r>
          </a:p>
          <a:p>
            <a:pPr lvl="0"/>
            <a:r>
              <a:rPr lang="en-GB" sz="1600" dirty="0"/>
              <a:t>Abbie </a:t>
            </a:r>
            <a:r>
              <a:rPr lang="en-GB" sz="1600" dirty="0" err="1"/>
              <a:t>Vandivere</a:t>
            </a:r>
            <a:r>
              <a:rPr lang="en-GB" sz="1600" dirty="0"/>
              <a:t>, Ricardo </a:t>
            </a:r>
            <a:r>
              <a:rPr lang="en-GB" sz="1600" dirty="0" err="1"/>
              <a:t>Marroquim</a:t>
            </a:r>
            <a:r>
              <a:rPr lang="en-GB" sz="1600" dirty="0"/>
              <a:t>, Elmar </a:t>
            </a:r>
            <a:r>
              <a:rPr lang="en-GB" sz="1600" dirty="0" err="1"/>
              <a:t>Eisemann</a:t>
            </a:r>
            <a:endParaRPr lang="en-GB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Typical Approach</a:t>
            </a:r>
          </a:p>
        </p:txBody>
      </p:sp>
      <p:sp>
        <p:nvSpPr>
          <p:cNvPr id="62" name="Google Shape;62;p7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b="1" dirty="0"/>
              <a:t>Detect</a:t>
            </a:r>
            <a:r>
              <a:rPr lang="en-GB" dirty="0"/>
              <a:t> features</a:t>
            </a:r>
          </a:p>
          <a:p>
            <a:pPr lvl="0"/>
            <a:r>
              <a:rPr lang="en-GB" b="1" dirty="0"/>
              <a:t>Describe</a:t>
            </a:r>
            <a:r>
              <a:rPr lang="en-GB" dirty="0"/>
              <a:t> features</a:t>
            </a:r>
          </a:p>
          <a:p>
            <a:pPr lvl="0"/>
            <a:r>
              <a:rPr lang="en-GB" b="1" dirty="0"/>
              <a:t>Match</a:t>
            </a:r>
            <a:r>
              <a:rPr lang="en-GB" dirty="0"/>
              <a:t> feature descriptors</a:t>
            </a:r>
          </a:p>
          <a:p>
            <a:pPr lvl="0"/>
            <a:r>
              <a:rPr lang="en-GB" dirty="0"/>
              <a:t>Find best fitting </a:t>
            </a:r>
            <a:r>
              <a:rPr lang="en-GB" b="1" dirty="0"/>
              <a:t>transformation</a:t>
            </a:r>
          </a:p>
        </p:txBody>
      </p:sp>
      <p:pic>
        <p:nvPicPr>
          <p:cNvPr id="24" name="Picture 23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54EC7447-CCF8-D001-E765-37E13BC24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075" y="3062180"/>
            <a:ext cx="1193275" cy="1400733"/>
          </a:xfrm>
          <a:prstGeom prst="rect">
            <a:avLst/>
          </a:prstGeom>
        </p:spPr>
      </p:pic>
      <p:pic>
        <p:nvPicPr>
          <p:cNvPr id="25" name="Picture 24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F78548C6-DA10-E71F-F544-07CD5AB5F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274" y="1268016"/>
            <a:ext cx="1196372" cy="1400734"/>
          </a:xfrm>
          <a:prstGeom prst="rect">
            <a:avLst/>
          </a:prstGeom>
        </p:spPr>
      </p:pic>
      <p:pic>
        <p:nvPicPr>
          <p:cNvPr id="32" name="Picture 31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BA73A64F-C077-D898-B95D-82C4DECBD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2" t="7805" r="72921" b="76488"/>
          <a:stretch/>
        </p:blipFill>
        <p:spPr>
          <a:xfrm>
            <a:off x="6642464" y="3124550"/>
            <a:ext cx="296499" cy="29649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3" name="Picture 32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665DC279-638D-EC2B-083A-62DF52613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20" t="19489" r="33643" b="64804"/>
          <a:stretch/>
        </p:blipFill>
        <p:spPr>
          <a:xfrm>
            <a:off x="6640882" y="3619345"/>
            <a:ext cx="296499" cy="296499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34" name="Picture 33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01E3056B-3760-70CD-8212-8F1C629B7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18" t="56672" r="39045" b="27621"/>
          <a:stretch/>
        </p:blipFill>
        <p:spPr>
          <a:xfrm>
            <a:off x="6640881" y="4114695"/>
            <a:ext cx="296499" cy="29649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5" name="Picture 34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2CD6EDC7-7FC3-DBE1-2D18-1530233036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8" t="5105" r="73553" b="79189"/>
          <a:stretch/>
        </p:blipFill>
        <p:spPr>
          <a:xfrm>
            <a:off x="6640884" y="1279683"/>
            <a:ext cx="296499" cy="2965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6" name="Picture 35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47615EEB-80F7-2048-44FC-C249EC449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05" t="20100" r="34106" b="64194"/>
          <a:stretch/>
        </p:blipFill>
        <p:spPr>
          <a:xfrm>
            <a:off x="6640883" y="1775869"/>
            <a:ext cx="296499" cy="2965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37" name="Picture 36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962BEB54-040A-DFD1-C9FF-33257FEFD1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91" t="56589" r="38420" b="27705"/>
          <a:stretch/>
        </p:blipFill>
        <p:spPr>
          <a:xfrm>
            <a:off x="6640881" y="2275250"/>
            <a:ext cx="296499" cy="2965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FA1CE0-30BC-1D5C-3094-1BE006069288}"/>
              </a:ext>
            </a:extLst>
          </p:cNvPr>
          <p:cNvSpPr txBox="1"/>
          <p:nvPr/>
        </p:nvSpPr>
        <p:spPr>
          <a:xfrm>
            <a:off x="5336936" y="1243267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ADEE52-D197-565A-F4AF-933B6161325F}"/>
              </a:ext>
            </a:extLst>
          </p:cNvPr>
          <p:cNvSpPr txBox="1"/>
          <p:nvPr/>
        </p:nvSpPr>
        <p:spPr>
          <a:xfrm>
            <a:off x="5336936" y="1734843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95C4CB-8C2D-7163-6D1C-AEE6B0A4C6D7}"/>
              </a:ext>
            </a:extLst>
          </p:cNvPr>
          <p:cNvSpPr txBox="1"/>
          <p:nvPr/>
        </p:nvSpPr>
        <p:spPr>
          <a:xfrm>
            <a:off x="5336936" y="2226419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BB3B2F-BAEC-D9AA-ABB9-D0BAD394FDFE}"/>
              </a:ext>
            </a:extLst>
          </p:cNvPr>
          <p:cNvSpPr txBox="1"/>
          <p:nvPr/>
        </p:nvSpPr>
        <p:spPr>
          <a:xfrm>
            <a:off x="5336936" y="3085818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2780D3-1ADB-FFB5-C297-F04044C0E35E}"/>
              </a:ext>
            </a:extLst>
          </p:cNvPr>
          <p:cNvSpPr txBox="1"/>
          <p:nvPr/>
        </p:nvSpPr>
        <p:spPr>
          <a:xfrm>
            <a:off x="5336936" y="3577394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F5349AC-A866-2378-0577-BC70B6B79011}"/>
              </a:ext>
            </a:extLst>
          </p:cNvPr>
          <p:cNvSpPr txBox="1"/>
          <p:nvPr/>
        </p:nvSpPr>
        <p:spPr>
          <a:xfrm>
            <a:off x="5336936" y="4068970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33CFE4-BC34-7D0B-5162-4BC6E16F1A9F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576887" y="1573561"/>
            <a:ext cx="0" cy="169189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0D1311-805A-12AA-CDA4-89AF56F248CE}"/>
              </a:ext>
            </a:extLst>
          </p:cNvPr>
          <p:cNvCxnSpPr>
            <a:cxnSpLocks/>
          </p:cNvCxnSpPr>
          <p:nvPr/>
        </p:nvCxnSpPr>
        <p:spPr>
          <a:xfrm>
            <a:off x="7995462" y="1704189"/>
            <a:ext cx="0" cy="167814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100E74-477B-5BB4-0310-E8DB1B6D1CBF}"/>
              </a:ext>
            </a:extLst>
          </p:cNvPr>
          <p:cNvCxnSpPr>
            <a:cxnSpLocks/>
          </p:cNvCxnSpPr>
          <p:nvPr/>
        </p:nvCxnSpPr>
        <p:spPr>
          <a:xfrm>
            <a:off x="7887632" y="2243340"/>
            <a:ext cx="0" cy="167814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4707DFE7-87E5-A3A4-A0C2-81C2A91AD5F8}"/>
              </a:ext>
            </a:extLst>
          </p:cNvPr>
          <p:cNvSpPr/>
          <p:nvPr/>
        </p:nvSpPr>
        <p:spPr>
          <a:xfrm>
            <a:off x="7525323" y="3265455"/>
            <a:ext cx="103128" cy="10312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D99D044-430A-7250-7123-48DAA99705D3}"/>
              </a:ext>
            </a:extLst>
          </p:cNvPr>
          <p:cNvSpPr/>
          <p:nvPr/>
        </p:nvSpPr>
        <p:spPr>
          <a:xfrm>
            <a:off x="7937834" y="3382333"/>
            <a:ext cx="103128" cy="10312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F4711D-6DCD-2A3B-ADC9-41ABAD4E610B}"/>
              </a:ext>
            </a:extLst>
          </p:cNvPr>
          <p:cNvSpPr/>
          <p:nvPr/>
        </p:nvSpPr>
        <p:spPr>
          <a:xfrm>
            <a:off x="7834706" y="3922623"/>
            <a:ext cx="103128" cy="1031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A7F50A0-DB1F-E854-3E9E-1A6C91B3C258}"/>
              </a:ext>
            </a:extLst>
          </p:cNvPr>
          <p:cNvSpPr/>
          <p:nvPr/>
        </p:nvSpPr>
        <p:spPr>
          <a:xfrm>
            <a:off x="7525323" y="1470433"/>
            <a:ext cx="103128" cy="10312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B8C1E50-D3FB-412C-1326-500FA132D865}"/>
              </a:ext>
            </a:extLst>
          </p:cNvPr>
          <p:cNvSpPr/>
          <p:nvPr/>
        </p:nvSpPr>
        <p:spPr>
          <a:xfrm>
            <a:off x="7937834" y="1587311"/>
            <a:ext cx="103128" cy="10312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726F913-53C2-1891-0E2C-EDD192E524BC}"/>
              </a:ext>
            </a:extLst>
          </p:cNvPr>
          <p:cNvSpPr/>
          <p:nvPr/>
        </p:nvSpPr>
        <p:spPr>
          <a:xfrm>
            <a:off x="7834706" y="2139209"/>
            <a:ext cx="103128" cy="1031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4FDB0B-782D-AEB6-EF45-7F30C2E4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5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/>
      <p:bldP spid="38" grpId="0"/>
      <p:bldP spid="39" grpId="0"/>
      <p:bldP spid="40" grpId="0"/>
      <p:bldP spid="41" grpId="0"/>
      <p:bldP spid="42" grpId="0"/>
      <p:bldP spid="4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Typical Approach</a:t>
            </a:r>
          </a:p>
        </p:txBody>
      </p:sp>
      <p:sp>
        <p:nvSpPr>
          <p:cNvPr id="62" name="Google Shape;62;p7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b="1" dirty="0"/>
              <a:t>Detect</a:t>
            </a:r>
            <a:r>
              <a:rPr lang="en-GB" dirty="0"/>
              <a:t> features</a:t>
            </a:r>
          </a:p>
          <a:p>
            <a:pPr lvl="0"/>
            <a:r>
              <a:rPr lang="en-GB" b="1" dirty="0"/>
              <a:t>Describe</a:t>
            </a:r>
            <a:r>
              <a:rPr lang="en-GB" dirty="0"/>
              <a:t> features</a:t>
            </a:r>
          </a:p>
          <a:p>
            <a:pPr lvl="0"/>
            <a:r>
              <a:rPr lang="en-GB" b="1" dirty="0"/>
              <a:t>Match</a:t>
            </a:r>
            <a:r>
              <a:rPr lang="en-GB" dirty="0"/>
              <a:t> feature descriptors</a:t>
            </a:r>
          </a:p>
          <a:p>
            <a:pPr lvl="0"/>
            <a:r>
              <a:rPr lang="en-GB" dirty="0"/>
              <a:t>Find best fitting </a:t>
            </a:r>
            <a:r>
              <a:rPr lang="en-GB" b="1" dirty="0"/>
              <a:t>transformation</a:t>
            </a:r>
          </a:p>
        </p:txBody>
      </p:sp>
      <p:pic>
        <p:nvPicPr>
          <p:cNvPr id="25" name="Picture 24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F78548C6-DA10-E71F-F544-07CD5AB5F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274" y="1268016"/>
            <a:ext cx="1196372" cy="1400734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6A7F50A0-DB1F-E854-3E9E-1A6C91B3C258}"/>
              </a:ext>
            </a:extLst>
          </p:cNvPr>
          <p:cNvSpPr/>
          <p:nvPr/>
        </p:nvSpPr>
        <p:spPr>
          <a:xfrm>
            <a:off x="7525323" y="1470433"/>
            <a:ext cx="103128" cy="10312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B8C1E50-D3FB-412C-1326-500FA132D865}"/>
              </a:ext>
            </a:extLst>
          </p:cNvPr>
          <p:cNvSpPr/>
          <p:nvPr/>
        </p:nvSpPr>
        <p:spPr>
          <a:xfrm>
            <a:off x="7937834" y="1587311"/>
            <a:ext cx="103128" cy="10312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726F913-53C2-1891-0E2C-EDD192E524BC}"/>
              </a:ext>
            </a:extLst>
          </p:cNvPr>
          <p:cNvSpPr/>
          <p:nvPr/>
        </p:nvSpPr>
        <p:spPr>
          <a:xfrm>
            <a:off x="7834706" y="2139209"/>
            <a:ext cx="103128" cy="1031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4" name="Picture 23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54EC7447-CCF8-D001-E765-37E13BC24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075" y="1268017"/>
            <a:ext cx="1193275" cy="140073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707DFE7-87E5-A3A4-A0C2-81C2A91AD5F8}"/>
              </a:ext>
            </a:extLst>
          </p:cNvPr>
          <p:cNvSpPr/>
          <p:nvPr/>
        </p:nvSpPr>
        <p:spPr>
          <a:xfrm>
            <a:off x="7525323" y="1471292"/>
            <a:ext cx="103128" cy="10312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D99D044-430A-7250-7123-48DAA99705D3}"/>
              </a:ext>
            </a:extLst>
          </p:cNvPr>
          <p:cNvSpPr/>
          <p:nvPr/>
        </p:nvSpPr>
        <p:spPr>
          <a:xfrm>
            <a:off x="7937834" y="1588170"/>
            <a:ext cx="103128" cy="10312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F4711D-6DCD-2A3B-ADC9-41ABAD4E610B}"/>
              </a:ext>
            </a:extLst>
          </p:cNvPr>
          <p:cNvSpPr/>
          <p:nvPr/>
        </p:nvSpPr>
        <p:spPr>
          <a:xfrm>
            <a:off x="7834706" y="2128460"/>
            <a:ext cx="103128" cy="1031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4958CA-0414-DF26-3450-790807CB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09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Challenge for paintings</a:t>
            </a:r>
          </a:p>
        </p:txBody>
      </p:sp>
      <p:sp>
        <p:nvSpPr>
          <p:cNvPr id="71" name="Google Shape;71;p8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Different modalities ‘see’ different features</a:t>
            </a:r>
          </a:p>
          <a:p>
            <a:pPr lvl="1"/>
            <a:r>
              <a:rPr lang="en-GB" dirty="0"/>
              <a:t>Sometimes no direct overlap</a:t>
            </a:r>
          </a:p>
          <a:p>
            <a:pPr lvl="0"/>
            <a:r>
              <a:rPr lang="en-GB" dirty="0"/>
              <a:t>Many parties involved</a:t>
            </a:r>
          </a:p>
          <a:p>
            <a:pPr lvl="1"/>
            <a:r>
              <a:rPr lang="en-GB" dirty="0"/>
              <a:t>Capture setups differ (e.g. lens, broom-scan)</a:t>
            </a:r>
          </a:p>
          <a:p>
            <a:pPr lvl="1"/>
            <a:r>
              <a:rPr lang="en-GB" dirty="0"/>
              <a:t>No registration markers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D5547-AD61-663B-760B-7E762C54D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12</a:t>
            </a:fld>
            <a:endParaRPr lang="en-US"/>
          </a:p>
        </p:txBody>
      </p:sp>
      <p:pic>
        <p:nvPicPr>
          <p:cNvPr id="5" name="Google Shape;105;p13">
            <a:extLst>
              <a:ext uri="{FF2B5EF4-FFF2-40B4-BE49-F238E27FC236}">
                <a16:creationId xmlns:a16="http://schemas.microsoft.com/office/drawing/2014/main" id="{15157606-6906-1CF5-428B-C1E9E045A2F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6202" y="1268016"/>
            <a:ext cx="2322837" cy="2322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Related work</a:t>
            </a:r>
          </a:p>
        </p:txBody>
      </p:sp>
      <p:sp>
        <p:nvSpPr>
          <p:cNvPr id="79" name="Google Shape;79;p9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Feature-based (e.g., SIFT [Lowe 2004])</a:t>
            </a:r>
          </a:p>
          <a:p>
            <a:pPr lvl="1"/>
            <a:r>
              <a:rPr lang="en-GB" dirty="0"/>
              <a:t>Match adjacent spectral bands [</a:t>
            </a:r>
            <a:r>
              <a:rPr lang="en-GB" dirty="0" err="1"/>
              <a:t>Zacharopoulos</a:t>
            </a:r>
            <a:r>
              <a:rPr lang="en-GB" dirty="0"/>
              <a:t> et al., 2017]</a:t>
            </a:r>
          </a:p>
          <a:p>
            <a:pPr lvl="1"/>
            <a:r>
              <a:rPr lang="en-GB" dirty="0"/>
              <a:t>Better filtering [</a:t>
            </a:r>
            <a:r>
              <a:rPr lang="en-GB" dirty="0" err="1"/>
              <a:t>Mirashemi</a:t>
            </a:r>
            <a:r>
              <a:rPr lang="en-GB" dirty="0"/>
              <a:t>, 2019]</a:t>
            </a:r>
          </a:p>
          <a:p>
            <a:r>
              <a:rPr lang="en-GB" dirty="0"/>
              <a:t>Deep learned features</a:t>
            </a:r>
          </a:p>
          <a:p>
            <a:pPr lvl="1"/>
            <a:r>
              <a:rPr lang="en-GB" dirty="0"/>
              <a:t>Match on </a:t>
            </a:r>
            <a:r>
              <a:rPr lang="en-GB" dirty="0" err="1"/>
              <a:t>cracquelure</a:t>
            </a:r>
            <a:r>
              <a:rPr lang="en-GB" dirty="0"/>
              <a:t> [</a:t>
            </a:r>
            <a:r>
              <a:rPr lang="en-GB" dirty="0" err="1"/>
              <a:t>Sindel</a:t>
            </a:r>
            <a:r>
              <a:rPr lang="en-GB" dirty="0"/>
              <a:t> et al. 2021] </a:t>
            </a:r>
          </a:p>
          <a:p>
            <a:r>
              <a:rPr lang="en-GB" dirty="0"/>
              <a:t>Phase correlation</a:t>
            </a:r>
          </a:p>
          <a:p>
            <a:pPr lvl="1"/>
            <a:r>
              <a:rPr lang="en-GB" dirty="0"/>
              <a:t>Use phase offset [Conover et al. 2011, 2015]</a:t>
            </a:r>
          </a:p>
        </p:txBody>
      </p:sp>
      <p:pic>
        <p:nvPicPr>
          <p:cNvPr id="77" name="Google Shape;7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8609" y="2336094"/>
            <a:ext cx="3046931" cy="23978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EC575-C652-F0E5-84AF-7A683B7B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Is SIFT still a good baseline?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76CCED-531A-3EBC-9F00-2B0D935E5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Baseline in many works is SIFT</a:t>
            </a:r>
          </a:p>
          <a:p>
            <a:r>
              <a:rPr lang="en-NL" dirty="0"/>
              <a:t>Yet, there are many advancements in</a:t>
            </a:r>
          </a:p>
          <a:p>
            <a:pPr lvl="1"/>
            <a:r>
              <a:rPr lang="en-NL" dirty="0"/>
              <a:t>Multimodal image registration (e.g., remote sensing)</a:t>
            </a:r>
          </a:p>
          <a:p>
            <a:pPr lvl="1"/>
            <a:r>
              <a:rPr lang="en-NL" dirty="0"/>
              <a:t>Deep learned image features</a:t>
            </a:r>
          </a:p>
          <a:p>
            <a:r>
              <a:rPr lang="en-NL" dirty="0"/>
              <a:t>Can we apply these directly to painting registration?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8F07D-D640-5FA5-FBF3-49EB1A55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14A4F-61A2-5874-5937-C7EAC72E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A5E45-190B-058F-B9B4-7ED870787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Effective: SOTA, high quality</a:t>
            </a:r>
          </a:p>
          <a:p>
            <a:r>
              <a:rPr lang="en-NL" dirty="0"/>
              <a:t>Practical: available, open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5A493-C6A5-3BDB-5D62-7CFFCA91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54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Considered Feature Descriptors</a:t>
            </a:r>
          </a:p>
        </p:txBody>
      </p:sp>
      <p:sp>
        <p:nvSpPr>
          <p:cNvPr id="98" name="Google Shape;98;p1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b="1" dirty="0"/>
              <a:t>SIFT</a:t>
            </a:r>
            <a:r>
              <a:rPr lang="en-GB" dirty="0"/>
              <a:t> handcrafted for unimodal [Lowe 2004]</a:t>
            </a:r>
          </a:p>
          <a:p>
            <a:pPr lvl="1"/>
            <a:r>
              <a:rPr lang="en-GB" dirty="0"/>
              <a:t>Describes 16 sub-windows with histogram of gradients – 128 dimensional</a:t>
            </a:r>
          </a:p>
          <a:p>
            <a:pPr lvl="0"/>
            <a:r>
              <a:rPr lang="en-GB" b="1" dirty="0"/>
              <a:t>MFD</a:t>
            </a:r>
            <a:r>
              <a:rPr lang="en-GB" dirty="0"/>
              <a:t> handcrafted multimodal [Nunes et al. 2017]</a:t>
            </a:r>
          </a:p>
          <a:p>
            <a:pPr lvl="1"/>
            <a:r>
              <a:rPr lang="en-GB" dirty="0"/>
              <a:t>Describes 16 sub-windows with Log-Gabor filters – 160 dimensional</a:t>
            </a:r>
          </a:p>
          <a:p>
            <a:pPr lvl="0"/>
            <a:r>
              <a:rPr lang="en-GB" b="1" dirty="0" err="1"/>
              <a:t>SuperPoint</a:t>
            </a:r>
            <a:r>
              <a:rPr lang="en-GB" dirty="0"/>
              <a:t> learned from data [De Tone et al. 2018]</a:t>
            </a:r>
          </a:p>
          <a:p>
            <a:pPr lvl="1"/>
            <a:r>
              <a:rPr lang="en-GB" dirty="0"/>
              <a:t>CNN trained on generated dataset of </a:t>
            </a:r>
            <a:r>
              <a:rPr lang="en-GB" dirty="0" err="1"/>
              <a:t>homographies</a:t>
            </a:r>
            <a:r>
              <a:rPr lang="en-GB" dirty="0"/>
              <a:t> – 256 dimensional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DBC26-837B-C996-022E-255BB29CA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70F0-8AA4-EAA8-3B52-B7BF0CFD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Experimental setup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D046DE-5350-9826-6DDF-FD369ADD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96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6;p13">
            <a:extLst>
              <a:ext uri="{FF2B5EF4-FFF2-40B4-BE49-F238E27FC236}">
                <a16:creationId xmlns:a16="http://schemas.microsoft.com/office/drawing/2014/main" id="{6C737B53-0244-362B-5689-9886E513A42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2039" y="1057236"/>
            <a:ext cx="2885011" cy="337624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Benchmark on real data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04799D-E212-BFA3-1CA7-217033561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Girl with a Pearl Earring </a:t>
            </a:r>
            <a:r>
              <a:rPr lang="en-NL" sz="1200" dirty="0"/>
              <a:t>(Vermeer, c. 1665)</a:t>
            </a:r>
          </a:p>
          <a:p>
            <a:pPr lvl="1"/>
            <a:r>
              <a:rPr lang="en-NL" dirty="0"/>
              <a:t>Visual (VIS), X-Ray (XR), ultra violet (UV),</a:t>
            </a:r>
            <a:br>
              <a:rPr lang="en-NL" dirty="0"/>
            </a:br>
            <a:r>
              <a:rPr lang="en-NL" dirty="0"/>
              <a:t>infrared reflectography (IRR)</a:t>
            </a:r>
          </a:p>
          <a:p>
            <a:pPr lvl="1"/>
            <a:r>
              <a:rPr lang="en-NL" dirty="0"/>
              <a:t>Studies by Vandivere et al. [2020]</a:t>
            </a:r>
          </a:p>
          <a:p>
            <a:pPr lvl="1"/>
            <a:r>
              <a:rPr lang="en-NL" dirty="0"/>
              <a:t>Manually aligned</a:t>
            </a:r>
          </a:p>
          <a:p>
            <a:r>
              <a:rPr lang="en-NL" dirty="0"/>
              <a:t>18th-Century Portrait of a Woman</a:t>
            </a:r>
          </a:p>
          <a:p>
            <a:pPr lvl="1"/>
            <a:r>
              <a:rPr lang="en-NL" dirty="0"/>
              <a:t>Matthias Alfeld and Joris Dik</a:t>
            </a:r>
          </a:p>
          <a:p>
            <a:pPr lvl="1"/>
            <a:r>
              <a:rPr lang="en-NL" dirty="0"/>
              <a:t>Same modalities</a:t>
            </a:r>
          </a:p>
        </p:txBody>
      </p:sp>
      <p:pic>
        <p:nvPicPr>
          <p:cNvPr id="6" name="Google Shape;105;p13">
            <a:extLst>
              <a:ext uri="{FF2B5EF4-FFF2-40B4-BE49-F238E27FC236}">
                <a16:creationId xmlns:a16="http://schemas.microsoft.com/office/drawing/2014/main" id="{A0DD0081-7990-0994-8448-5ED59151FDA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741" y="2727446"/>
            <a:ext cx="2006472" cy="200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CDB947F9-E729-2329-AA8E-FBD9ECCCE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666" y="1057666"/>
            <a:ext cx="2761982" cy="3384014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3F21DE3-00E5-F636-5880-AA0544F73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F49E-B39A-DD80-FB35-EDD597387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Experimental setup</a:t>
            </a:r>
          </a:p>
        </p:txBody>
      </p:sp>
      <p:pic>
        <p:nvPicPr>
          <p:cNvPr id="6" name="Picture 5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39F05829-FFD7-C2F5-D80F-CD4A9F87B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03" y="2839137"/>
            <a:ext cx="1193275" cy="1400733"/>
          </a:xfrm>
          <a:prstGeom prst="rect">
            <a:avLst/>
          </a:prstGeom>
        </p:spPr>
      </p:pic>
      <p:pic>
        <p:nvPicPr>
          <p:cNvPr id="8" name="Picture 7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2FA38F8-5EC3-0EF6-A481-C1493336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02" y="1268016"/>
            <a:ext cx="1196372" cy="140073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4C505AF-877E-80E8-60BE-A48FC7CD706A}"/>
              </a:ext>
            </a:extLst>
          </p:cNvPr>
          <p:cNvSpPr/>
          <p:nvPr/>
        </p:nvSpPr>
        <p:spPr>
          <a:xfrm>
            <a:off x="955651" y="3042412"/>
            <a:ext cx="103128" cy="10312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E99AE3-D752-A9BE-FE3B-FAB1C40E81DA}"/>
              </a:ext>
            </a:extLst>
          </p:cNvPr>
          <p:cNvSpPr/>
          <p:nvPr/>
        </p:nvSpPr>
        <p:spPr>
          <a:xfrm>
            <a:off x="1368162" y="3159290"/>
            <a:ext cx="103128" cy="10312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D48A39-EBE8-344D-2048-EA2667CE9D85}"/>
              </a:ext>
            </a:extLst>
          </p:cNvPr>
          <p:cNvSpPr/>
          <p:nvPr/>
        </p:nvSpPr>
        <p:spPr>
          <a:xfrm>
            <a:off x="1265034" y="3699580"/>
            <a:ext cx="103128" cy="1031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BF8BEE-6000-E3D5-0313-DAA5C01A2C61}"/>
              </a:ext>
            </a:extLst>
          </p:cNvPr>
          <p:cNvSpPr/>
          <p:nvPr/>
        </p:nvSpPr>
        <p:spPr>
          <a:xfrm>
            <a:off x="955651" y="1470433"/>
            <a:ext cx="103128" cy="10312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077404-1898-0E4E-0E66-AAD2E4170C21}"/>
              </a:ext>
            </a:extLst>
          </p:cNvPr>
          <p:cNvSpPr/>
          <p:nvPr/>
        </p:nvSpPr>
        <p:spPr>
          <a:xfrm>
            <a:off x="1368162" y="1587311"/>
            <a:ext cx="103128" cy="10312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C6CB57-3C80-0E08-9B8E-B2C7E355E0B0}"/>
              </a:ext>
            </a:extLst>
          </p:cNvPr>
          <p:cNvSpPr/>
          <p:nvPr/>
        </p:nvSpPr>
        <p:spPr>
          <a:xfrm>
            <a:off x="1265034" y="2139209"/>
            <a:ext cx="103128" cy="1031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7" name="Picture 16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7A5C7EE2-4571-635D-9ED5-D14C6464C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2" t="7805" r="72921" b="76488"/>
          <a:stretch/>
        </p:blipFill>
        <p:spPr>
          <a:xfrm>
            <a:off x="2457605" y="3042419"/>
            <a:ext cx="994168" cy="99416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8" name="Picture 17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C35084AF-09EB-1F1C-ABE5-DDF069830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20" t="19489" r="33643" b="64804"/>
          <a:stretch/>
        </p:blipFill>
        <p:spPr>
          <a:xfrm>
            <a:off x="3831437" y="3042412"/>
            <a:ext cx="994168" cy="99416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9" name="Picture 18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DD154618-D55E-78AA-5FFB-FB426D701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18" t="56672" r="39045" b="27621"/>
          <a:stretch/>
        </p:blipFill>
        <p:spPr>
          <a:xfrm>
            <a:off x="5205269" y="3047465"/>
            <a:ext cx="994168" cy="9941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2" name="Picture 21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06EF36DA-61DC-2B08-6D22-1D3D189F3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8" t="5105" r="73553" b="79189"/>
          <a:stretch/>
        </p:blipFill>
        <p:spPr>
          <a:xfrm>
            <a:off x="2457604" y="1470433"/>
            <a:ext cx="994168" cy="9941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3" name="Picture 22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56B40EE9-5EB7-2E85-1ECE-F7206E389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05" t="20100" r="34106" b="64194"/>
          <a:stretch/>
        </p:blipFill>
        <p:spPr>
          <a:xfrm>
            <a:off x="3845187" y="1470433"/>
            <a:ext cx="994168" cy="994172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24" name="Picture 23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D499DB79-5D20-39C7-A3DD-E164E87DF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91" t="56589" r="38420" b="27705"/>
          <a:stretch/>
        </p:blipFill>
        <p:spPr>
          <a:xfrm>
            <a:off x="5205268" y="1470433"/>
            <a:ext cx="994168" cy="99417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75AAAC-6679-1DBE-5EAB-CBBB8E851F8B}"/>
              </a:ext>
            </a:extLst>
          </p:cNvPr>
          <p:cNvSpPr/>
          <p:nvPr/>
        </p:nvSpPr>
        <p:spPr>
          <a:xfrm>
            <a:off x="6500945" y="1470433"/>
            <a:ext cx="2261936" cy="994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Randomly sample N</a:t>
            </a:r>
          </a:p>
          <a:p>
            <a:pPr algn="ctr"/>
            <a:r>
              <a:rPr lang="en-NL" sz="1600" dirty="0">
                <a:latin typeface="Graphik" panose="020B0503030202060203" pitchFamily="34" charset="77"/>
              </a:rPr>
              <a:t>non-overlapping patches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8298685E-8DB9-FEE6-B7C1-73344C30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1143000" y="3217167"/>
            <a:ext cx="6858000" cy="1241822"/>
          </a:xfrm>
        </p:spPr>
        <p:txBody>
          <a:bodyPr/>
          <a:lstStyle/>
          <a:p>
            <a:pPr lvl="0"/>
            <a:r>
              <a:rPr lang="en-GB" b="1" dirty="0"/>
              <a:t>Jules van der </a:t>
            </a:r>
            <a:r>
              <a:rPr lang="en-GB" b="1" dirty="0" err="1"/>
              <a:t>Toorn</a:t>
            </a:r>
            <a:r>
              <a:rPr lang="en-GB" dirty="0"/>
              <a:t>, Ruben Wiersma,</a:t>
            </a:r>
          </a:p>
          <a:p>
            <a:pPr lvl="0"/>
            <a:r>
              <a:rPr lang="en-GB" dirty="0"/>
              <a:t>Abbie </a:t>
            </a:r>
            <a:r>
              <a:rPr lang="en-GB" dirty="0" err="1"/>
              <a:t>Vandivere</a:t>
            </a:r>
            <a:r>
              <a:rPr lang="en-GB" dirty="0"/>
              <a:t>, Ricardo </a:t>
            </a:r>
            <a:r>
              <a:rPr lang="en-GB" dirty="0" err="1"/>
              <a:t>Marroquim</a:t>
            </a:r>
            <a:r>
              <a:rPr lang="en-GB" dirty="0"/>
              <a:t>, Elmar </a:t>
            </a:r>
            <a:r>
              <a:rPr lang="en-GB" dirty="0" err="1"/>
              <a:t>Eisemann</a:t>
            </a:r>
            <a:endParaRPr lang="en-GB" dirty="0"/>
          </a:p>
        </p:txBody>
      </p:sp>
      <p:pic>
        <p:nvPicPr>
          <p:cNvPr id="4" name="Picture 2" descr="Profile photo of Jules van der Toorn">
            <a:extLst>
              <a:ext uri="{FF2B5EF4-FFF2-40B4-BE49-F238E27FC236}">
                <a16:creationId xmlns:a16="http://schemas.microsoft.com/office/drawing/2014/main" id="{A39855E6-AB17-AEFF-4C4A-86078E05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76" y="1763494"/>
            <a:ext cx="1306715" cy="1306715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495F8-2D36-3DEC-76ED-AA79605E9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39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F49E-B39A-DD80-FB35-EDD597387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Experimental setup</a:t>
            </a:r>
          </a:p>
        </p:txBody>
      </p:sp>
      <p:pic>
        <p:nvPicPr>
          <p:cNvPr id="6" name="Picture 5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39F05829-FFD7-C2F5-D80F-CD4A9F87B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03" y="2839137"/>
            <a:ext cx="1193275" cy="1400733"/>
          </a:xfrm>
          <a:prstGeom prst="rect">
            <a:avLst/>
          </a:prstGeom>
        </p:spPr>
      </p:pic>
      <p:pic>
        <p:nvPicPr>
          <p:cNvPr id="8" name="Picture 7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2FA38F8-5EC3-0EF6-A481-C1493336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02" y="1268016"/>
            <a:ext cx="1196372" cy="140073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4C505AF-877E-80E8-60BE-A48FC7CD706A}"/>
              </a:ext>
            </a:extLst>
          </p:cNvPr>
          <p:cNvSpPr/>
          <p:nvPr/>
        </p:nvSpPr>
        <p:spPr>
          <a:xfrm>
            <a:off x="955651" y="3042412"/>
            <a:ext cx="103128" cy="10312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E99AE3-D752-A9BE-FE3B-FAB1C40E81DA}"/>
              </a:ext>
            </a:extLst>
          </p:cNvPr>
          <p:cNvSpPr/>
          <p:nvPr/>
        </p:nvSpPr>
        <p:spPr>
          <a:xfrm>
            <a:off x="1368162" y="3159290"/>
            <a:ext cx="103128" cy="10312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D48A39-EBE8-344D-2048-EA2667CE9D85}"/>
              </a:ext>
            </a:extLst>
          </p:cNvPr>
          <p:cNvSpPr/>
          <p:nvPr/>
        </p:nvSpPr>
        <p:spPr>
          <a:xfrm>
            <a:off x="1265034" y="3699580"/>
            <a:ext cx="103128" cy="1031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BF8BEE-6000-E3D5-0313-DAA5C01A2C61}"/>
              </a:ext>
            </a:extLst>
          </p:cNvPr>
          <p:cNvSpPr/>
          <p:nvPr/>
        </p:nvSpPr>
        <p:spPr>
          <a:xfrm>
            <a:off x="955651" y="1470433"/>
            <a:ext cx="103128" cy="10312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077404-1898-0E4E-0E66-AAD2E4170C21}"/>
              </a:ext>
            </a:extLst>
          </p:cNvPr>
          <p:cNvSpPr/>
          <p:nvPr/>
        </p:nvSpPr>
        <p:spPr>
          <a:xfrm>
            <a:off x="1368162" y="1587311"/>
            <a:ext cx="103128" cy="10312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C6CB57-3C80-0E08-9B8E-B2C7E355E0B0}"/>
              </a:ext>
            </a:extLst>
          </p:cNvPr>
          <p:cNvSpPr/>
          <p:nvPr/>
        </p:nvSpPr>
        <p:spPr>
          <a:xfrm>
            <a:off x="1265034" y="2139209"/>
            <a:ext cx="103128" cy="1031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7" name="Picture 16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7A5C7EE2-4571-635D-9ED5-D14C6464C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2" t="7805" r="72921" b="76488"/>
          <a:stretch/>
        </p:blipFill>
        <p:spPr>
          <a:xfrm>
            <a:off x="2457605" y="2880094"/>
            <a:ext cx="994168" cy="99416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8" name="Picture 17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C35084AF-09EB-1F1C-ABE5-DDF069830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20" t="19489" r="33643" b="64804"/>
          <a:stretch/>
        </p:blipFill>
        <p:spPr>
          <a:xfrm>
            <a:off x="3831437" y="2880087"/>
            <a:ext cx="994168" cy="99416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9" name="Picture 18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DD154618-D55E-78AA-5FFB-FB426D701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18" t="56672" r="39045" b="27621"/>
          <a:stretch/>
        </p:blipFill>
        <p:spPr>
          <a:xfrm>
            <a:off x="5205269" y="2885140"/>
            <a:ext cx="994168" cy="9941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2" name="Picture 21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06EF36DA-61DC-2B08-6D22-1D3D189F3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8" t="5105" r="73553" b="79189"/>
          <a:stretch/>
        </p:blipFill>
        <p:spPr>
          <a:xfrm>
            <a:off x="2457604" y="1308108"/>
            <a:ext cx="994168" cy="9941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3" name="Picture 22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56B40EE9-5EB7-2E85-1ECE-F7206E389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05" t="20100" r="34106" b="64194"/>
          <a:stretch/>
        </p:blipFill>
        <p:spPr>
          <a:xfrm>
            <a:off x="3845187" y="1308108"/>
            <a:ext cx="994168" cy="994172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24" name="Picture 23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D499DB79-5D20-39C7-A3DD-E164E87DF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91" t="56589" r="38420" b="27705"/>
          <a:stretch/>
        </p:blipFill>
        <p:spPr>
          <a:xfrm>
            <a:off x="5205268" y="1308108"/>
            <a:ext cx="994168" cy="99417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75AAAC-6679-1DBE-5EAB-CBBB8E851F8B}"/>
              </a:ext>
            </a:extLst>
          </p:cNvPr>
          <p:cNvSpPr/>
          <p:nvPr/>
        </p:nvSpPr>
        <p:spPr>
          <a:xfrm>
            <a:off x="6500945" y="1306096"/>
            <a:ext cx="2261936" cy="994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Compute feature description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A430EF-906A-FA67-FA0F-0A64F5A8BB3C}"/>
              </a:ext>
            </a:extLst>
          </p:cNvPr>
          <p:cNvSpPr txBox="1"/>
          <p:nvPr/>
        </p:nvSpPr>
        <p:spPr>
          <a:xfrm>
            <a:off x="2457604" y="2342372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8FE65-6159-A152-E4BB-145E1A922FA4}"/>
              </a:ext>
            </a:extLst>
          </p:cNvPr>
          <p:cNvSpPr txBox="1"/>
          <p:nvPr/>
        </p:nvSpPr>
        <p:spPr>
          <a:xfrm>
            <a:off x="3832641" y="2342372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80E74-3C78-EDF2-DAA4-583C393D35D0}"/>
              </a:ext>
            </a:extLst>
          </p:cNvPr>
          <p:cNvSpPr txBox="1"/>
          <p:nvPr/>
        </p:nvSpPr>
        <p:spPr>
          <a:xfrm>
            <a:off x="5207679" y="2342372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F50D83-9DD9-7843-43AF-C19B07F899B8}"/>
              </a:ext>
            </a:extLst>
          </p:cNvPr>
          <p:cNvSpPr txBox="1"/>
          <p:nvPr/>
        </p:nvSpPr>
        <p:spPr>
          <a:xfrm>
            <a:off x="2457604" y="3919400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B7B304-0659-F322-39AF-0E3745A9DC7F}"/>
              </a:ext>
            </a:extLst>
          </p:cNvPr>
          <p:cNvSpPr txBox="1"/>
          <p:nvPr/>
        </p:nvSpPr>
        <p:spPr>
          <a:xfrm>
            <a:off x="3832641" y="3919400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AE15DC-287D-E327-7D4D-93D4A57DEB09}"/>
              </a:ext>
            </a:extLst>
          </p:cNvPr>
          <p:cNvSpPr txBox="1"/>
          <p:nvPr/>
        </p:nvSpPr>
        <p:spPr>
          <a:xfrm>
            <a:off x="5207679" y="3919400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9F6BE0-A08D-1B1D-8AEE-8D413E7DDB28}"/>
              </a:ext>
            </a:extLst>
          </p:cNvPr>
          <p:cNvSpPr/>
          <p:nvPr/>
        </p:nvSpPr>
        <p:spPr>
          <a:xfrm>
            <a:off x="6500945" y="2300264"/>
            <a:ext cx="2261936" cy="5798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SIFT/MFD/SuperPoint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5537032-2F7C-054C-6BC8-611C43A9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94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F49E-B39A-DD80-FB35-EDD597387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Experimental setup</a:t>
            </a:r>
          </a:p>
        </p:txBody>
      </p:sp>
      <p:pic>
        <p:nvPicPr>
          <p:cNvPr id="6" name="Picture 5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39F05829-FFD7-C2F5-D80F-CD4A9F87B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03" y="2839137"/>
            <a:ext cx="1193275" cy="1400733"/>
          </a:xfrm>
          <a:prstGeom prst="rect">
            <a:avLst/>
          </a:prstGeom>
        </p:spPr>
      </p:pic>
      <p:pic>
        <p:nvPicPr>
          <p:cNvPr id="8" name="Picture 7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2FA38F8-5EC3-0EF6-A481-C1493336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02" y="1268016"/>
            <a:ext cx="1196372" cy="140073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AE99AE3-D752-A9BE-FE3B-FAB1C40E81DA}"/>
              </a:ext>
            </a:extLst>
          </p:cNvPr>
          <p:cNvSpPr/>
          <p:nvPr/>
        </p:nvSpPr>
        <p:spPr>
          <a:xfrm>
            <a:off x="1368162" y="3159290"/>
            <a:ext cx="103128" cy="10312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7" name="Picture 16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7A5C7EE2-4571-635D-9ED5-D14C6464C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2" t="7805" r="72921" b="76488"/>
          <a:stretch/>
        </p:blipFill>
        <p:spPr>
          <a:xfrm>
            <a:off x="2457605" y="2880094"/>
            <a:ext cx="994168" cy="99416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8" name="Picture 17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C35084AF-09EB-1F1C-ABE5-DDF069830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20" t="19489" r="33643" b="64804"/>
          <a:stretch/>
        </p:blipFill>
        <p:spPr>
          <a:xfrm>
            <a:off x="3831437" y="2880087"/>
            <a:ext cx="994168" cy="99416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9" name="Picture 18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DD154618-D55E-78AA-5FFB-FB426D701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18" t="56672" r="39045" b="27621"/>
          <a:stretch/>
        </p:blipFill>
        <p:spPr>
          <a:xfrm>
            <a:off x="5205269" y="2885140"/>
            <a:ext cx="994168" cy="9941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2" name="Picture 21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06EF36DA-61DC-2B08-6D22-1D3D189F3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8" t="5105" r="73553" b="79189"/>
          <a:stretch/>
        </p:blipFill>
        <p:spPr>
          <a:xfrm>
            <a:off x="2457604" y="1308108"/>
            <a:ext cx="994168" cy="9941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3" name="Picture 22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56B40EE9-5EB7-2E85-1ECE-F7206E389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05" t="20100" r="34106" b="64194"/>
          <a:stretch/>
        </p:blipFill>
        <p:spPr>
          <a:xfrm>
            <a:off x="3845187" y="1308108"/>
            <a:ext cx="994168" cy="994172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24" name="Picture 23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D499DB79-5D20-39C7-A3DD-E164E87DF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91" t="56589" r="38420" b="27705"/>
          <a:stretch/>
        </p:blipFill>
        <p:spPr>
          <a:xfrm>
            <a:off x="5205268" y="1308108"/>
            <a:ext cx="994168" cy="99417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75AAAC-6679-1DBE-5EAB-CBBB8E851F8B}"/>
              </a:ext>
            </a:extLst>
          </p:cNvPr>
          <p:cNvSpPr/>
          <p:nvPr/>
        </p:nvSpPr>
        <p:spPr>
          <a:xfrm>
            <a:off x="6500945" y="1306096"/>
            <a:ext cx="2261936" cy="994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For each reference point, find closest template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A430EF-906A-FA67-FA0F-0A64F5A8BB3C}"/>
              </a:ext>
            </a:extLst>
          </p:cNvPr>
          <p:cNvSpPr txBox="1"/>
          <p:nvPr/>
        </p:nvSpPr>
        <p:spPr>
          <a:xfrm>
            <a:off x="2457604" y="2342372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8FE65-6159-A152-E4BB-145E1A922FA4}"/>
              </a:ext>
            </a:extLst>
          </p:cNvPr>
          <p:cNvSpPr txBox="1"/>
          <p:nvPr/>
        </p:nvSpPr>
        <p:spPr>
          <a:xfrm>
            <a:off x="3832641" y="2342372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80E74-3C78-EDF2-DAA4-583C393D35D0}"/>
              </a:ext>
            </a:extLst>
          </p:cNvPr>
          <p:cNvSpPr txBox="1"/>
          <p:nvPr/>
        </p:nvSpPr>
        <p:spPr>
          <a:xfrm>
            <a:off x="5207679" y="2342372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F50D83-9DD9-7843-43AF-C19B07F899B8}"/>
              </a:ext>
            </a:extLst>
          </p:cNvPr>
          <p:cNvSpPr txBox="1"/>
          <p:nvPr/>
        </p:nvSpPr>
        <p:spPr>
          <a:xfrm>
            <a:off x="2457604" y="3919400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B7B304-0659-F322-39AF-0E3745A9DC7F}"/>
              </a:ext>
            </a:extLst>
          </p:cNvPr>
          <p:cNvSpPr txBox="1"/>
          <p:nvPr/>
        </p:nvSpPr>
        <p:spPr>
          <a:xfrm>
            <a:off x="3832641" y="3919400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AE15DC-287D-E327-7D4D-93D4A57DEB09}"/>
              </a:ext>
            </a:extLst>
          </p:cNvPr>
          <p:cNvSpPr txBox="1"/>
          <p:nvPr/>
        </p:nvSpPr>
        <p:spPr>
          <a:xfrm>
            <a:off x="5207679" y="3919400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EAF8BE-2E07-70DF-AD8E-3E4E33B16475}"/>
              </a:ext>
            </a:extLst>
          </p:cNvPr>
          <p:cNvCxnSpPr>
            <a:cxnSpLocks/>
            <a:stCxn id="23" idx="2"/>
            <a:endCxn id="17" idx="0"/>
          </p:cNvCxnSpPr>
          <p:nvPr/>
        </p:nvCxnSpPr>
        <p:spPr>
          <a:xfrm flipH="1">
            <a:off x="2954689" y="2302280"/>
            <a:ext cx="1387582" cy="577814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731FD6-37C2-8476-DBEA-41525AF3746A}"/>
              </a:ext>
            </a:extLst>
          </p:cNvPr>
          <p:cNvCxnSpPr>
            <a:cxnSpLocks/>
            <a:stCxn id="17" idx="0"/>
            <a:endCxn id="22" idx="2"/>
          </p:cNvCxnSpPr>
          <p:nvPr/>
        </p:nvCxnSpPr>
        <p:spPr>
          <a:xfrm flipH="1" flipV="1">
            <a:off x="2954688" y="2302280"/>
            <a:ext cx="1" cy="577814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7A8C66B-3E18-F71C-1639-964A140FC22F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5702352" y="2302280"/>
            <a:ext cx="0" cy="589351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D5F3161-9D61-30AD-823D-7B780832DAD2}"/>
              </a:ext>
            </a:extLst>
          </p:cNvPr>
          <p:cNvCxnSpPr>
            <a:cxnSpLocks/>
            <a:stCxn id="13" idx="4"/>
            <a:endCxn id="9" idx="0"/>
          </p:cNvCxnSpPr>
          <p:nvPr/>
        </p:nvCxnSpPr>
        <p:spPr>
          <a:xfrm>
            <a:off x="1007215" y="1573561"/>
            <a:ext cx="0" cy="14688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DBF8BEE-6000-E3D5-0313-DAA5C01A2C61}"/>
              </a:ext>
            </a:extLst>
          </p:cNvPr>
          <p:cNvSpPr/>
          <p:nvPr/>
        </p:nvSpPr>
        <p:spPr>
          <a:xfrm>
            <a:off x="955651" y="1470433"/>
            <a:ext cx="103128" cy="10312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9B31916-04DB-8886-270D-547D7A06ABB6}"/>
              </a:ext>
            </a:extLst>
          </p:cNvPr>
          <p:cNvCxnSpPr>
            <a:stCxn id="14" idx="3"/>
            <a:endCxn id="9" idx="7"/>
          </p:cNvCxnSpPr>
          <p:nvPr/>
        </p:nvCxnSpPr>
        <p:spPr>
          <a:xfrm flipH="1">
            <a:off x="1043676" y="1675336"/>
            <a:ext cx="339589" cy="13821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2077404-1898-0E4E-0E66-AAD2E4170C21}"/>
              </a:ext>
            </a:extLst>
          </p:cNvPr>
          <p:cNvSpPr/>
          <p:nvPr/>
        </p:nvSpPr>
        <p:spPr>
          <a:xfrm>
            <a:off x="1368162" y="1587311"/>
            <a:ext cx="103128" cy="10312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C505AF-877E-80E8-60BE-A48FC7CD706A}"/>
              </a:ext>
            </a:extLst>
          </p:cNvPr>
          <p:cNvSpPr/>
          <p:nvPr/>
        </p:nvSpPr>
        <p:spPr>
          <a:xfrm>
            <a:off x="955651" y="3042412"/>
            <a:ext cx="103128" cy="10312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CEF13C-CCAF-DB0A-5CAC-0848036BD12B}"/>
              </a:ext>
            </a:extLst>
          </p:cNvPr>
          <p:cNvCxnSpPr>
            <a:stCxn id="15" idx="4"/>
            <a:endCxn id="11" idx="0"/>
          </p:cNvCxnSpPr>
          <p:nvPr/>
        </p:nvCxnSpPr>
        <p:spPr>
          <a:xfrm>
            <a:off x="1316598" y="2242337"/>
            <a:ext cx="0" cy="14572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3D48A39-EBE8-344D-2048-EA2667CE9D85}"/>
              </a:ext>
            </a:extLst>
          </p:cNvPr>
          <p:cNvSpPr/>
          <p:nvPr/>
        </p:nvSpPr>
        <p:spPr>
          <a:xfrm>
            <a:off x="1265034" y="3699580"/>
            <a:ext cx="103128" cy="1031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C6CB57-3C80-0E08-9B8E-B2C7E355E0B0}"/>
              </a:ext>
            </a:extLst>
          </p:cNvPr>
          <p:cNvSpPr/>
          <p:nvPr/>
        </p:nvSpPr>
        <p:spPr>
          <a:xfrm>
            <a:off x="1265034" y="2139209"/>
            <a:ext cx="103128" cy="1031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71756CA5-4F5C-1A77-AABB-051638A9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F49E-B39A-DD80-FB35-EDD597387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Experimental setup</a:t>
            </a:r>
          </a:p>
        </p:txBody>
      </p:sp>
      <p:pic>
        <p:nvPicPr>
          <p:cNvPr id="6" name="Picture 5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39F05829-FFD7-C2F5-D80F-CD4A9F87B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03" y="2839137"/>
            <a:ext cx="1193275" cy="1400733"/>
          </a:xfrm>
          <a:prstGeom prst="rect">
            <a:avLst/>
          </a:prstGeom>
        </p:spPr>
      </p:pic>
      <p:pic>
        <p:nvPicPr>
          <p:cNvPr id="8" name="Picture 7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2FA38F8-5EC3-0EF6-A481-C1493336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02" y="1268016"/>
            <a:ext cx="1196372" cy="140073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AE99AE3-D752-A9BE-FE3B-FAB1C40E81DA}"/>
              </a:ext>
            </a:extLst>
          </p:cNvPr>
          <p:cNvSpPr/>
          <p:nvPr/>
        </p:nvSpPr>
        <p:spPr>
          <a:xfrm>
            <a:off x="1368162" y="3159290"/>
            <a:ext cx="103128" cy="10312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7" name="Picture 16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7A5C7EE2-4571-635D-9ED5-D14C6464C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2" t="7805" r="72921" b="76488"/>
          <a:stretch/>
        </p:blipFill>
        <p:spPr>
          <a:xfrm>
            <a:off x="2457605" y="2880094"/>
            <a:ext cx="994168" cy="99416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8" name="Picture 17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C35084AF-09EB-1F1C-ABE5-DDF069830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20" t="19489" r="33643" b="64804"/>
          <a:stretch/>
        </p:blipFill>
        <p:spPr>
          <a:xfrm>
            <a:off x="3831437" y="2880087"/>
            <a:ext cx="994168" cy="99416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9" name="Picture 18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DD154618-D55E-78AA-5FFB-FB426D701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18" t="56672" r="39045" b="27621"/>
          <a:stretch/>
        </p:blipFill>
        <p:spPr>
          <a:xfrm>
            <a:off x="5205269" y="2885140"/>
            <a:ext cx="994168" cy="9941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2" name="Picture 21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06EF36DA-61DC-2B08-6D22-1D3D189F3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8" t="5105" r="73553" b="79189"/>
          <a:stretch/>
        </p:blipFill>
        <p:spPr>
          <a:xfrm>
            <a:off x="2457604" y="1308108"/>
            <a:ext cx="994168" cy="9941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3" name="Picture 22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56B40EE9-5EB7-2E85-1ECE-F7206E389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05" t="20100" r="34106" b="64194"/>
          <a:stretch/>
        </p:blipFill>
        <p:spPr>
          <a:xfrm>
            <a:off x="3845187" y="1308108"/>
            <a:ext cx="994168" cy="994172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24" name="Picture 23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D499DB79-5D20-39C7-A3DD-E164E87DF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91" t="56589" r="38420" b="27705"/>
          <a:stretch/>
        </p:blipFill>
        <p:spPr>
          <a:xfrm>
            <a:off x="5205268" y="1308108"/>
            <a:ext cx="994168" cy="99417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75AAAC-6679-1DBE-5EAB-CBBB8E851F8B}"/>
              </a:ext>
            </a:extLst>
          </p:cNvPr>
          <p:cNvSpPr/>
          <p:nvPr/>
        </p:nvSpPr>
        <p:spPr>
          <a:xfrm>
            <a:off x="6500945" y="1306096"/>
            <a:ext cx="2261936" cy="994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Accuracy:</a:t>
            </a:r>
            <a:br>
              <a:rPr lang="en-NL" sz="1600" dirty="0">
                <a:latin typeface="Graphik" panose="020B0503030202060203" pitchFamily="34" charset="77"/>
              </a:rPr>
            </a:br>
            <a:r>
              <a:rPr lang="en-NL" sz="1600" dirty="0">
                <a:latin typeface="Graphik" panose="020B0503030202060203" pitchFamily="34" charset="77"/>
              </a:rPr>
              <a:t>correct / total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A430EF-906A-FA67-FA0F-0A64F5A8BB3C}"/>
              </a:ext>
            </a:extLst>
          </p:cNvPr>
          <p:cNvSpPr txBox="1"/>
          <p:nvPr/>
        </p:nvSpPr>
        <p:spPr>
          <a:xfrm>
            <a:off x="2457604" y="2342372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8FE65-6159-A152-E4BB-145E1A922FA4}"/>
              </a:ext>
            </a:extLst>
          </p:cNvPr>
          <p:cNvSpPr txBox="1"/>
          <p:nvPr/>
        </p:nvSpPr>
        <p:spPr>
          <a:xfrm>
            <a:off x="3832641" y="2342372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80E74-3C78-EDF2-DAA4-583C393D35D0}"/>
              </a:ext>
            </a:extLst>
          </p:cNvPr>
          <p:cNvSpPr txBox="1"/>
          <p:nvPr/>
        </p:nvSpPr>
        <p:spPr>
          <a:xfrm>
            <a:off x="5207679" y="2342372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F50D83-9DD9-7843-43AF-C19B07F899B8}"/>
              </a:ext>
            </a:extLst>
          </p:cNvPr>
          <p:cNvSpPr txBox="1"/>
          <p:nvPr/>
        </p:nvSpPr>
        <p:spPr>
          <a:xfrm>
            <a:off x="2457604" y="3919400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B7B304-0659-F322-39AF-0E3745A9DC7F}"/>
              </a:ext>
            </a:extLst>
          </p:cNvPr>
          <p:cNvSpPr txBox="1"/>
          <p:nvPr/>
        </p:nvSpPr>
        <p:spPr>
          <a:xfrm>
            <a:off x="3832641" y="3919400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AE15DC-287D-E327-7D4D-93D4A57DEB09}"/>
              </a:ext>
            </a:extLst>
          </p:cNvPr>
          <p:cNvSpPr txBox="1"/>
          <p:nvPr/>
        </p:nvSpPr>
        <p:spPr>
          <a:xfrm>
            <a:off x="5207679" y="3919400"/>
            <a:ext cx="9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Graphik" panose="020B0503030202060203" pitchFamily="34" charset="77"/>
              </a:rPr>
              <a:t>[ • • • • ]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EAF8BE-2E07-70DF-AD8E-3E4E33B16475}"/>
              </a:ext>
            </a:extLst>
          </p:cNvPr>
          <p:cNvCxnSpPr>
            <a:cxnSpLocks/>
            <a:stCxn id="23" idx="2"/>
            <a:endCxn id="17" idx="0"/>
          </p:cNvCxnSpPr>
          <p:nvPr/>
        </p:nvCxnSpPr>
        <p:spPr>
          <a:xfrm flipH="1">
            <a:off x="2954689" y="2302280"/>
            <a:ext cx="1387582" cy="577814"/>
          </a:xfrm>
          <a:prstGeom prst="line">
            <a:avLst/>
          </a:prstGeom>
          <a:ln w="762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731FD6-37C2-8476-DBEA-41525AF3746A}"/>
              </a:ext>
            </a:extLst>
          </p:cNvPr>
          <p:cNvCxnSpPr>
            <a:cxnSpLocks/>
            <a:stCxn id="17" idx="0"/>
            <a:endCxn id="22" idx="2"/>
          </p:cNvCxnSpPr>
          <p:nvPr/>
        </p:nvCxnSpPr>
        <p:spPr>
          <a:xfrm flipH="1" flipV="1">
            <a:off x="2954688" y="2302280"/>
            <a:ext cx="1" cy="577814"/>
          </a:xfrm>
          <a:prstGeom prst="line">
            <a:avLst/>
          </a:prstGeom>
          <a:ln w="76200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7A8C66B-3E18-F71C-1639-964A140FC22F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5702352" y="2302280"/>
            <a:ext cx="0" cy="589351"/>
          </a:xfrm>
          <a:prstGeom prst="line">
            <a:avLst/>
          </a:prstGeom>
          <a:ln w="76200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D5F3161-9D61-30AD-823D-7B780832DAD2}"/>
              </a:ext>
            </a:extLst>
          </p:cNvPr>
          <p:cNvCxnSpPr>
            <a:cxnSpLocks/>
            <a:stCxn id="13" idx="4"/>
            <a:endCxn id="9" idx="0"/>
          </p:cNvCxnSpPr>
          <p:nvPr/>
        </p:nvCxnSpPr>
        <p:spPr>
          <a:xfrm>
            <a:off x="1007215" y="1573561"/>
            <a:ext cx="0" cy="146885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DBF8BEE-6000-E3D5-0313-DAA5C01A2C61}"/>
              </a:ext>
            </a:extLst>
          </p:cNvPr>
          <p:cNvSpPr/>
          <p:nvPr/>
        </p:nvSpPr>
        <p:spPr>
          <a:xfrm>
            <a:off x="955651" y="1470433"/>
            <a:ext cx="103128" cy="10312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9B31916-04DB-8886-270D-547D7A06ABB6}"/>
              </a:ext>
            </a:extLst>
          </p:cNvPr>
          <p:cNvCxnSpPr>
            <a:stCxn id="14" idx="3"/>
            <a:endCxn id="9" idx="7"/>
          </p:cNvCxnSpPr>
          <p:nvPr/>
        </p:nvCxnSpPr>
        <p:spPr>
          <a:xfrm flipH="1">
            <a:off x="1043676" y="1675336"/>
            <a:ext cx="339589" cy="13821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2077404-1898-0E4E-0E66-AAD2E4170C21}"/>
              </a:ext>
            </a:extLst>
          </p:cNvPr>
          <p:cNvSpPr/>
          <p:nvPr/>
        </p:nvSpPr>
        <p:spPr>
          <a:xfrm>
            <a:off x="1368162" y="1587311"/>
            <a:ext cx="103128" cy="10312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C505AF-877E-80E8-60BE-A48FC7CD706A}"/>
              </a:ext>
            </a:extLst>
          </p:cNvPr>
          <p:cNvSpPr/>
          <p:nvPr/>
        </p:nvSpPr>
        <p:spPr>
          <a:xfrm>
            <a:off x="955651" y="3042412"/>
            <a:ext cx="103128" cy="10312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CEF13C-CCAF-DB0A-5CAC-0848036BD12B}"/>
              </a:ext>
            </a:extLst>
          </p:cNvPr>
          <p:cNvCxnSpPr>
            <a:stCxn id="15" idx="4"/>
            <a:endCxn id="11" idx="0"/>
          </p:cNvCxnSpPr>
          <p:nvPr/>
        </p:nvCxnSpPr>
        <p:spPr>
          <a:xfrm>
            <a:off x="1316598" y="2242337"/>
            <a:ext cx="0" cy="145724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3D48A39-EBE8-344D-2048-EA2667CE9D85}"/>
              </a:ext>
            </a:extLst>
          </p:cNvPr>
          <p:cNvSpPr/>
          <p:nvPr/>
        </p:nvSpPr>
        <p:spPr>
          <a:xfrm>
            <a:off x="1265034" y="3699580"/>
            <a:ext cx="103128" cy="1031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C6CB57-3C80-0E08-9B8E-B2C7E355E0B0}"/>
              </a:ext>
            </a:extLst>
          </p:cNvPr>
          <p:cNvSpPr/>
          <p:nvPr/>
        </p:nvSpPr>
        <p:spPr>
          <a:xfrm>
            <a:off x="1265034" y="2139209"/>
            <a:ext cx="103128" cy="1031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82DFC6F-84A3-4724-8C5C-2D0F27E1F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97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Varying patch size</a:t>
            </a:r>
          </a:p>
        </p:txBody>
      </p:sp>
      <p:sp>
        <p:nvSpPr>
          <p:cNvPr id="126" name="Google Shape;126;p16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Impact of patch size on accuracy</a:t>
            </a:r>
          </a:p>
          <a:p>
            <a:pPr lvl="0"/>
            <a:r>
              <a:rPr lang="en-GB" dirty="0"/>
              <a:t>1 mm to 40 mm</a:t>
            </a:r>
          </a:p>
        </p:txBody>
      </p:sp>
      <p:pic>
        <p:nvPicPr>
          <p:cNvPr id="127" name="Google Shape;12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9899" y="1061250"/>
            <a:ext cx="3869599" cy="37637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EA1DD-B3F8-BD13-F4C3-7FF744578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8882" y="1445865"/>
            <a:ext cx="4058098" cy="225176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Craquelure Segmented Scans</a:t>
            </a:r>
          </a:p>
        </p:txBody>
      </p:sp>
      <p:sp>
        <p:nvSpPr>
          <p:cNvPr id="113" name="Google Shape;113;p1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Inspired by manual registration</a:t>
            </a:r>
          </a:p>
          <a:p>
            <a:pPr lvl="0"/>
            <a:r>
              <a:rPr lang="en-GB" dirty="0"/>
              <a:t>Also used by </a:t>
            </a:r>
            <a:r>
              <a:rPr lang="en-GB" dirty="0" err="1"/>
              <a:t>Sindel</a:t>
            </a:r>
            <a:r>
              <a:rPr lang="en-GB" dirty="0"/>
              <a:t> et al. [2021]</a:t>
            </a:r>
          </a:p>
          <a:p>
            <a:r>
              <a:rPr lang="en-GB" dirty="0"/>
              <a:t>Out-of-the-box</a:t>
            </a:r>
            <a:br>
              <a:rPr lang="en-GB" dirty="0"/>
            </a:br>
            <a:r>
              <a:rPr lang="en-GB" dirty="0"/>
              <a:t>crack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58F4F-F378-AC1D-B1CB-689C741CD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70F0-8AA4-EAA8-3B52-B7BF0CFD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4A81A-FDF9-AA8D-DA92-3F5A7EEB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5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157" y="1533167"/>
            <a:ext cx="4082544" cy="262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D1ED904-D79B-19C2-754A-063F352E5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03" y="789469"/>
            <a:ext cx="635195" cy="7436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1D62A0-E7AF-8DB5-8A14-2C4305F53446}"/>
              </a:ext>
            </a:extLst>
          </p:cNvPr>
          <p:cNvSpPr/>
          <p:nvPr/>
        </p:nvSpPr>
        <p:spPr>
          <a:xfrm>
            <a:off x="2284123" y="906618"/>
            <a:ext cx="1490650" cy="6265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Methods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BA9F8A-DEB5-D9D2-ECFB-260DADD4D1D9}"/>
              </a:ext>
            </a:extLst>
          </p:cNvPr>
          <p:cNvSpPr/>
          <p:nvPr/>
        </p:nvSpPr>
        <p:spPr>
          <a:xfrm>
            <a:off x="2935705" y="1691296"/>
            <a:ext cx="804397" cy="55001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Google Shape;145;p19">
            <a:extLst>
              <a:ext uri="{FF2B5EF4-FFF2-40B4-BE49-F238E27FC236}">
                <a16:creationId xmlns:a16="http://schemas.microsoft.com/office/drawing/2014/main" id="{715DFB85-CE2D-F2C5-0366-9FAE83C58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6693425" cy="99417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Original input</a:t>
            </a:r>
            <a:endParaRPr sz="18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8A8E02F-3398-D5D8-ED6E-45C596167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157" y="1533167"/>
            <a:ext cx="4082544" cy="262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D1ED904-D79B-19C2-754A-063F352E5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03" y="789469"/>
            <a:ext cx="635195" cy="7436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1D62A0-E7AF-8DB5-8A14-2C4305F53446}"/>
              </a:ext>
            </a:extLst>
          </p:cNvPr>
          <p:cNvSpPr/>
          <p:nvPr/>
        </p:nvSpPr>
        <p:spPr>
          <a:xfrm>
            <a:off x="2780510" y="906618"/>
            <a:ext cx="1490650" cy="6265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Modalities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BA9F8A-DEB5-D9D2-ECFB-260DADD4D1D9}"/>
              </a:ext>
            </a:extLst>
          </p:cNvPr>
          <p:cNvSpPr/>
          <p:nvPr/>
        </p:nvSpPr>
        <p:spPr>
          <a:xfrm>
            <a:off x="3671350" y="1691296"/>
            <a:ext cx="565435" cy="55001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Google Shape;145;p19">
            <a:extLst>
              <a:ext uri="{FF2B5EF4-FFF2-40B4-BE49-F238E27FC236}">
                <a16:creationId xmlns:a16="http://schemas.microsoft.com/office/drawing/2014/main" id="{A912827B-AB87-0615-4AA1-910172B361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6693425" cy="99417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Original input</a:t>
            </a:r>
            <a:endParaRPr sz="1800" dirty="0"/>
          </a:p>
        </p:txBody>
      </p:sp>
      <p:pic>
        <p:nvPicPr>
          <p:cNvPr id="3" name="Google Shape;105;p13">
            <a:extLst>
              <a:ext uri="{FF2B5EF4-FFF2-40B4-BE49-F238E27FC236}">
                <a16:creationId xmlns:a16="http://schemas.microsoft.com/office/drawing/2014/main" id="{A5762D53-A678-0A7A-569B-4C5A73A082A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5602" y="1568510"/>
            <a:ext cx="2322837" cy="23228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D63AD-C020-9FE4-6595-33A43523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60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5;p13">
            <a:extLst>
              <a:ext uri="{FF2B5EF4-FFF2-40B4-BE49-F238E27FC236}">
                <a16:creationId xmlns:a16="http://schemas.microsoft.com/office/drawing/2014/main" id="{7414EBC9-8892-9FC9-AC4F-30E6C0BED26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5602" y="1568510"/>
            <a:ext cx="2322837" cy="232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157" y="1533167"/>
            <a:ext cx="4082544" cy="262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D1ED904-D79B-19C2-754A-063F352E5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03" y="789469"/>
            <a:ext cx="635195" cy="7436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1D62A0-E7AF-8DB5-8A14-2C4305F53446}"/>
              </a:ext>
            </a:extLst>
          </p:cNvPr>
          <p:cNvSpPr/>
          <p:nvPr/>
        </p:nvSpPr>
        <p:spPr>
          <a:xfrm>
            <a:off x="4572000" y="3736210"/>
            <a:ext cx="1490650" cy="6265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Patch size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BA9F8A-DEB5-D9D2-ECFB-260DADD4D1D9}"/>
              </a:ext>
            </a:extLst>
          </p:cNvPr>
          <p:cNvSpPr/>
          <p:nvPr/>
        </p:nvSpPr>
        <p:spPr>
          <a:xfrm>
            <a:off x="598141" y="3774478"/>
            <a:ext cx="3845560" cy="55001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Google Shape;145;p19">
            <a:extLst>
              <a:ext uri="{FF2B5EF4-FFF2-40B4-BE49-F238E27FC236}">
                <a16:creationId xmlns:a16="http://schemas.microsoft.com/office/drawing/2014/main" id="{519CBFF3-552A-564F-5001-6B83E925B0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6693425" cy="99417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Original input</a:t>
            </a:r>
            <a:endParaRPr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42E93-F2E8-F0F2-7D26-83D07E45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1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157" y="1533167"/>
            <a:ext cx="4082544" cy="262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D1ED904-D79B-19C2-754A-063F352E5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03" y="789469"/>
            <a:ext cx="635195" cy="7436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1D62A0-E7AF-8DB5-8A14-2C4305F53446}"/>
              </a:ext>
            </a:extLst>
          </p:cNvPr>
          <p:cNvSpPr/>
          <p:nvPr/>
        </p:nvSpPr>
        <p:spPr>
          <a:xfrm>
            <a:off x="3044361" y="524549"/>
            <a:ext cx="1931929" cy="9148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SuperPoint performs best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3C8B9F-CBA0-DA94-1241-EBB46A15A04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194626" y="981988"/>
            <a:ext cx="1849735" cy="867873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BE95904-F9E5-6303-5A4E-CAF067F53CF3}"/>
              </a:ext>
            </a:extLst>
          </p:cNvPr>
          <p:cNvSpPr/>
          <p:nvPr/>
        </p:nvSpPr>
        <p:spPr>
          <a:xfrm>
            <a:off x="3044360" y="3990333"/>
            <a:ext cx="1931929" cy="9148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X-Ray remains challenging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3EAE63-2BF2-EC19-A8DE-41B6637E7583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298627" y="3477972"/>
            <a:ext cx="1745733" cy="96980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145;p19">
            <a:extLst>
              <a:ext uri="{FF2B5EF4-FFF2-40B4-BE49-F238E27FC236}">
                <a16:creationId xmlns:a16="http://schemas.microsoft.com/office/drawing/2014/main" id="{112174D2-6DB9-7A13-609B-436F9FE749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6693425" cy="99417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Original input</a:t>
            </a:r>
            <a:endParaRPr sz="1800" dirty="0"/>
          </a:p>
        </p:txBody>
      </p:sp>
      <p:pic>
        <p:nvPicPr>
          <p:cNvPr id="34" name="Google Shape;105;p13">
            <a:extLst>
              <a:ext uri="{FF2B5EF4-FFF2-40B4-BE49-F238E27FC236}">
                <a16:creationId xmlns:a16="http://schemas.microsoft.com/office/drawing/2014/main" id="{98F4B1DC-554F-D5DE-0344-C1C8138A847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5602" y="1568510"/>
            <a:ext cx="2322837" cy="232284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C961A94-A6B5-05E2-676D-23F2D227F3F9}"/>
              </a:ext>
            </a:extLst>
          </p:cNvPr>
          <p:cNvSpPr/>
          <p:nvPr/>
        </p:nvSpPr>
        <p:spPr>
          <a:xfrm>
            <a:off x="6476427" y="1278785"/>
            <a:ext cx="1615669" cy="288272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D72B41E-53D2-F90E-4CB4-1342564010C2}"/>
              </a:ext>
            </a:extLst>
          </p:cNvPr>
          <p:cNvSpPr/>
          <p:nvPr/>
        </p:nvSpPr>
        <p:spPr>
          <a:xfrm>
            <a:off x="5128891" y="2743199"/>
            <a:ext cx="1347535" cy="14183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B59E510-CB41-FFC3-946E-84288EFA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36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35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Analysis of Historic Paintings</a:t>
            </a:r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 t="6804" b="6978"/>
          <a:stretch/>
        </p:blipFill>
        <p:spPr>
          <a:xfrm>
            <a:off x="0" y="-1"/>
            <a:ext cx="9144000" cy="526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1F8AB-2ED0-7D01-EA87-176F3730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1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02DD9FD2-0BBB-A8D5-D9CF-1BB7066B3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798" y="1533167"/>
            <a:ext cx="4187730" cy="2695074"/>
          </a:xfrm>
          <a:prstGeom prst="rect">
            <a:avLst/>
          </a:prstGeom>
        </p:spPr>
      </p:pic>
      <p:pic>
        <p:nvPicPr>
          <p:cNvPr id="133" name="Google Shape;13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157" y="1533167"/>
            <a:ext cx="4082544" cy="262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D1ED904-D79B-19C2-754A-063F352E5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03" y="789469"/>
            <a:ext cx="635195" cy="7436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1D62A0-E7AF-8DB5-8A14-2C4305F53446}"/>
              </a:ext>
            </a:extLst>
          </p:cNvPr>
          <p:cNvSpPr/>
          <p:nvPr/>
        </p:nvSpPr>
        <p:spPr>
          <a:xfrm>
            <a:off x="3044361" y="524549"/>
            <a:ext cx="1931929" cy="9148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SuperPoint performs best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3C8B9F-CBA0-DA94-1241-EBB46A15A04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194626" y="981988"/>
            <a:ext cx="1849735" cy="867873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BE95904-F9E5-6303-5A4E-CAF067F53CF3}"/>
              </a:ext>
            </a:extLst>
          </p:cNvPr>
          <p:cNvSpPr/>
          <p:nvPr/>
        </p:nvSpPr>
        <p:spPr>
          <a:xfrm>
            <a:off x="3044360" y="3990333"/>
            <a:ext cx="1931929" cy="9148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X-Ray remains challenging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3EAE63-2BF2-EC19-A8DE-41B6637E7583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298627" y="3477972"/>
            <a:ext cx="1745733" cy="96980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E9894D98-6427-59DD-BDEC-00EFBD25E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675" y="789467"/>
            <a:ext cx="606996" cy="74369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D03A49B-EFDA-7934-334D-3513EC5CF958}"/>
              </a:ext>
            </a:extLst>
          </p:cNvPr>
          <p:cNvCxnSpPr>
            <a:cxnSpLocks/>
            <a:endCxn id="11" idx="3"/>
          </p:cNvCxnSpPr>
          <p:nvPr/>
        </p:nvCxnSpPr>
        <p:spPr>
          <a:xfrm flipH="1" flipV="1">
            <a:off x="4976290" y="981988"/>
            <a:ext cx="681990" cy="805561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FD97B3-1126-4EBD-44C6-92A53ADF520F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4976289" y="3348217"/>
            <a:ext cx="681991" cy="1099555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145;p19">
            <a:extLst>
              <a:ext uri="{FF2B5EF4-FFF2-40B4-BE49-F238E27FC236}">
                <a16:creationId xmlns:a16="http://schemas.microsoft.com/office/drawing/2014/main" id="{10AA93CB-0FE8-35D3-5CDB-402A314EE6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6693425" cy="99417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Original input</a:t>
            </a:r>
            <a:endParaRPr sz="18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42C28AF-27DF-C344-D1AE-1BE82BFC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2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94" y="1737870"/>
            <a:ext cx="3885495" cy="25027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5;p19">
            <a:extLst>
              <a:ext uri="{FF2B5EF4-FFF2-40B4-BE49-F238E27FC236}">
                <a16:creationId xmlns:a16="http://schemas.microsoft.com/office/drawing/2014/main" id="{82D32354-68E0-88A2-C2A5-CEC5679E818C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6693425" cy="994172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GRAPHIK-SEMIBOLD" panose="020B0503030202060203" pitchFamily="34" charset="77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1800" dirty="0"/>
              <a:t>Crack segmentation</a:t>
            </a:r>
          </a:p>
        </p:txBody>
      </p:sp>
      <p:pic>
        <p:nvPicPr>
          <p:cNvPr id="6" name="Picture 5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90E81896-D0EA-37E5-E5E5-7F3F21998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78" y="902867"/>
            <a:ext cx="635195" cy="743698"/>
          </a:xfrm>
          <a:prstGeom prst="rect">
            <a:avLst/>
          </a:prstGeom>
        </p:spPr>
      </p:pic>
      <p:pic>
        <p:nvPicPr>
          <p:cNvPr id="5" name="Google Shape;111;p14">
            <a:extLst>
              <a:ext uri="{FF2B5EF4-FFF2-40B4-BE49-F238E27FC236}">
                <a16:creationId xmlns:a16="http://schemas.microsoft.com/office/drawing/2014/main" id="{899B747D-E38C-5FC5-3390-F9E0A528AB8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826" t="36852" r="73740" b="33532"/>
          <a:stretch/>
        </p:blipFill>
        <p:spPr>
          <a:xfrm>
            <a:off x="1156609" y="1317143"/>
            <a:ext cx="420727" cy="42072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0C998D-EF9E-6932-74BD-C01BA0F9FEBE}"/>
              </a:ext>
            </a:extLst>
          </p:cNvPr>
          <p:cNvSpPr/>
          <p:nvPr/>
        </p:nvSpPr>
        <p:spPr>
          <a:xfrm>
            <a:off x="4405648" y="2972115"/>
            <a:ext cx="1931929" cy="9148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SuperPoint performs worst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EC6A5C-3176-C58B-4984-69642DE28F1B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612571" y="3429554"/>
            <a:ext cx="1793077" cy="283048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2E41EF3-8FEF-FAC4-5A82-F7A5C23AFAE6}"/>
              </a:ext>
            </a:extLst>
          </p:cNvPr>
          <p:cNvSpPr/>
          <p:nvPr/>
        </p:nvSpPr>
        <p:spPr>
          <a:xfrm>
            <a:off x="4405648" y="1851459"/>
            <a:ext cx="1931929" cy="9148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MFD best on</a:t>
            </a:r>
            <a:br>
              <a:rPr lang="en-NL" sz="1600" dirty="0">
                <a:latin typeface="Graphik" panose="020B0503030202060203" pitchFamily="34" charset="77"/>
              </a:rPr>
            </a:br>
            <a:r>
              <a:rPr lang="en-NL" sz="1600" dirty="0">
                <a:latin typeface="Graphik" panose="020B0503030202060203" pitchFamily="34" charset="77"/>
              </a:rPr>
              <a:t>large patches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9DC059-9699-1CE9-6496-A3CF2C72E56D}"/>
              </a:ext>
            </a:extLst>
          </p:cNvPr>
          <p:cNvCxnSpPr>
            <a:cxnSpLocks/>
          </p:cNvCxnSpPr>
          <p:nvPr/>
        </p:nvCxnSpPr>
        <p:spPr>
          <a:xfrm flipH="1">
            <a:off x="3733227" y="2357025"/>
            <a:ext cx="672421" cy="101717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D048D05-8DE9-E8C8-308E-934D6558D1C9}"/>
              </a:ext>
            </a:extLst>
          </p:cNvPr>
          <p:cNvSpPr/>
          <p:nvPr/>
        </p:nvSpPr>
        <p:spPr>
          <a:xfrm>
            <a:off x="6337577" y="1851459"/>
            <a:ext cx="1931929" cy="914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2X performance of original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66FB765-134F-0879-4679-640F2F3D5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94" y="1737870"/>
            <a:ext cx="3885495" cy="25027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5;p19">
            <a:extLst>
              <a:ext uri="{FF2B5EF4-FFF2-40B4-BE49-F238E27FC236}">
                <a16:creationId xmlns:a16="http://schemas.microsoft.com/office/drawing/2014/main" id="{82D32354-68E0-88A2-C2A5-CEC5679E818C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6693425" cy="994172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GRAPHIK-SEMIBOLD" panose="020B0503030202060203" pitchFamily="34" charset="77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1800" dirty="0"/>
              <a:t>Crack segmentation</a:t>
            </a:r>
          </a:p>
        </p:txBody>
      </p:sp>
      <p:pic>
        <p:nvPicPr>
          <p:cNvPr id="6" name="Picture 5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90E81896-D0EA-37E5-E5E5-7F3F21998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78" y="902867"/>
            <a:ext cx="635195" cy="743698"/>
          </a:xfrm>
          <a:prstGeom prst="rect">
            <a:avLst/>
          </a:prstGeom>
        </p:spPr>
      </p:pic>
      <p:pic>
        <p:nvPicPr>
          <p:cNvPr id="5" name="Google Shape;111;p14">
            <a:extLst>
              <a:ext uri="{FF2B5EF4-FFF2-40B4-BE49-F238E27FC236}">
                <a16:creationId xmlns:a16="http://schemas.microsoft.com/office/drawing/2014/main" id="{899B747D-E38C-5FC5-3390-F9E0A528AB8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826" t="36852" r="73740" b="33532"/>
          <a:stretch/>
        </p:blipFill>
        <p:spPr>
          <a:xfrm>
            <a:off x="1156609" y="1317143"/>
            <a:ext cx="420727" cy="42072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BF138AF7-0167-56EF-9FC9-7E3F59D69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699" y="1737870"/>
            <a:ext cx="3792734" cy="2502763"/>
          </a:xfrm>
          <a:prstGeom prst="rect">
            <a:avLst/>
          </a:prstGeom>
        </p:spPr>
      </p:pic>
      <p:pic>
        <p:nvPicPr>
          <p:cNvPr id="3" name="Picture 2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41949C72-7A74-9641-B461-9DB2EF320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8670" y="902867"/>
            <a:ext cx="606996" cy="743699"/>
          </a:xfrm>
          <a:prstGeom prst="rect">
            <a:avLst/>
          </a:prstGeom>
        </p:spPr>
      </p:pic>
      <p:pic>
        <p:nvPicPr>
          <p:cNvPr id="9" name="Google Shape;111;p14">
            <a:extLst>
              <a:ext uri="{FF2B5EF4-FFF2-40B4-BE49-F238E27FC236}">
                <a16:creationId xmlns:a16="http://schemas.microsoft.com/office/drawing/2014/main" id="{C531AA53-8E74-C8C6-8A25-BAB9E52FDE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826" t="36852" r="73740" b="33532"/>
          <a:stretch/>
        </p:blipFill>
        <p:spPr>
          <a:xfrm>
            <a:off x="5405476" y="1317143"/>
            <a:ext cx="420727" cy="42072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8E1EF9-1D6A-DB27-E765-33B7295893D8}"/>
              </a:ext>
            </a:extLst>
          </p:cNvPr>
          <p:cNvSpPr/>
          <p:nvPr/>
        </p:nvSpPr>
        <p:spPr>
          <a:xfrm>
            <a:off x="5893816" y="902868"/>
            <a:ext cx="1931929" cy="7436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Very different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9B57014-8B38-DE4C-DE06-76A10D77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84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EC22294-4940-A695-1E43-515C50ACF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5" y="1527506"/>
            <a:ext cx="3572523" cy="2892967"/>
          </a:xfrm>
          <a:prstGeom prst="rect">
            <a:avLst/>
          </a:prstGeom>
        </p:spPr>
      </p:pic>
      <p:sp>
        <p:nvSpPr>
          <p:cNvPr id="4" name="Google Shape;145;p19">
            <a:extLst>
              <a:ext uri="{FF2B5EF4-FFF2-40B4-BE49-F238E27FC236}">
                <a16:creationId xmlns:a16="http://schemas.microsoft.com/office/drawing/2014/main" id="{82D32354-68E0-88A2-C2A5-CEC5679E818C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6693425" cy="994172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GRAPHIK-SEMIBOLD" panose="020B0503030202060203" pitchFamily="34" charset="77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1800" dirty="0"/>
              <a:t>Crack segmentation</a:t>
            </a:r>
          </a:p>
        </p:txBody>
      </p:sp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BF138AF7-0167-56EF-9FC9-7E3F59D69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699" y="1737870"/>
            <a:ext cx="3792734" cy="2502763"/>
          </a:xfrm>
          <a:prstGeom prst="rect">
            <a:avLst/>
          </a:prstGeom>
        </p:spPr>
      </p:pic>
      <p:pic>
        <p:nvPicPr>
          <p:cNvPr id="3" name="Picture 2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41949C72-7A74-9641-B461-9DB2EF320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670" y="902867"/>
            <a:ext cx="606996" cy="743699"/>
          </a:xfrm>
          <a:prstGeom prst="rect">
            <a:avLst/>
          </a:prstGeom>
        </p:spPr>
      </p:pic>
      <p:pic>
        <p:nvPicPr>
          <p:cNvPr id="9" name="Google Shape;111;p14">
            <a:extLst>
              <a:ext uri="{FF2B5EF4-FFF2-40B4-BE49-F238E27FC236}">
                <a16:creationId xmlns:a16="http://schemas.microsoft.com/office/drawing/2014/main" id="{C531AA53-8E74-C8C6-8A25-BAB9E52FDE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826" t="36852" r="73740" b="33532"/>
          <a:stretch/>
        </p:blipFill>
        <p:spPr>
          <a:xfrm>
            <a:off x="5405476" y="1317143"/>
            <a:ext cx="420727" cy="42072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8E1EF9-1D6A-DB27-E765-33B7295893D8}"/>
              </a:ext>
            </a:extLst>
          </p:cNvPr>
          <p:cNvSpPr/>
          <p:nvPr/>
        </p:nvSpPr>
        <p:spPr>
          <a:xfrm>
            <a:off x="5893816" y="902868"/>
            <a:ext cx="1931929" cy="7436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Very different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43317D-3FEC-B63A-437A-58513B91565E}"/>
              </a:ext>
            </a:extLst>
          </p:cNvPr>
          <p:cNvSpPr/>
          <p:nvPr/>
        </p:nvSpPr>
        <p:spPr>
          <a:xfrm>
            <a:off x="628650" y="864065"/>
            <a:ext cx="3445098" cy="5315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latin typeface="Graphik" panose="020B0503030202060203" pitchFamily="34" charset="77"/>
              </a:rPr>
              <a:t>Less cracquelure detected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F67ECD-C925-5BE9-ABA4-84265901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97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Conclusion</a:t>
            </a:r>
          </a:p>
        </p:txBody>
      </p:sp>
      <p:sp>
        <p:nvSpPr>
          <p:cNvPr id="159" name="Google Shape;159;p2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Can we use SOTA directly on paintings?</a:t>
            </a:r>
          </a:p>
          <a:p>
            <a:pPr lvl="1"/>
            <a:r>
              <a:rPr lang="en-GB" dirty="0"/>
              <a:t>Yes, </a:t>
            </a:r>
            <a:r>
              <a:rPr lang="en-GB" dirty="0" err="1"/>
              <a:t>SuperPoint</a:t>
            </a:r>
            <a:r>
              <a:rPr lang="en-GB" dirty="0"/>
              <a:t> improves accuracy by 40% over SIFT</a:t>
            </a:r>
          </a:p>
          <a:p>
            <a:pPr lvl="0"/>
            <a:r>
              <a:rPr lang="en-GB" dirty="0"/>
              <a:t>Low accuracy on modality with different information (X-Ray)</a:t>
            </a:r>
          </a:p>
          <a:p>
            <a:pPr lvl="1"/>
            <a:r>
              <a:rPr lang="en-GB" dirty="0"/>
              <a:t>Craquelure segmentation helps, combined with MFD</a:t>
            </a:r>
          </a:p>
          <a:p>
            <a:pPr lvl="1"/>
            <a:r>
              <a:rPr lang="en-GB" dirty="0"/>
              <a:t>Other ways to filter artifacts are also available</a:t>
            </a:r>
          </a:p>
          <a:p>
            <a:r>
              <a:rPr lang="en-GB" dirty="0"/>
              <a:t>Outcomes can directly be used (open source code)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1AC8F-47A5-0EF3-B860-F9C1151DE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Questions?</a:t>
            </a:r>
          </a:p>
        </p:txBody>
      </p:sp>
      <p:pic>
        <p:nvPicPr>
          <p:cNvPr id="2" name="Google Shape;106;p13">
            <a:extLst>
              <a:ext uri="{FF2B5EF4-FFF2-40B4-BE49-F238E27FC236}">
                <a16:creationId xmlns:a16="http://schemas.microsoft.com/office/drawing/2014/main" id="{408C14C1-C08B-4322-5BD8-EF08A9B1A7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5577" y="1057236"/>
            <a:ext cx="2885011" cy="33762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A00AA0-745E-64FF-DA93-F6C1F8DB6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6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EFD3884B-D343-BB81-E398-F80E46EAC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13" y="296063"/>
            <a:ext cx="3223008" cy="2124003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D849F0C-D15B-4279-C6FA-9614EBA7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794">
            <a:off x="2008598" y="1694527"/>
            <a:ext cx="1854730" cy="24655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B18C2A4-4ACE-85CA-04AD-F74CEF740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387" y="2048806"/>
            <a:ext cx="3664868" cy="272343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940639D0-124B-85ED-123A-AE68B8E22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2572">
            <a:off x="4146107" y="821216"/>
            <a:ext cx="1899927" cy="25191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2DF9DB-D6BE-33AD-FEE7-084A6BCD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94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Analysis of Historic Paintings</a:t>
            </a:r>
          </a:p>
        </p:txBody>
      </p:sp>
      <p:sp>
        <p:nvSpPr>
          <p:cNvPr id="32" name="Google Shape;32;p5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/>
              <a:t>Many non-invasive imaging techniques</a:t>
            </a:r>
          </a:p>
          <a:p>
            <a:pPr lvl="1"/>
            <a:r>
              <a:rPr lang="en-GB" dirty="0"/>
              <a:t>Multi/hyper-spectral, UV, X-Ray, IRR, XRF, etc.</a:t>
            </a:r>
          </a:p>
          <a:p>
            <a:pPr lvl="0"/>
            <a:r>
              <a:rPr lang="en-GB" dirty="0"/>
              <a:t>Different strengths</a:t>
            </a:r>
          </a:p>
          <a:p>
            <a:pPr lvl="0"/>
            <a:r>
              <a:rPr lang="en-GB" dirty="0"/>
              <a:t>Combination gives new insights</a:t>
            </a:r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634" y="1308904"/>
            <a:ext cx="2703477" cy="1806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34;p5"/>
          <p:cNvGrpSpPr/>
          <p:nvPr/>
        </p:nvGrpSpPr>
        <p:grpSpPr>
          <a:xfrm>
            <a:off x="6000635" y="3216945"/>
            <a:ext cx="2703476" cy="1089725"/>
            <a:chOff x="6000635" y="3320715"/>
            <a:chExt cx="2703476" cy="1089725"/>
          </a:xfrm>
        </p:grpSpPr>
        <p:pic>
          <p:nvPicPr>
            <p:cNvPr id="35" name="Google Shape;35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0635" y="3323863"/>
              <a:ext cx="1083425" cy="1083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20686" y="3320715"/>
              <a:ext cx="1083425" cy="10897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" name="Google Shape;37;p5"/>
            <p:cNvCxnSpPr>
              <a:cxnSpLocks/>
            </p:cNvCxnSpPr>
            <p:nvPr/>
          </p:nvCxnSpPr>
          <p:spPr>
            <a:xfrm>
              <a:off x="7167110" y="3873825"/>
              <a:ext cx="35590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38" name="Google Shape;38;p5"/>
          <p:cNvSpPr txBox="1"/>
          <p:nvPr/>
        </p:nvSpPr>
        <p:spPr>
          <a:xfrm>
            <a:off x="7439378" y="4306679"/>
            <a:ext cx="143564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"/>
                <a:ea typeface="Avenir"/>
                <a:cs typeface="Avenir"/>
                <a:sym typeface="Avenir"/>
              </a:rPr>
              <a:t>ultraviolet</a:t>
            </a:r>
            <a:endParaRPr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" name="Google Shape;39;p5"/>
          <p:cNvSpPr txBox="1"/>
          <p:nvPr/>
        </p:nvSpPr>
        <p:spPr>
          <a:xfrm>
            <a:off x="6000625" y="4306679"/>
            <a:ext cx="109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visual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8E511-27EA-B026-90F6-23A4E41DC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F78548C6-DA10-E71F-F544-07CD5AB5F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036" y="1143391"/>
            <a:ext cx="2439934" cy="2856718"/>
          </a:xfrm>
          <a:prstGeom prst="rect">
            <a:avLst/>
          </a:prstGeom>
        </p:spPr>
      </p:pic>
      <p:pic>
        <p:nvPicPr>
          <p:cNvPr id="24" name="Picture 23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54EC7447-CCF8-D001-E765-37E13BC24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2233">
            <a:off x="5598290" y="1201796"/>
            <a:ext cx="2499401" cy="2933937"/>
          </a:xfrm>
          <a:prstGeom prst="rect">
            <a:avLst/>
          </a:prstGeom>
        </p:spPr>
      </p:pic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124D8C6-C392-CF92-1CF7-55A083BB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6</a:t>
            </a:fld>
            <a:endParaRPr lang="en-US"/>
          </a:p>
        </p:txBody>
      </p:sp>
      <p:sp>
        <p:nvSpPr>
          <p:cNvPr id="50" name="Title 49">
            <a:extLst>
              <a:ext uri="{FF2B5EF4-FFF2-40B4-BE49-F238E27FC236}">
                <a16:creationId xmlns:a16="http://schemas.microsoft.com/office/drawing/2014/main" id="{4C2B234B-FE46-FA91-C9D2-94966689F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F78548C6-DA10-E71F-F544-07CD5AB5F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036" y="1143391"/>
            <a:ext cx="2439934" cy="2856718"/>
          </a:xfrm>
          <a:prstGeom prst="rect">
            <a:avLst/>
          </a:prstGeom>
        </p:spPr>
      </p:pic>
      <p:pic>
        <p:nvPicPr>
          <p:cNvPr id="24" name="Picture 23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54EC7447-CCF8-D001-E765-37E13BC244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568244">
            <a:off x="3585060" y="1536456"/>
            <a:ext cx="1973878" cy="23170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EC9166-7DA7-D568-4A59-CD942A83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BA3808-74E6-EFE7-19B9-B0C06241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9097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F78548C6-DA10-E71F-F544-07CD5AB5F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036" y="1139684"/>
            <a:ext cx="2439934" cy="2856718"/>
          </a:xfrm>
          <a:prstGeom prst="rect">
            <a:avLst/>
          </a:prstGeom>
        </p:spPr>
      </p:pic>
      <p:pic>
        <p:nvPicPr>
          <p:cNvPr id="24" name="Picture 23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54EC7447-CCF8-D001-E765-37E13BC244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200036" y="1139684"/>
            <a:ext cx="2439934" cy="28641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CADD2F-F2E6-3BDA-19A3-FC08993D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E1A1E8-7534-C086-C195-16A28594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41670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Aligning Scans</a:t>
            </a:r>
          </a:p>
        </p:txBody>
      </p:sp>
      <p:sp>
        <p:nvSpPr>
          <p:cNvPr id="45" name="Google Shape;45;p6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Need precise alignment</a:t>
            </a:r>
          </a:p>
          <a:p>
            <a:pPr lvl="0"/>
            <a:r>
              <a:rPr lang="en-GB" dirty="0"/>
              <a:t>Time consuming</a:t>
            </a:r>
          </a:p>
          <a:p>
            <a:pPr lvl="0"/>
            <a:r>
              <a:rPr lang="en-GB" dirty="0"/>
              <a:t>Use automation</a:t>
            </a:r>
          </a:p>
        </p:txBody>
      </p:sp>
      <p:grpSp>
        <p:nvGrpSpPr>
          <p:cNvPr id="46" name="Google Shape;46;p6"/>
          <p:cNvGrpSpPr/>
          <p:nvPr/>
        </p:nvGrpSpPr>
        <p:grpSpPr>
          <a:xfrm>
            <a:off x="6951987" y="1643659"/>
            <a:ext cx="1781297" cy="2164939"/>
            <a:chOff x="5535175" y="998475"/>
            <a:chExt cx="2175497" cy="2644039"/>
          </a:xfrm>
        </p:grpSpPr>
        <p:pic>
          <p:nvPicPr>
            <p:cNvPr id="47" name="Google Shape;47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81374" y="1962145"/>
              <a:ext cx="1429298" cy="1680369"/>
            </a:xfrm>
            <a:prstGeom prst="rect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8" name="Google Shape;48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46447" y="1650121"/>
              <a:ext cx="1429298" cy="1680369"/>
            </a:xfrm>
            <a:prstGeom prst="rect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9" name="Google Shape;49;p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794197" y="1355863"/>
              <a:ext cx="1429298" cy="1680348"/>
            </a:xfrm>
            <a:prstGeom prst="rect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0" name="Google Shape;50;p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535175" y="998475"/>
              <a:ext cx="1429298" cy="1680374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51" name="Google Shape;51;p6"/>
          <p:cNvGrpSpPr/>
          <p:nvPr/>
        </p:nvGrpSpPr>
        <p:grpSpPr>
          <a:xfrm>
            <a:off x="4543492" y="1643659"/>
            <a:ext cx="1546575" cy="2340931"/>
            <a:chOff x="4373725" y="2196650"/>
            <a:chExt cx="1885148" cy="2853401"/>
          </a:xfrm>
        </p:grpSpPr>
        <p:pic>
          <p:nvPicPr>
            <p:cNvPr id="52" name="Google Shape;52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288627">
              <a:off x="4980987" y="3633018"/>
              <a:ext cx="1165772" cy="1370567"/>
            </a:xfrm>
            <a:prstGeom prst="rect">
              <a:avLst/>
            </a:prstGeom>
            <a:noFill/>
            <a:ln w="38100" cap="flat" cmpd="sng">
              <a:solidFill>
                <a:srgbClr val="00A6D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3" name="Google Shape;5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77847" y="3005771"/>
              <a:ext cx="1429298" cy="1680369"/>
            </a:xfrm>
            <a:prstGeom prst="rect">
              <a:avLst/>
            </a:prstGeom>
            <a:noFill/>
            <a:ln w="38100" cap="flat" cmpd="sng">
              <a:solidFill>
                <a:srgbClr val="00A6D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4" name="Google Shape;54;p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22102">
              <a:off x="4637704" y="2400777"/>
              <a:ext cx="1563467" cy="1838095"/>
            </a:xfrm>
            <a:prstGeom prst="rect">
              <a:avLst/>
            </a:prstGeom>
            <a:noFill/>
            <a:ln w="38100" cap="flat" cmpd="sng">
              <a:solidFill>
                <a:srgbClr val="00A6D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5" name="Google Shape;55;p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373725" y="2196650"/>
              <a:ext cx="1429298" cy="1680374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cxnSp>
        <p:nvCxnSpPr>
          <p:cNvPr id="56" name="Google Shape;56;p6"/>
          <p:cNvCxnSpPr/>
          <p:nvPr/>
        </p:nvCxnSpPr>
        <p:spPr>
          <a:xfrm>
            <a:off x="6248580" y="2692123"/>
            <a:ext cx="473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57899-CE97-6C59-5FAA-84534699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GV-template">
  <a:themeElements>
    <a:clrScheme name="CGV TU">
      <a:dk1>
        <a:srgbClr val="000000"/>
      </a:dk1>
      <a:lt1>
        <a:srgbClr val="FFFFFF"/>
      </a:lt1>
      <a:dk2>
        <a:srgbClr val="00A3DA"/>
      </a:dk2>
      <a:lt2>
        <a:srgbClr val="E7E6E6"/>
      </a:lt2>
      <a:accent1>
        <a:srgbClr val="00A3D9"/>
      </a:accent1>
      <a:accent2>
        <a:srgbClr val="ED6800"/>
      </a:accent2>
      <a:accent3>
        <a:srgbClr val="A5A5BE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V-template" id="{86E7B928-A53A-AD42-B841-DE9B48776C2E}" vid="{F995C9A7-5A83-964D-B0EE-FF0F291A090B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CGV-template</Template>
  <TotalTime>1203</TotalTime>
  <Words>738</Words>
  <Application>Microsoft Macintosh PowerPoint</Application>
  <PresentationFormat>On-screen Show (16:9)</PresentationFormat>
  <Paragraphs>171</Paragraphs>
  <Slides>35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Graphik</vt:lpstr>
      <vt:lpstr>Avenir</vt:lpstr>
      <vt:lpstr>GRAPHIK-SEMIBOLD</vt:lpstr>
      <vt:lpstr>Calibri</vt:lpstr>
      <vt:lpstr>Wingdings</vt:lpstr>
      <vt:lpstr>Arial</vt:lpstr>
      <vt:lpstr>CGV-template</vt:lpstr>
      <vt:lpstr>A New Baseline for Feature Description on Multimodal Scans of Paintings</vt:lpstr>
      <vt:lpstr>PowerPoint Presentation</vt:lpstr>
      <vt:lpstr>Analysis of Historic Paintings</vt:lpstr>
      <vt:lpstr>PowerPoint Presentation</vt:lpstr>
      <vt:lpstr>Analysis of Historic Paintings</vt:lpstr>
      <vt:lpstr>PowerPoint Presentation</vt:lpstr>
      <vt:lpstr>PowerPoint Presentation</vt:lpstr>
      <vt:lpstr>PowerPoint Presentation</vt:lpstr>
      <vt:lpstr>Aligning Scans</vt:lpstr>
      <vt:lpstr>Typical Approach</vt:lpstr>
      <vt:lpstr>Typical Approach</vt:lpstr>
      <vt:lpstr>Challenge for paintings</vt:lpstr>
      <vt:lpstr>Related work</vt:lpstr>
      <vt:lpstr>Is SIFT still a good baseline?</vt:lpstr>
      <vt:lpstr>Requirements</vt:lpstr>
      <vt:lpstr>Considered Feature Descriptors</vt:lpstr>
      <vt:lpstr>Experimental setup</vt:lpstr>
      <vt:lpstr>Benchmark on real data</vt:lpstr>
      <vt:lpstr>Experimental setup</vt:lpstr>
      <vt:lpstr>Experimental setup</vt:lpstr>
      <vt:lpstr>Experimental setup</vt:lpstr>
      <vt:lpstr>Experimental setup</vt:lpstr>
      <vt:lpstr>Varying patch size</vt:lpstr>
      <vt:lpstr>Craquelure Segmented Scans</vt:lpstr>
      <vt:lpstr>Results</vt:lpstr>
      <vt:lpstr>Original input</vt:lpstr>
      <vt:lpstr>Original input</vt:lpstr>
      <vt:lpstr>Original input</vt:lpstr>
      <vt:lpstr>Original input</vt:lpstr>
      <vt:lpstr>Original input</vt:lpstr>
      <vt:lpstr>PowerPoint Presentation</vt:lpstr>
      <vt:lpstr>PowerPoint Presentation</vt:lpstr>
      <vt:lpstr>PowerPoint Presentation</vt:lpstr>
      <vt:lpstr>Conclusion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Baseline for Feature Description on Multimodal Scans of Paintings</dc:title>
  <cp:lastModifiedBy>Ruben Wiersma</cp:lastModifiedBy>
  <cp:revision>60</cp:revision>
  <dcterms:modified xsi:type="dcterms:W3CDTF">2022-11-02T08:35:20Z</dcterms:modified>
</cp:coreProperties>
</file>