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2"/>
  </p:notesMasterIdLst>
  <p:sldIdLst>
    <p:sldId id="256" r:id="rId3"/>
    <p:sldId id="275" r:id="rId4"/>
    <p:sldId id="287" r:id="rId5"/>
    <p:sldId id="291" r:id="rId6"/>
    <p:sldId id="292" r:id="rId7"/>
    <p:sldId id="289" r:id="rId8"/>
    <p:sldId id="301" r:id="rId9"/>
    <p:sldId id="303" r:id="rId10"/>
    <p:sldId id="293" r:id="rId11"/>
    <p:sldId id="294" r:id="rId12"/>
    <p:sldId id="295" r:id="rId13"/>
    <p:sldId id="296" r:id="rId14"/>
    <p:sldId id="297" r:id="rId15"/>
    <p:sldId id="308" r:id="rId16"/>
    <p:sldId id="310" r:id="rId17"/>
    <p:sldId id="311" r:id="rId18"/>
    <p:sldId id="283" r:id="rId19"/>
    <p:sldId id="284" r:id="rId20"/>
    <p:sldId id="285" r:id="rId21"/>
    <p:sldId id="286" r:id="rId22"/>
    <p:sldId id="312" r:id="rId23"/>
    <p:sldId id="315" r:id="rId24"/>
    <p:sldId id="280" r:id="rId25"/>
    <p:sldId id="279" r:id="rId26"/>
    <p:sldId id="281" r:id="rId27"/>
    <p:sldId id="277" r:id="rId28"/>
    <p:sldId id="276" r:id="rId29"/>
    <p:sldId id="306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9700DA"/>
    <a:srgbClr val="AB00DA"/>
    <a:srgbClr val="BB00DA"/>
    <a:srgbClr val="C800AB"/>
    <a:srgbClr val="B000DA"/>
    <a:srgbClr val="BB01BB"/>
    <a:srgbClr val="CC00FF"/>
    <a:srgbClr val="6E00B8"/>
    <a:srgbClr val="640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343" autoAdjust="0"/>
  </p:normalViewPr>
  <p:slideViewPr>
    <p:cSldViewPr snapToObjects="1">
      <p:cViewPr varScale="1">
        <p:scale>
          <a:sx n="86" d="100"/>
          <a:sy n="86" d="100"/>
        </p:scale>
        <p:origin x="-22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EB83-C3F8-4CEF-9805-2BA92A287987}" type="datetimeFigureOut">
              <a:rPr lang="en-US" smtClean="0"/>
              <a:t>21/3/2014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99C-57B8-4617-B37B-5C3292442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paper is about a fast single-scattering approach that relies on shadow maps.</a:t>
            </a:r>
          </a:p>
          <a:p>
            <a:r>
              <a:rPr lang="en-US" baseline="0" dirty="0" smtClean="0"/>
              <a:t>By turning ray-dependent shadow map queries into a ray-independent filter operation, we achieve very high performance as we will see.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71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</a:t>
            </a:r>
            <a:r>
              <a:rPr lang="en-US" dirty="0" err="1" smtClean="0"/>
              <a:t>Annen</a:t>
            </a:r>
            <a:r>
              <a:rPr lang="en-US" dirty="0" smtClean="0"/>
              <a:t> and </a:t>
            </a:r>
            <a:r>
              <a:rPr lang="en-US" dirty="0" smtClean="0"/>
              <a:t>colleagues </a:t>
            </a:r>
            <a:r>
              <a:rPr lang="en-US" dirty="0" smtClean="0"/>
              <a:t>replaced this step function with a linear combination of basis functions.</a:t>
            </a:r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More precise, they used a </a:t>
            </a:r>
            <a:r>
              <a:rPr lang="en-US" dirty="0" err="1" smtClean="0"/>
              <a:t>fourier</a:t>
            </a:r>
            <a:r>
              <a:rPr lang="en-US" dirty="0" smtClean="0"/>
              <a:t> series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With an increasing number of coefficients and basis functions, the step function is better and better approximated.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28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we want the visibility for that point,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we can evaluate this complex equation instead of comparing depth.</a:t>
            </a:r>
          </a:p>
          <a:p>
            <a:r>
              <a:rPr lang="en-US" baseline="0" dirty="0" smtClean="0"/>
              <a:t>Cool, we just replaced a simple distance comparison by a complex equation.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&lt;PAUSE&gt;</a:t>
            </a:r>
            <a:endParaRPr lang="en-US" baseline="0" dirty="0" smtClean="0"/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The result is zero is still zero.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Ok, there must be some good in this complex equation.</a:t>
            </a:r>
          </a:p>
          <a:p>
            <a:r>
              <a:rPr lang="en-US" baseline="0" dirty="0" smtClean="0"/>
              <a:t>What if we want a filtered lookup?</a:t>
            </a:r>
          </a:p>
          <a:p>
            <a:r>
              <a:rPr lang="en-US" baseline="0" dirty="0" smtClean="0"/>
              <a:t>Say, average visibility of those 5 </a:t>
            </a:r>
            <a:r>
              <a:rPr lang="en-US" baseline="0" dirty="0" err="1" smtClean="0"/>
              <a:t>texels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As with traditional shadow mapping, we simply put an outer loop.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But now we see, &lt;CLICK&gt;</a:t>
            </a:r>
          </a:p>
          <a:p>
            <a:r>
              <a:rPr lang="en-US" baseline="0" dirty="0" smtClean="0"/>
              <a:t>why we did the linear combination of basis functions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We can simply swap the order of the sums.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0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the inner sum only depends on value that are stored in the shadow map.</a:t>
            </a:r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Thus, we can filter those values!</a:t>
            </a:r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Later, when we want the visibility for a point, </a:t>
            </a:r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We compute the coefficient, and fetch the filtered basis functions.</a:t>
            </a:r>
          </a:p>
          <a:p>
            <a:r>
              <a:rPr lang="en-US" dirty="0" smtClean="0"/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Ok, so filtering works for points, can we directly</a:t>
            </a:r>
            <a:r>
              <a:rPr lang="en-US" baseline="0" dirty="0" smtClean="0"/>
              <a:t> apply it to entire rays?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22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assume we have an orthogonal ray</a:t>
            </a:r>
            <a:r>
              <a:rPr lang="en-US" baseline="0" dirty="0" smtClean="0"/>
              <a:t> and we sample along it.</a:t>
            </a:r>
          </a:p>
          <a:p>
            <a:r>
              <a:rPr lang="en-US" dirty="0" smtClean="0"/>
              <a:t>&lt;CLICK&gt;</a:t>
            </a:r>
          </a:p>
          <a:p>
            <a:r>
              <a:rPr lang="en-US" baseline="0" dirty="0" smtClean="0"/>
              <a:t>All samples have the same depth in the shadow map.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Therefore, we can simply apply the machinery that we have just developed.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We first compute the basis function values from the shadow map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since we want the average visibility for the entire ray range, we need to filter the entire basis maps.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8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what for a different camera ray?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one hits the sphere and we only want average visibility up to the sphere.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Therefore, the filtering for that ray should use a smaller kernel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So question is, how can we filter for all different ray lengths?</a:t>
            </a:r>
          </a:p>
          <a:p>
            <a:r>
              <a:rPr lang="en-US" baseline="0" dirty="0" smtClean="0"/>
              <a:t>You may already see it, the filter kernel always begins on the left, it just has different sizes.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8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solution is therefore a prefix sum-like filtering.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&lt;CLICK&gt;</a:t>
            </a:r>
          </a:p>
          <a:p>
            <a:r>
              <a:rPr lang="en-US" dirty="0" smtClean="0"/>
              <a:t>We do the prefix-sum</a:t>
            </a:r>
            <a:r>
              <a:rPr lang="en-US" baseline="0" dirty="0" smtClean="0"/>
              <a:t> like filtering from left to right and store the result in a new map</a:t>
            </a:r>
          </a:p>
          <a:p>
            <a:r>
              <a:rPr lang="en-US" baseline="0" dirty="0" smtClean="0"/>
              <a:t>&lt;CLICK&gt;</a:t>
            </a:r>
            <a:endParaRPr lang="en-US" dirty="0" smtClean="0"/>
          </a:p>
          <a:p>
            <a:r>
              <a:rPr lang="en-US" dirty="0" smtClean="0"/>
              <a:t>Now, when we do a lookup,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&lt;CLICK&gt;</a:t>
            </a:r>
          </a:p>
          <a:p>
            <a:r>
              <a:rPr lang="en-US" dirty="0" smtClean="0"/>
              <a:t>we get the filter</a:t>
            </a:r>
            <a:r>
              <a:rPr lang="en-US" baseline="0" dirty="0" smtClean="0"/>
              <a:t> result for a kernel that goes up to this </a:t>
            </a:r>
            <a:r>
              <a:rPr lang="en-US" baseline="0" dirty="0" err="1" smtClean="0"/>
              <a:t>texel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Ok, so we know how to quickly compute average visibility for rays orthogonal to the light direction.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25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what for a perspective camera with rays that are not orthogonal</a:t>
            </a:r>
            <a:r>
              <a:rPr lang="en-US" baseline="0" dirty="0" smtClean="0"/>
              <a:t> to the light direction.</a:t>
            </a:r>
            <a:endParaRPr lang="en-US" dirty="0" smtClean="0"/>
          </a:p>
          <a:p>
            <a:r>
              <a:rPr lang="en-US" dirty="0" smtClean="0"/>
              <a:t>This ray doesn’t have constant depth.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As a result, we cannot apply the trick as before, we cannot exchange the sums.</a:t>
            </a:r>
          </a:p>
          <a:p>
            <a:r>
              <a:rPr lang="en-US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need to compute a transformation, such that all camera rays have a constant depth in the shadow map.</a:t>
            </a:r>
          </a:p>
          <a:p>
            <a:r>
              <a:rPr lang="en-US" baseline="0" dirty="0" smtClean="0"/>
              <a:t>The solution to this is a so-called rectified shadow map.</a:t>
            </a:r>
          </a:p>
          <a:p>
            <a:r>
              <a:rPr lang="en-US" baseline="0" dirty="0" smtClean="0"/>
              <a:t>This is a new light space, where all camera rays are orthogonal to the light direction and therefore also parallel to each other.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18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Assume,</a:t>
            </a:r>
            <a:r>
              <a:rPr lang="en-US" baseline="0" dirty="0" smtClean="0"/>
              <a:t> we have rotated the world such that the light is coming from the top.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the camera with its frustum.</a:t>
            </a:r>
          </a:p>
          <a:p>
            <a:r>
              <a:rPr lang="en-US" baseline="0" dirty="0" smtClean="0"/>
              <a:t>We wrap a new frustum around the old camera frustum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perform a perspective transformation.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13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camera serves as a the center of projection and so its rays will go parallel to each other after the projection.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Conceptionally</a:t>
            </a:r>
            <a:r>
              <a:rPr lang="en-US" baseline="0" dirty="0" smtClean="0"/>
              <a:t>, we shoot the camera to infinity.</a:t>
            </a:r>
          </a:p>
          <a:p>
            <a:r>
              <a:rPr lang="en-US" dirty="0" smtClean="0"/>
              <a:t>I will try to illustrate this.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13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camera</a:t>
            </a:r>
            <a:r>
              <a:rPr lang="en-US" baseline="0" dirty="0" smtClean="0"/>
              <a:t> moves to the left and the camera rays are thus more and more parallel to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13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photo wouldn’t be nearly as interesting</a:t>
            </a:r>
            <a:r>
              <a:rPr lang="en-US" baseline="0" dirty="0" smtClean="0"/>
              <a:t> if there were no clouds that cause these light beams.</a:t>
            </a:r>
          </a:p>
          <a:p>
            <a:pPr>
              <a:buFontTx/>
              <a:buNone/>
            </a:pPr>
            <a:r>
              <a:rPr lang="en-US" baseline="0" dirty="0" smtClean="0"/>
              <a:t>It would just look like a hazy day.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This visual effect of volumetric scattering is heavily used in todays games, but also movies.</a:t>
            </a:r>
          </a:p>
          <a:p>
            <a:pPr>
              <a:buFontTx/>
              <a:buNone/>
            </a:pPr>
            <a:r>
              <a:rPr lang="en-US" baseline="0" dirty="0" smtClean="0"/>
              <a:t>How do we compute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06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</a:t>
            </a:r>
            <a:r>
              <a:rPr lang="en-US" baseline="0" dirty="0" smtClean="0"/>
              <a:t> final result, all camera rays have a constant depth in the shadow map.</a:t>
            </a:r>
          </a:p>
          <a:p>
            <a:r>
              <a:rPr lang="en-US" baseline="0" dirty="0" smtClean="0"/>
              <a:t>The camera rays are not just parallel to each other, they also nicely go from left to right.</a:t>
            </a:r>
          </a:p>
          <a:p>
            <a:r>
              <a:rPr lang="en-US" baseline="0" dirty="0" smtClean="0"/>
              <a:t>&lt;PAUSE&gt;</a:t>
            </a:r>
          </a:p>
          <a:p>
            <a:r>
              <a:rPr lang="en-US" baseline="0" dirty="0" smtClean="0"/>
              <a:t>This new transformation is just a 4x4 matrix.</a:t>
            </a:r>
          </a:p>
          <a:p>
            <a:r>
              <a:rPr lang="en-US" baseline="0" dirty="0" smtClean="0"/>
              <a:t>And it simply replaces the usual light matrix to render the shadow map.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me also show you a real shadow 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13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this scene</a:t>
            </a:r>
            <a:r>
              <a:rPr lang="en-US" baseline="0" dirty="0" smtClean="0"/>
              <a:t> again and the </a:t>
            </a:r>
            <a:r>
              <a:rPr lang="en-US" dirty="0" smtClean="0"/>
              <a:t>usual shadow map looks like this.</a:t>
            </a:r>
            <a:endParaRPr lang="en-US" baseline="0" dirty="0" smtClean="0"/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We also see the camera frustum here.</a:t>
            </a:r>
            <a:endParaRPr lang="en-US" dirty="0" smtClean="0"/>
          </a:p>
          <a:p>
            <a:r>
              <a:rPr lang="en-US" dirty="0" smtClean="0"/>
              <a:t>Please look at the</a:t>
            </a:r>
            <a:r>
              <a:rPr lang="en-US" baseline="0" dirty="0" smtClean="0"/>
              <a:t> floor, it has a uniform gray as it has a constant depth.</a:t>
            </a:r>
          </a:p>
          <a:p>
            <a:r>
              <a:rPr lang="en-US" baseline="0" dirty="0" smtClean="0"/>
              <a:t>Now, with the new perspective transformation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The floor has non-constant depth, but all camera rays have.</a:t>
            </a:r>
          </a:p>
          <a:p>
            <a:r>
              <a:rPr lang="en-US" dirty="0" smtClean="0"/>
              <a:t>The camera</a:t>
            </a:r>
            <a:r>
              <a:rPr lang="en-US" baseline="0" dirty="0" smtClean="0"/>
              <a:t> frustum also becomes rectangular as all rays are parallel to each other and go from left to right.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wrap up,</a:t>
            </a:r>
          </a:p>
          <a:p>
            <a:r>
              <a:rPr lang="en-US" baseline="0" dirty="0" smtClean="0"/>
              <a:t>We have a perspective transformation that causes all camera rays to have a constant depth in the shadow map.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24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allows us to compute basis functions from the shadow map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filter those in a prefix-sum like fashion.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Finally, the coefficients are easily computed on the fly per screen pixel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here also light intensity and scattering amount are multiplied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8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Everything is computed on the fly, it’s </a:t>
            </a:r>
            <a:r>
              <a:rPr lang="en-US" smtClean="0"/>
              <a:t>fully </a:t>
            </a:r>
            <a:r>
              <a:rPr lang="en-US" smtClean="0"/>
              <a:t>dynamic.</a:t>
            </a: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Camera, light,</a:t>
            </a:r>
            <a:r>
              <a:rPr lang="en-US" baseline="0" dirty="0" smtClean="0"/>
              <a:t> but also the geometry </a:t>
            </a:r>
            <a:r>
              <a:rPr lang="en-US" dirty="0" smtClean="0"/>
              <a:t>could be</a:t>
            </a:r>
            <a:r>
              <a:rPr lang="en-US" baseline="0" dirty="0" smtClean="0"/>
              <a:t> animated.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We achieve constant high quality with only 2ms for the scattering.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Those large outdoor and</a:t>
            </a:r>
            <a:r>
              <a:rPr lang="en-US" baseline="0" dirty="0" smtClean="0"/>
              <a:t> </a:t>
            </a:r>
            <a:r>
              <a:rPr lang="en-US" dirty="0" smtClean="0"/>
              <a:t>terrain models are usually difficult for voxel-based</a:t>
            </a:r>
            <a:r>
              <a:rPr lang="en-US" baseline="0" dirty="0" smtClean="0"/>
              <a:t> models, but fit nicely for shadow mapping based techniques as ours.</a:t>
            </a:r>
            <a:endParaRPr lang="en-US" dirty="0" smtClean="0"/>
          </a:p>
          <a:p>
            <a:r>
              <a:rPr lang="en-US" dirty="0" smtClean="0"/>
              <a:t>- Temporal stable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This is a relatively large scene, but as</a:t>
            </a:r>
            <a:r>
              <a:rPr lang="en-US" baseline="0" dirty="0" smtClean="0"/>
              <a:t> our method is purely image-based, </a:t>
            </a:r>
            <a:r>
              <a:rPr lang="en-US" dirty="0" smtClean="0"/>
              <a:t>it does not impact performance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alpha masking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9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quick comparison to the state of the art.</a:t>
            </a:r>
          </a:p>
          <a:p>
            <a:r>
              <a:rPr lang="en-US" dirty="0" smtClean="0"/>
              <a:t>Ray-marching is the naïve way to do it.</a:t>
            </a:r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Previous work also uses a rectified shadow map and builds</a:t>
            </a:r>
            <a:r>
              <a:rPr lang="en-US" baseline="0" dirty="0" smtClean="0"/>
              <a:t> a tree from it, which speeds up the final evaluation.</a:t>
            </a:r>
          </a:p>
          <a:p>
            <a:r>
              <a:rPr lang="en-US" baseline="0" dirty="0" smtClean="0"/>
              <a:t>Unfortunately, the effectiveness of the tree depends on it’s content.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With our method, this is not the case.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We have the additional factor of the number of basis functions here, which is however very small.</a:t>
            </a:r>
          </a:p>
          <a:p>
            <a:r>
              <a:rPr lang="en-US" baseline="0" dirty="0" smtClean="0"/>
              <a:t>In all the shown examples it was 16.</a:t>
            </a:r>
          </a:p>
          <a:p>
            <a:r>
              <a:rPr lang="en-US" baseline="0" dirty="0" smtClean="0"/>
              <a:t>Thus, it is a constant factor and can be removed in O notation.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I will now show you some real performance comparison.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25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In the left column is our method, which is always faster</a:t>
            </a:r>
            <a:r>
              <a:rPr lang="en-US" baseline="0" dirty="0" smtClean="0"/>
              <a:t> than the min-max tree method and of course, the naïve ray-marching.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For a complex scene like on the top, the min-max tree acceleration structure is by far out-performed.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But even for easier scene like the terrain, our method is fastest.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The reason is that our method has the additional benefit of hardware texture filtering, which is not possible with tree-based methods.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This allows to use relative small texture resolution while keeping high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Finally</a:t>
            </a:r>
            <a:r>
              <a:rPr lang="en-US" baseline="0" dirty="0" smtClean="0"/>
              <a:t> a word about limitations and future work.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many other fast scattering methods, we also have the problem of integrating medium based attenuation along light rays.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The projection method that I presented has degenerated cases, so we need to resort to resampling a usual shadow map as has been done for previous work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Finally, the truncated </a:t>
            </a:r>
            <a:r>
              <a:rPr lang="en-US" baseline="0" dirty="0" err="1" smtClean="0"/>
              <a:t>fourier</a:t>
            </a:r>
            <a:r>
              <a:rPr lang="en-US" baseline="0" dirty="0" smtClean="0"/>
              <a:t> series causes ringing artifacts.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Let me show an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84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Fortunately, those artifacts tend to be unproblematic in practice, I guess, you didn’t see them in the video.</a:t>
            </a:r>
          </a:p>
          <a:p>
            <a:r>
              <a:rPr lang="en-US" baseline="0" dirty="0" smtClean="0"/>
              <a:t>In the paper we also explain a small heuristic to reduce it even further.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76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Further we show to extend average visibility of</a:t>
            </a:r>
            <a:r>
              <a:rPr lang="en-US" baseline="0" dirty="0" smtClean="0"/>
              <a:t> a camera ray to</a:t>
            </a:r>
            <a:r>
              <a:rPr lang="en-US" dirty="0" smtClean="0"/>
              <a:t> integrate medium attenuation.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&lt;CLICK&gt;</a:t>
            </a:r>
            <a:endParaRPr lang="en-US" dirty="0" smtClean="0"/>
          </a:p>
          <a:p>
            <a:r>
              <a:rPr lang="en-US" baseline="0" dirty="0" smtClean="0"/>
              <a:t>We compare the </a:t>
            </a:r>
            <a:r>
              <a:rPr lang="en-US" baseline="0" dirty="0" err="1" smtClean="0"/>
              <a:t>fourier</a:t>
            </a:r>
            <a:r>
              <a:rPr lang="en-US" baseline="0" dirty="0" smtClean="0"/>
              <a:t> series against other linearization methods such as variance shadow maps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&lt;CLICK&gt;</a:t>
            </a:r>
            <a:endParaRPr lang="en-US" dirty="0" smtClean="0"/>
          </a:p>
          <a:p>
            <a:r>
              <a:rPr lang="en-US" baseline="0" dirty="0" smtClean="0"/>
              <a:t>And finally, there are a couple of implementation details in the paper, to increase performance of the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15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 achieved a new single scattering algorithm with</a:t>
            </a:r>
            <a:r>
              <a:rPr lang="en-US" baseline="0" dirty="0" smtClean="0"/>
              <a:t> reduced complexity.</a:t>
            </a:r>
          </a:p>
          <a:p>
            <a:r>
              <a:rPr lang="en-US" baseline="0" dirty="0" smtClean="0"/>
              <a:t>We did this by turning the scattering computation in a filtering operation.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method is based on a rectified shadow map and</a:t>
            </a:r>
            <a:br>
              <a:rPr lang="en-US" baseline="0" dirty="0" smtClean="0"/>
            </a:br>
            <a:r>
              <a:rPr lang="en-US" baseline="0" dirty="0" smtClean="0"/>
              <a:t>I have shown a new perspective projection that replaces the standard shadow map projection matrices.</a:t>
            </a:r>
          </a:p>
          <a:p>
            <a:r>
              <a:rPr lang="en-US" baseline="0" dirty="0" smtClean="0"/>
              <a:t>This new rectification may also be useful for other methods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Thank you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0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this simple scene with a directional light source.</a:t>
            </a:r>
          </a:p>
          <a:p>
            <a:r>
              <a:rPr lang="en-US" baseline="0" dirty="0" smtClean="0"/>
              <a:t>For surface shadows, we compute a shadow map of the scene.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We compare the distances</a:t>
            </a:r>
          </a:p>
          <a:p>
            <a:r>
              <a:rPr lang="en-US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if the surface point is visible, we shade it.</a:t>
            </a:r>
          </a:p>
          <a:p>
            <a:r>
              <a:rPr lang="en-US" baseline="0" dirty="0" smtClean="0"/>
              <a:t>&lt;CLICK&gt;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 a participating medium, such as fog particles in the 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5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addition to the direct lighting,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also get light scattered from the particles into the eye.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common model used for </a:t>
            </a:r>
            <a:r>
              <a:rPr lang="en-US" b="1" baseline="0" dirty="0" smtClean="0"/>
              <a:t>real-time</a:t>
            </a:r>
            <a:r>
              <a:rPr lang="en-US" baseline="0" dirty="0" smtClean="0"/>
              <a:t> applications is the single-scattering approximation,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Which assumes that the light is scattered only once by the medium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&lt;animate&gt;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Fortunately, this model is sufficient to capture effect like we saw in the photograph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5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</a:t>
            </a:r>
            <a:r>
              <a:rPr lang="en-US" baseline="0" dirty="0" smtClean="0"/>
              <a:t> assumption is that the medium is homogeneous.</a:t>
            </a:r>
          </a:p>
          <a:p>
            <a:r>
              <a:rPr lang="en-US" baseline="0" dirty="0" smtClean="0"/>
              <a:t>This allows us to compute attenuation factors and the scattering amount analytically.</a:t>
            </a:r>
          </a:p>
          <a:p>
            <a:r>
              <a:rPr lang="en-US" baseline="0" dirty="0" smtClean="0"/>
              <a:t>Thus, for shadows from hard surfaces, we only need to know, if a point is visible from the light or not.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for that, we can reuse the shadow 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traditional algorithm for rendering single scattering is ray marching</a:t>
            </a:r>
          </a:p>
          <a:p>
            <a:r>
              <a:rPr lang="en-US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walk along the ray from the camera and take a number of samples until we hit the first surface</a:t>
            </a:r>
          </a:p>
          <a:p>
            <a:r>
              <a:rPr lang="en-US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for each sample, we perform a shadow map lookup,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&lt;CLICK&gt;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and if it’s visible, we accumulate its contribution, attenuated by its distance to the camera.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 more simpler version computes the average visibility along a camera ray and multiplies this with the scattering amount and light intensity.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following, I will only focus on this slightly simpler problem of average visibility.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even then, the ray marching is quite inefficient as the marching is performed for every pixel independently.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idea is to shift work to the shadow 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r>
              <a:rPr lang="en-US" baseline="0" dirty="0" smtClean="0"/>
              <a:t> this scene with the </a:t>
            </a:r>
            <a:r>
              <a:rPr lang="en-US" baseline="0" dirty="0" err="1" smtClean="0"/>
              <a:t>dinosaurus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 directional light source is illumination the scene from the top.</a:t>
            </a:r>
          </a:p>
          <a:p>
            <a:r>
              <a:rPr lang="en-US" baseline="0" dirty="0" smtClean="0"/>
              <a:t>We want to compute the average visibility for the ray corresponding to the marked pixel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this is the result that we expect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if we combine it with surface lighting, it should look like this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The ray under the pixel is a line in the shadow map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To get the average visibility, we need to loop over the </a:t>
            </a:r>
            <a:r>
              <a:rPr lang="en-US" baseline="0" dirty="0" err="1" smtClean="0"/>
              <a:t>texels</a:t>
            </a:r>
            <a:r>
              <a:rPr lang="en-US" baseline="0" dirty="0" smtClean="0"/>
              <a:t> and check visibility for each of them.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It’s like a filter kernel with those </a:t>
            </a:r>
            <a:r>
              <a:rPr lang="en-US" baseline="0" dirty="0" err="1" smtClean="0"/>
              <a:t>texels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A crucial observation is that this is like percentage closer filtering for soft shadows.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Except that this filter kernel there is centered around the surface point which is to be shaded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So, let us take a look what has been done in shadow mapping for filtering.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5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With shadow mapping we compare distances.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As long as the point to shade is closer to the light that the first visible surface point, the visibility is one.</a:t>
            </a:r>
          </a:p>
          <a:p>
            <a:r>
              <a:rPr lang="en-US" baseline="0" dirty="0" smtClean="0"/>
              <a:t>But once we are behind it &lt;CLICK&gt;</a:t>
            </a:r>
          </a:p>
          <a:p>
            <a:r>
              <a:rPr lang="en-US" baseline="0" dirty="0" smtClean="0"/>
              <a:t>It immediately drops to zero.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As a result, the visibility function is a step function, depending only the difference between the point to shade and what is stored in the shadow map.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B499C-57B8-4617-B37B-5C3292442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D884-C1B8-406A-A413-FBFB5629C62B}" type="datetime1">
              <a:rPr lang="en-US" smtClean="0"/>
              <a:t>21/3/2014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threePt" dir="t">
                <a:rot lat="0" lon="0" rev="2700000"/>
              </a:lightRig>
            </a:scene3d>
            <a:sp3d contourW="19050" prstMaterial="metal">
              <a:bevelT w="25400" h="12700"/>
              <a:extrusionClr>
                <a:schemeClr val="tx1"/>
              </a:extrusionClr>
              <a:contourClr>
                <a:schemeClr val="bg1"/>
              </a:contourClr>
            </a:sp3d>
          </a:bodyPr>
          <a:lstStyle>
            <a:lvl1pPr algn="ctr">
              <a:defRPr sz="3200" b="1" cap="none" spc="0">
                <a:ln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D4C4-1117-4A06-9917-B400968A5CE7}" type="datetime1">
              <a:rPr lang="en-US" smtClean="0"/>
              <a:t>21/3/2014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FED-CA5A-4DD5-88B3-EDE7B9645946}" type="datetime1">
              <a:rPr lang="en-US" smtClean="0"/>
              <a:t>21/3/2014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 userDrawn="1"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-2907704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692696"/>
          </a:xfrm>
        </p:spPr>
        <p:txBody>
          <a:bodyPr>
            <a:scene3d>
              <a:camera prst="orthographicFront"/>
              <a:lightRig rig="threePt" dir="t">
                <a:rot lat="0" lon="0" rev="0"/>
              </a:lightRig>
            </a:scene3d>
            <a:sp3d contourW="19050" prstMaterial="dkEdge">
              <a:bevelT w="25400" h="12700"/>
            </a:sp3d>
          </a:bodyPr>
          <a:lstStyle>
            <a:lvl1pPr>
              <a:defRPr b="1" cap="none" baseline="0">
                <a:solidFill>
                  <a:srgbClr val="FFC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40960" cy="51845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320975-B826-4786-BF20-C8194FA09B62}" type="datetime1">
              <a:rPr lang="en-US" smtClean="0"/>
              <a:t>21/3/2014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AD5A0-2A69-4576-92CE-CD9AE5E7AC50}" type="datetime1">
              <a:rPr lang="en-US" smtClean="0"/>
              <a:t>21/3/2014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068A-549E-4DAE-B877-E1BEBE512AA5}" type="datetime1">
              <a:rPr lang="en-US" smtClean="0"/>
              <a:t>21/3/2014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ABD7-DC98-4469-A924-08F6992C3191}" type="datetime1">
              <a:rPr lang="en-US" smtClean="0"/>
              <a:t>21/3/2014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CFF8B-80ED-4D70-97E4-65135DD8BAC1}" type="datetime1">
              <a:rPr lang="en-US" smtClean="0"/>
              <a:t>21/3/2014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04A2-8A62-4973-8EC0-BD3DC389CF18}" type="datetime1">
              <a:rPr lang="en-US" smtClean="0"/>
              <a:t>21/3/2014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895-9FB9-47DD-91E6-CC19F10C1A64}" type="datetime1">
              <a:rPr lang="en-US" smtClean="0"/>
              <a:t>21/3/2014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1019-ECA6-467B-ADE2-9C851289A0C4}" type="datetime1">
              <a:rPr lang="en-US" smtClean="0"/>
              <a:t>21/3/2014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85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FF22B5E-E2F7-4077-B611-8927DB004D5A}" type="datetime1">
              <a:rPr lang="en-US" smtClean="0"/>
              <a:t>21/3/2014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DFD2E5B-8AA6-43EB-AC63-2DB1ED43AAB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wmf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Oliver </a:t>
            </a:r>
            <a:r>
              <a:rPr lang="en-US" dirty="0" err="1" smtClean="0"/>
              <a:t>Klehm</a:t>
            </a:r>
            <a:r>
              <a:rPr lang="en-US" dirty="0" smtClean="0"/>
              <a:t>, MPI </a:t>
            </a:r>
            <a:r>
              <a:rPr lang="en-US" dirty="0" err="1" smtClean="0"/>
              <a:t>Informatik</a:t>
            </a:r>
            <a:endParaRPr lang="en-US" dirty="0" smtClean="0"/>
          </a:p>
          <a:p>
            <a:r>
              <a:rPr lang="en-US" dirty="0" smtClean="0"/>
              <a:t>Hans-Peter Seidel, MPI </a:t>
            </a:r>
            <a:r>
              <a:rPr lang="en-US" dirty="0" err="1" smtClean="0"/>
              <a:t>Informatik</a:t>
            </a:r>
            <a:endParaRPr lang="en-US" dirty="0" smtClean="0"/>
          </a:p>
          <a:p>
            <a:r>
              <a:rPr lang="en-US" dirty="0" err="1" smtClean="0"/>
              <a:t>Elmar</a:t>
            </a:r>
            <a:r>
              <a:rPr lang="en-US" dirty="0" smtClean="0"/>
              <a:t> </a:t>
            </a:r>
            <a:r>
              <a:rPr lang="en-US" dirty="0" err="1" smtClean="0"/>
              <a:t>Eisemann</a:t>
            </a:r>
            <a:r>
              <a:rPr lang="en-US" dirty="0" smtClean="0"/>
              <a:t>, </a:t>
            </a:r>
            <a:r>
              <a:rPr lang="en-US" smtClean="0"/>
              <a:t>TU Delft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err="1" smtClean="0"/>
              <a:t>Prefiltered</a:t>
            </a:r>
            <a:r>
              <a:rPr lang="en-US" sz="4400" dirty="0" smtClean="0"/>
              <a:t> Single Scattering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799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Convolution Shadow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40960" cy="51845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Approximate visibility function with truncated Fourier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833299"/>
              </p:ext>
            </p:extLst>
          </p:nvPr>
        </p:nvGraphicFramePr>
        <p:xfrm>
          <a:off x="5574854" y="3722688"/>
          <a:ext cx="3937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Formel" r:id="rId4" imgW="393480" imgH="203040" progId="Equation.3">
                  <p:embed/>
                </p:oleObj>
              </mc:Choice>
              <mc:Fallback>
                <p:oleObj name="Formel" r:id="rId4" imgW="393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4854" y="3722688"/>
                        <a:ext cx="3937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3" descr="reconst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016" y="1828800"/>
            <a:ext cx="3990975" cy="3000375"/>
          </a:xfrm>
          <a:prstGeom prst="rect">
            <a:avLst/>
          </a:prstGeom>
          <a:noFill/>
        </p:spPr>
      </p:pic>
      <p:pic>
        <p:nvPicPr>
          <p:cNvPr id="7" name="Picture 54" descr="reconst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016" y="1828800"/>
            <a:ext cx="3990975" cy="3000375"/>
          </a:xfrm>
          <a:prstGeom prst="rect">
            <a:avLst/>
          </a:prstGeom>
          <a:noFill/>
        </p:spPr>
      </p:pic>
      <p:pic>
        <p:nvPicPr>
          <p:cNvPr id="8" name="Picture 55" descr="reconst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016" y="1828800"/>
            <a:ext cx="3990975" cy="3000375"/>
          </a:xfrm>
          <a:prstGeom prst="rect">
            <a:avLst/>
          </a:prstGeom>
          <a:noFill/>
        </p:spPr>
      </p:pic>
      <p:pic>
        <p:nvPicPr>
          <p:cNvPr id="9" name="Picture 56" descr="reconst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6016" y="1828800"/>
            <a:ext cx="3990975" cy="3000375"/>
          </a:xfrm>
          <a:prstGeom prst="rect">
            <a:avLst/>
          </a:prstGeom>
          <a:noFill/>
        </p:spPr>
      </p:pic>
      <p:pic>
        <p:nvPicPr>
          <p:cNvPr id="10" name="Picture 51" descr="reconst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6016" y="1828800"/>
            <a:ext cx="3990975" cy="3000375"/>
          </a:xfrm>
          <a:prstGeom prst="rect">
            <a:avLst/>
          </a:prstGeom>
          <a:noFill/>
        </p:spPr>
      </p:pic>
      <p:pic>
        <p:nvPicPr>
          <p:cNvPr id="11" name="Picture 58" descr="plot_sin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43850" y="5525541"/>
            <a:ext cx="850900" cy="639763"/>
          </a:xfrm>
          <a:prstGeom prst="rect">
            <a:avLst/>
          </a:prstGeom>
          <a:noFill/>
        </p:spPr>
      </p:pic>
      <p:pic>
        <p:nvPicPr>
          <p:cNvPr id="12" name="Picture 59" descr="plot_sin0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04876" y="5525541"/>
            <a:ext cx="8509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0" descr="plot_sin0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04989" y="5525541"/>
            <a:ext cx="850900" cy="639763"/>
          </a:xfrm>
          <a:prstGeom prst="rect">
            <a:avLst/>
          </a:prstGeom>
          <a:noFill/>
        </p:spPr>
      </p:pic>
      <p:pic>
        <p:nvPicPr>
          <p:cNvPr id="14" name="Picture 61" descr="plot_sin0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20618" y="5525541"/>
            <a:ext cx="850900" cy="639763"/>
          </a:xfrm>
          <a:prstGeom prst="rect">
            <a:avLst/>
          </a:prstGeom>
          <a:noFill/>
        </p:spPr>
      </p:pic>
      <p:pic>
        <p:nvPicPr>
          <p:cNvPr id="15" name="Picture 62" descr="plot_sin0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42596" y="5525541"/>
            <a:ext cx="850900" cy="63976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64"/>
              <p:cNvSpPr txBox="1">
                <a:spLocks noChangeArrowheads="1"/>
              </p:cNvSpPr>
              <p:nvPr/>
            </p:nvSpPr>
            <p:spPr bwMode="auto">
              <a:xfrm>
                <a:off x="395536" y="5646191"/>
                <a:ext cx="15841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 dirty="0" smtClean="0">
                    <a:solidFill>
                      <a:schemeClr val="tx1"/>
                    </a:solidFill>
                  </a:rPr>
                  <a:t>V(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d,z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000" i="1" dirty="0" smtClean="0">
                    <a:solidFill>
                      <a:schemeClr val="tx1"/>
                    </a:solidFill>
                  </a:rPr>
                  <a:t> a</a:t>
                </a:r>
                <a:r>
                  <a:rPr lang="en-US" sz="2000" i="1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sz="2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 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646191"/>
                <a:ext cx="1584176" cy="400110"/>
              </a:xfrm>
              <a:prstGeom prst="rect">
                <a:avLst/>
              </a:prstGeom>
              <a:blipFill rotWithShape="1">
                <a:blip r:embed="rId18"/>
                <a:stretch>
                  <a:fillRect l="-4231" t="-7576" b="-257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65"/>
          <p:cNvSpPr txBox="1">
            <a:spLocks noChangeArrowheads="1"/>
          </p:cNvSpPr>
          <p:nvPr/>
        </p:nvSpPr>
        <p:spPr bwMode="auto">
          <a:xfrm>
            <a:off x="2531889" y="5646191"/>
            <a:ext cx="815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+a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2</a:t>
            </a:r>
            <a:endParaRPr lang="en-US" sz="2000" i="1" baseline="-25000" dirty="0">
              <a:solidFill>
                <a:schemeClr val="tx1"/>
              </a:solidFill>
            </a:endParaRPr>
          </a:p>
        </p:txBody>
      </p:sp>
      <p:sp>
        <p:nvSpPr>
          <p:cNvPr id="18" name="Text Box 66"/>
          <p:cNvSpPr txBox="1">
            <a:spLocks noChangeArrowheads="1"/>
          </p:cNvSpPr>
          <p:nvPr/>
        </p:nvSpPr>
        <p:spPr bwMode="auto">
          <a:xfrm>
            <a:off x="3841155" y="5646191"/>
            <a:ext cx="968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+..+a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4</a:t>
            </a:r>
            <a:endParaRPr lang="en-US" sz="2000" i="1" baseline="-25000" dirty="0">
              <a:solidFill>
                <a:schemeClr val="tx1"/>
              </a:solidFill>
            </a:endParaRPr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5456784" y="5646191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+..+a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8</a:t>
            </a:r>
            <a:endParaRPr lang="en-US" sz="2000" i="1" baseline="-25000" dirty="0">
              <a:solidFill>
                <a:schemeClr val="tx1"/>
              </a:solidFill>
            </a:endParaRPr>
          </a:p>
        </p:txBody>
      </p:sp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7085013" y="5646191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+..+a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16</a:t>
            </a:r>
            <a:endParaRPr lang="en-US" sz="2000" i="1" baseline="-25000" dirty="0">
              <a:solidFill>
                <a:schemeClr val="tx1"/>
              </a:solidFill>
            </a:endParaRPr>
          </a:p>
        </p:txBody>
      </p:sp>
      <p:pic>
        <p:nvPicPr>
          <p:cNvPr id="21" name="Picture 69" descr="heaviside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39552" y="1828800"/>
            <a:ext cx="3648075" cy="3000375"/>
          </a:xfrm>
          <a:prstGeom prst="rect">
            <a:avLst/>
          </a:prstGeom>
          <a:noFill/>
        </p:spPr>
      </p:pic>
      <p:sp>
        <p:nvSpPr>
          <p:cNvPr id="26" name="Content Placeholder 2"/>
          <p:cNvSpPr>
            <a:spLocks noGrp="1"/>
          </p:cNvSpPr>
          <p:nvPr/>
        </p:nvSpPr>
        <p:spPr bwMode="auto">
          <a:xfrm>
            <a:off x="251520" y="6336704"/>
            <a:ext cx="82296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Annen</a:t>
            </a:r>
            <a:r>
              <a:rPr lang="en-US" sz="2000" dirty="0" smtClean="0"/>
              <a:t> et al. 2007]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64"/>
              <p:cNvSpPr txBox="1">
                <a:spLocks noChangeArrowheads="1"/>
              </p:cNvSpPr>
              <p:nvPr/>
            </p:nvSpPr>
            <p:spPr bwMode="auto">
              <a:xfrm>
                <a:off x="395536" y="5013176"/>
                <a:ext cx="7548314" cy="400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i="1" dirty="0" smtClean="0">
                    <a:solidFill>
                      <a:schemeClr val="tx1"/>
                    </a:solidFill>
                  </a:rPr>
                  <a:t>V(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d,z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i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 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5013176"/>
                <a:ext cx="7548314" cy="400302"/>
              </a:xfrm>
              <a:prstGeom prst="rect">
                <a:avLst/>
              </a:prstGeom>
              <a:blipFill rotWithShape="1">
                <a:blip r:embed="rId20"/>
                <a:stretch>
                  <a:fillRect l="-889" t="-122727" b="-1818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78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Shadow </a:t>
            </a:r>
            <a:r>
              <a:rPr lang="en-US" dirty="0" smtClean="0"/>
              <a:t>Maps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11</a:t>
            </a:fld>
            <a:endParaRPr lang="en-US"/>
          </a:p>
        </p:txBody>
      </p:sp>
      <p:sp>
        <p:nvSpPr>
          <p:cNvPr id="90" name="Text Box 21"/>
          <p:cNvSpPr txBox="1">
            <a:spLocks noChangeArrowheads="1"/>
          </p:cNvSpPr>
          <p:nvPr/>
        </p:nvSpPr>
        <p:spPr bwMode="auto">
          <a:xfrm>
            <a:off x="759677" y="3737103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V(</a:t>
            </a:r>
            <a:r>
              <a:rPr lang="en-US" sz="3600" i="1" dirty="0" err="1" smtClean="0">
                <a:solidFill>
                  <a:srgbClr val="92D050"/>
                </a:solidFill>
              </a:rPr>
              <a:t>d</a:t>
            </a:r>
            <a:r>
              <a:rPr lang="en-US" sz="3600" i="1" dirty="0" err="1" smtClean="0">
                <a:solidFill>
                  <a:schemeClr val="tx1"/>
                </a:solidFill>
              </a:rPr>
              <a:t>,z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en-US" sz="3600" i="1" dirty="0" smtClean="0">
                <a:solidFill>
                  <a:schemeClr val="tx1"/>
                </a:solidFill>
              </a:rPr>
              <a:t>=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59677" y="1124744"/>
            <a:ext cx="6914622" cy="1136650"/>
            <a:chOff x="759677" y="1696105"/>
            <a:chExt cx="6914622" cy="1136650"/>
          </a:xfrm>
        </p:grpSpPr>
        <p:graphicFrame>
          <p:nvGraphicFramePr>
            <p:cNvPr id="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9190736"/>
                </p:ext>
              </p:extLst>
            </p:nvPr>
          </p:nvGraphicFramePr>
          <p:xfrm>
            <a:off x="2877716" y="1696105"/>
            <a:ext cx="7683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5" name="Formel" r:id="rId4" imgW="291960" imgH="431640" progId="Equation.3">
                    <p:embed/>
                  </p:oleObj>
                </mc:Choice>
                <mc:Fallback>
                  <p:oleObj name="Formel" r:id="rId4" imgW="291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7716" y="1696105"/>
                          <a:ext cx="768350" cy="1136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759677" y="1943755"/>
              <a:ext cx="69146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dirty="0" smtClean="0">
                  <a:solidFill>
                    <a:schemeClr val="tx1"/>
                  </a:solidFill>
                </a:rPr>
                <a:t>V(</a:t>
              </a:r>
              <a:r>
                <a:rPr lang="en-US" sz="3600" i="1" dirty="0" err="1" smtClean="0">
                  <a:solidFill>
                    <a:srgbClr val="92D050"/>
                  </a:solidFill>
                </a:rPr>
                <a:t>d</a:t>
              </a:r>
              <a:r>
                <a:rPr lang="en-US" sz="3600" i="1" dirty="0" err="1" smtClean="0">
                  <a:solidFill>
                    <a:schemeClr val="tx1"/>
                  </a:solidFill>
                </a:rPr>
                <a:t>,z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</a:rPr>
                <a:t>) 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=       </a:t>
              </a:r>
              <a:r>
                <a:rPr lang="en-US" sz="2800" i="1" dirty="0" smtClean="0">
                  <a:solidFill>
                    <a:schemeClr val="tx1"/>
                  </a:solidFill>
                </a:rPr>
                <a:t>  </a:t>
              </a:r>
              <a:r>
                <a:rPr lang="en-US" sz="900" i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  </a:t>
              </a:r>
              <a:r>
                <a:rPr lang="en-US" sz="3600" i="1" dirty="0" err="1" smtClean="0">
                  <a:solidFill>
                    <a:schemeClr val="tx1"/>
                  </a:solidFill>
                </a:rPr>
                <a:t>a</a:t>
              </a:r>
              <a:r>
                <a:rPr lang="en-US" sz="3600" i="1" baseline="-200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3600" dirty="0" smtClean="0">
                  <a:solidFill>
                    <a:schemeClr val="tx1"/>
                  </a:solidFill>
                </a:rPr>
                <a:t>(</a:t>
              </a:r>
              <a:r>
                <a:rPr lang="en-US" sz="3600" i="1" dirty="0" smtClean="0">
                  <a:solidFill>
                    <a:srgbClr val="92D050"/>
                  </a:solidFill>
                </a:rPr>
                <a:t>d</a:t>
              </a:r>
              <a:r>
                <a:rPr lang="en-US" sz="3600" dirty="0" smtClean="0">
                  <a:solidFill>
                    <a:schemeClr val="tx1"/>
                  </a:solidFill>
                </a:rPr>
                <a:t>)    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 B</a:t>
              </a:r>
              <a:r>
                <a:rPr lang="en-US" sz="3600" i="1" baseline="-20000" dirty="0" smtClean="0">
                  <a:solidFill>
                    <a:schemeClr val="tx1"/>
                  </a:solidFill>
                </a:rPr>
                <a:t>i</a:t>
              </a:r>
              <a:r>
                <a:rPr lang="en-US" sz="3600" dirty="0" smtClean="0">
                  <a:solidFill>
                    <a:schemeClr val="tx1"/>
                  </a:solidFill>
                </a:rPr>
                <a:t>(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z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</a:rPr>
                <a:t>)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478560"/>
              </p:ext>
            </p:extLst>
          </p:nvPr>
        </p:nvGraphicFramePr>
        <p:xfrm>
          <a:off x="2379504" y="1126932"/>
          <a:ext cx="7683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" name="Formel" r:id="rId6" imgW="291960" imgH="431640" progId="Equation.3">
                  <p:embed/>
                </p:oleObj>
              </mc:Choice>
              <mc:Fallback>
                <p:oleObj name="Formel" r:id="rId6" imgW="29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504" y="1126932"/>
                        <a:ext cx="76835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948019"/>
              </p:ext>
            </p:extLst>
          </p:nvPr>
        </p:nvGraphicFramePr>
        <p:xfrm>
          <a:off x="323073" y="1126932"/>
          <a:ext cx="7683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" name="Formel" r:id="rId8" imgW="291960" imgH="431640" progId="Equation.3">
                  <p:embed/>
                </p:oleObj>
              </mc:Choice>
              <mc:Fallback>
                <p:oleObj name="Formel" r:id="rId8" imgW="29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73" y="1126932"/>
                        <a:ext cx="7683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22"/>
          <p:cNvSpPr txBox="1"/>
          <p:nvPr/>
        </p:nvSpPr>
        <p:spPr>
          <a:xfrm>
            <a:off x="1637561" y="1689890"/>
            <a:ext cx="32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feld 23"/>
          <p:cNvSpPr txBox="1"/>
          <p:nvPr/>
        </p:nvSpPr>
        <p:spPr>
          <a:xfrm>
            <a:off x="5259824" y="1689890"/>
            <a:ext cx="32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Gerade Verbindung 76"/>
          <p:cNvCxnSpPr/>
          <p:nvPr/>
        </p:nvCxnSpPr>
        <p:spPr>
          <a:xfrm>
            <a:off x="323073" y="2261394"/>
            <a:ext cx="538202" cy="1588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77"/>
          <p:cNvCxnSpPr/>
          <p:nvPr/>
        </p:nvCxnSpPr>
        <p:spPr>
          <a:xfrm>
            <a:off x="2379504" y="2263582"/>
            <a:ext cx="538202" cy="1588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78"/>
          <p:cNvCxnSpPr/>
          <p:nvPr/>
        </p:nvCxnSpPr>
        <p:spPr>
          <a:xfrm>
            <a:off x="1537519" y="2012156"/>
            <a:ext cx="357190" cy="1054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80"/>
          <p:cNvCxnSpPr/>
          <p:nvPr/>
        </p:nvCxnSpPr>
        <p:spPr>
          <a:xfrm>
            <a:off x="5173389" y="2011102"/>
            <a:ext cx="357190" cy="1054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81"/>
          <p:cNvSpPr/>
          <p:nvPr/>
        </p:nvSpPr>
        <p:spPr>
          <a:xfrm>
            <a:off x="2817680" y="1135848"/>
            <a:ext cx="2875212" cy="135732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340489" y="3089602"/>
            <a:ext cx="3382124" cy="498889"/>
            <a:chOff x="3338578" y="1984194"/>
            <a:chExt cx="1464507" cy="216026"/>
          </a:xfrm>
        </p:grpSpPr>
        <p:sp>
          <p:nvSpPr>
            <p:cNvPr id="60" name="Rectangle 59"/>
            <p:cNvSpPr/>
            <p:nvPr/>
          </p:nvSpPr>
          <p:spPr>
            <a:xfrm>
              <a:off x="3338578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24124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0967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95216" y="1984196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80762" y="1984194"/>
              <a:ext cx="165685" cy="2160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66308" y="1984194"/>
              <a:ext cx="165685" cy="2160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51854" y="1984194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63740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hteck 83"/>
          <p:cNvSpPr/>
          <p:nvPr/>
        </p:nvSpPr>
        <p:spPr>
          <a:xfrm>
            <a:off x="2379504" y="1135848"/>
            <a:ext cx="3313388" cy="135732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84"/>
          <p:cNvSpPr/>
          <p:nvPr/>
        </p:nvSpPr>
        <p:spPr>
          <a:xfrm>
            <a:off x="5749778" y="3027334"/>
            <a:ext cx="2161704" cy="62342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979069" y="4869160"/>
            <a:ext cx="1974627" cy="1587309"/>
            <a:chOff x="6738262" y="1599996"/>
            <a:chExt cx="2189617" cy="1760129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738262" y="1599996"/>
              <a:ext cx="0" cy="17601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738262" y="3360125"/>
              <a:ext cx="218961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750351" y="2436938"/>
              <a:ext cx="608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38262" y="1638593"/>
              <a:ext cx="608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6750351" y="3233654"/>
              <a:ext cx="608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>
              <a:off x="6853393" y="3329714"/>
              <a:ext cx="608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>
              <a:off x="8830131" y="3329714"/>
              <a:ext cx="608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>
              <a:off x="7841762" y="3329714"/>
              <a:ext cx="608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874584" y="2435370"/>
              <a:ext cx="1985958" cy="0"/>
            </a:xfrm>
            <a:prstGeom prst="line">
              <a:avLst/>
            </a:prstGeom>
            <a:ln w="12700"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11175" y="1638593"/>
              <a:ext cx="1074393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885568" y="2426232"/>
              <a:ext cx="986828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872174" y="1638593"/>
              <a:ext cx="13394" cy="787639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val 50"/>
          <p:cNvSpPr/>
          <p:nvPr/>
        </p:nvSpPr>
        <p:spPr>
          <a:xfrm>
            <a:off x="6732240" y="3887834"/>
            <a:ext cx="1439173" cy="1439174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dkEdge">
            <a:bevelT w="889000" h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82"/>
          <p:cNvSpPr/>
          <p:nvPr/>
        </p:nvSpPr>
        <p:spPr>
          <a:xfrm>
            <a:off x="6598495" y="3044937"/>
            <a:ext cx="455989" cy="58822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361693" y="5841268"/>
            <a:ext cx="3511209" cy="55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696236" y="5733256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309341" y="2695199"/>
            <a:ext cx="141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6804248" y="3585172"/>
            <a:ext cx="0" cy="2283718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912260" y="3585172"/>
            <a:ext cx="0" cy="635916"/>
          </a:xfrm>
          <a:prstGeom prst="line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45800" y="3585172"/>
            <a:ext cx="0" cy="317958"/>
          </a:xfrm>
          <a:prstGeom prst="line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674299" y="3588492"/>
            <a:ext cx="0" cy="317958"/>
          </a:xfrm>
          <a:prstGeom prst="line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388803" y="3588492"/>
            <a:ext cx="0" cy="2252776"/>
          </a:xfrm>
          <a:prstGeom prst="line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960304" y="3588492"/>
            <a:ext cx="0" cy="2252776"/>
          </a:xfrm>
          <a:prstGeom prst="line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3546474" y="5506259"/>
            <a:ext cx="216024" cy="216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361208" y="37346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95" name="Oval 94"/>
          <p:cNvSpPr/>
          <p:nvPr/>
        </p:nvSpPr>
        <p:spPr>
          <a:xfrm>
            <a:off x="6696236" y="5733256"/>
            <a:ext cx="216024" cy="216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6664055" y="3108211"/>
            <a:ext cx="306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z</a:t>
            </a:r>
            <a:endParaRPr lang="en-US" sz="2400" i="1" dirty="0"/>
          </a:p>
        </p:txBody>
      </p:sp>
      <p:sp>
        <p:nvSpPr>
          <p:cNvPr id="98" name="Textfeld 22"/>
          <p:cNvSpPr txBox="1"/>
          <p:nvPr/>
        </p:nvSpPr>
        <p:spPr>
          <a:xfrm>
            <a:off x="1637561" y="4011612"/>
            <a:ext cx="32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84943" y="3734613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(1+1+0+0+0)</a:t>
            </a:r>
            <a:endParaRPr lang="en-US" sz="3600" dirty="0"/>
          </a:p>
        </p:txBody>
      </p:sp>
      <p:sp>
        <p:nvSpPr>
          <p:cNvPr id="68" name="Rectangle 67"/>
          <p:cNvSpPr/>
          <p:nvPr/>
        </p:nvSpPr>
        <p:spPr>
          <a:xfrm>
            <a:off x="6838664" y="5271591"/>
            <a:ext cx="34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92D050"/>
                </a:solidFill>
              </a:rPr>
              <a:t>d</a:t>
            </a:r>
            <a:endParaRPr lang="en-US" sz="2400" baseline="-25000" dirty="0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948019"/>
              </p:ext>
            </p:extLst>
          </p:nvPr>
        </p:nvGraphicFramePr>
        <p:xfrm>
          <a:off x="308227" y="3470771"/>
          <a:ext cx="7683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" name="Formel" r:id="rId10" imgW="291960" imgH="431640" progId="Equation.3">
                  <p:embed/>
                </p:oleObj>
              </mc:Choice>
              <mc:Fallback>
                <p:oleObj name="Formel" r:id="rId10" imgW="29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27" y="3470771"/>
                        <a:ext cx="7683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83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68332E-7 L 0.2026 2.68332E-7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311E-6 L 0.2033 -2.5931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90" grpId="2"/>
      <p:bldP spid="10" grpId="0"/>
      <p:bldP spid="11" grpId="0"/>
      <p:bldP spid="22" grpId="0" animBg="1"/>
      <p:bldP spid="22" grpId="1" animBg="1"/>
      <p:bldP spid="23" grpId="0" animBg="1"/>
      <p:bldP spid="23" grpId="1" animBg="1"/>
      <p:bldP spid="24" grpId="0" animBg="1"/>
      <p:bldP spid="29" grpId="0" animBg="1"/>
      <p:bldP spid="29" grpId="1" animBg="1"/>
      <p:bldP spid="89" grpId="0" animBg="1"/>
      <p:bldP spid="89" grpId="1" animBg="1"/>
      <p:bldP spid="38" grpId="0"/>
      <p:bldP spid="38" grpId="1"/>
      <p:bldP spid="95" grpId="0" animBg="1"/>
      <p:bldP spid="95" grpId="1" animBg="1"/>
      <p:bldP spid="96" grpId="0"/>
      <p:bldP spid="96" grpId="1"/>
      <p:bldP spid="98" grpId="0"/>
      <p:bldP spid="99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Shadow </a:t>
            </a:r>
            <a:r>
              <a:rPr lang="en-US" dirty="0" smtClean="0"/>
              <a:t>Maps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12</a:t>
            </a:fld>
            <a:endParaRPr lang="en-US"/>
          </a:p>
        </p:txBody>
      </p:sp>
      <p:sp>
        <p:nvSpPr>
          <p:cNvPr id="70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40960" cy="518457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Compute </a:t>
            </a:r>
            <a:r>
              <a:rPr lang="en-US" i="1" dirty="0" smtClean="0"/>
              <a:t>B</a:t>
            </a:r>
            <a:r>
              <a:rPr lang="en-US" i="1" baseline="-20000" dirty="0" smtClean="0"/>
              <a:t>i</a:t>
            </a:r>
            <a:r>
              <a:rPr lang="en-US" dirty="0" smtClean="0"/>
              <a:t>(</a:t>
            </a:r>
            <a:r>
              <a:rPr lang="en-US" i="1" dirty="0" err="1" smtClean="0"/>
              <a:t>z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Filter </a:t>
            </a:r>
            <a:r>
              <a:rPr lang="en-US" i="1" dirty="0" smtClean="0"/>
              <a:t>B</a:t>
            </a:r>
            <a:r>
              <a:rPr lang="en-US" i="1" baseline="-20000" dirty="0" smtClean="0"/>
              <a:t>i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dirty="0" smtClean="0"/>
          </a:p>
          <a:p>
            <a:r>
              <a:rPr lang="en-US" dirty="0" smtClean="0"/>
              <a:t>Compute </a:t>
            </a:r>
            <a:r>
              <a:rPr lang="en-US" i="1" dirty="0" err="1"/>
              <a:t>a</a:t>
            </a:r>
            <a:r>
              <a:rPr lang="en-US" i="1" baseline="-20000" dirty="0" err="1"/>
              <a:t>i</a:t>
            </a:r>
            <a:r>
              <a:rPr lang="en-US" dirty="0"/>
              <a:t>(</a:t>
            </a:r>
            <a:r>
              <a:rPr lang="en-US" i="1" dirty="0">
                <a:solidFill>
                  <a:srgbClr val="92D050"/>
                </a:solidFill>
              </a:rPr>
              <a:t>d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Fetch filtered </a:t>
            </a:r>
            <a:r>
              <a:rPr lang="en-US" i="1" dirty="0" smtClean="0"/>
              <a:t>B</a:t>
            </a:r>
            <a:r>
              <a:rPr lang="en-US" i="1" baseline="-20000" dirty="0" smtClean="0"/>
              <a:t>i </a:t>
            </a:r>
            <a:r>
              <a:rPr lang="en-US" dirty="0" smtClean="0"/>
              <a:t>, compute </a:t>
            </a:r>
            <a:r>
              <a:rPr lang="en-US" i="1" dirty="0" err="1" smtClean="0"/>
              <a:t>a</a:t>
            </a:r>
            <a:r>
              <a:rPr lang="en-US" i="1" baseline="-20000" dirty="0" err="1" smtClean="0"/>
              <a:t>i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i="1" baseline="-20000" dirty="0"/>
              <a:t>i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759677" y="1118345"/>
            <a:ext cx="6914622" cy="1136650"/>
            <a:chOff x="759677" y="1696105"/>
            <a:chExt cx="6914622" cy="1136650"/>
          </a:xfrm>
        </p:grpSpPr>
        <p:graphicFrame>
          <p:nvGraphicFramePr>
            <p:cNvPr id="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4415722"/>
                </p:ext>
              </p:extLst>
            </p:nvPr>
          </p:nvGraphicFramePr>
          <p:xfrm>
            <a:off x="2363490" y="1696105"/>
            <a:ext cx="7683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81" name="Formel" r:id="rId4" imgW="291960" imgH="431640" progId="Equation.3">
                    <p:embed/>
                  </p:oleObj>
                </mc:Choice>
                <mc:Fallback>
                  <p:oleObj name="Formel" r:id="rId4" imgW="291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3490" y="1696105"/>
                          <a:ext cx="768350" cy="1136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759677" y="1943755"/>
              <a:ext cx="69146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dirty="0" smtClean="0">
                  <a:solidFill>
                    <a:schemeClr val="tx1"/>
                  </a:solidFill>
                </a:rPr>
                <a:t>V(</a:t>
              </a:r>
              <a:r>
                <a:rPr lang="en-US" sz="3600" i="1" dirty="0" err="1" smtClean="0">
                  <a:solidFill>
                    <a:srgbClr val="92D050"/>
                  </a:solidFill>
                </a:rPr>
                <a:t>d</a:t>
              </a:r>
              <a:r>
                <a:rPr lang="en-US" sz="3600" i="1" dirty="0" err="1" smtClean="0">
                  <a:solidFill>
                    <a:schemeClr val="tx1"/>
                  </a:solidFill>
                </a:rPr>
                <a:t>,z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</a:rPr>
                <a:t>) 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=      </a:t>
              </a:r>
              <a:r>
                <a:rPr lang="en-US" sz="3600" i="1" dirty="0" err="1" smtClean="0">
                  <a:solidFill>
                    <a:schemeClr val="tx1"/>
                  </a:solidFill>
                </a:rPr>
                <a:t>a</a:t>
              </a:r>
              <a:r>
                <a:rPr lang="en-US" sz="3600" i="1" baseline="-200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3600" dirty="0" smtClean="0">
                  <a:solidFill>
                    <a:schemeClr val="tx1"/>
                  </a:solidFill>
                </a:rPr>
                <a:t>(</a:t>
              </a:r>
              <a:r>
                <a:rPr lang="en-US" sz="3600" i="1" dirty="0" smtClean="0">
                  <a:solidFill>
                    <a:srgbClr val="92D050"/>
                  </a:solidFill>
                </a:rPr>
                <a:t>d</a:t>
              </a:r>
              <a:r>
                <a:rPr lang="en-US" sz="3600" dirty="0" smtClean="0">
                  <a:solidFill>
                    <a:schemeClr val="tx1"/>
                  </a:solidFill>
                </a:rPr>
                <a:t>)      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 B</a:t>
              </a:r>
              <a:r>
                <a:rPr lang="en-US" sz="3600" i="1" baseline="-20000" dirty="0" smtClean="0">
                  <a:solidFill>
                    <a:schemeClr val="tx1"/>
                  </a:solidFill>
                </a:rPr>
                <a:t>i</a:t>
              </a:r>
              <a:r>
                <a:rPr lang="en-US" sz="3600" dirty="0" smtClean="0">
                  <a:solidFill>
                    <a:schemeClr val="tx1"/>
                  </a:solidFill>
                </a:rPr>
                <a:t>(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z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</a:rPr>
                <a:t>)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16988"/>
              </p:ext>
            </p:extLst>
          </p:nvPr>
        </p:nvGraphicFramePr>
        <p:xfrm>
          <a:off x="3944679" y="1120533"/>
          <a:ext cx="7683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2" name="Formel" r:id="rId6" imgW="291960" imgH="431640" progId="Equation.3">
                  <p:embed/>
                </p:oleObj>
              </mc:Choice>
              <mc:Fallback>
                <p:oleObj name="Formel" r:id="rId6" imgW="29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679" y="1120533"/>
                        <a:ext cx="76835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319370"/>
              </p:ext>
            </p:extLst>
          </p:nvPr>
        </p:nvGraphicFramePr>
        <p:xfrm>
          <a:off x="323073" y="1120533"/>
          <a:ext cx="7683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3" name="Formel" r:id="rId8" imgW="291960" imgH="431640" progId="Equation.3">
                  <p:embed/>
                </p:oleObj>
              </mc:Choice>
              <mc:Fallback>
                <p:oleObj name="Formel" r:id="rId8" imgW="29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73" y="1120533"/>
                        <a:ext cx="7683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22"/>
          <p:cNvSpPr txBox="1"/>
          <p:nvPr/>
        </p:nvSpPr>
        <p:spPr>
          <a:xfrm>
            <a:off x="1637561" y="1683491"/>
            <a:ext cx="32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feld 23"/>
          <p:cNvSpPr txBox="1"/>
          <p:nvPr/>
        </p:nvSpPr>
        <p:spPr>
          <a:xfrm>
            <a:off x="4967218" y="1683491"/>
            <a:ext cx="32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340489" y="3089602"/>
            <a:ext cx="3382124" cy="498889"/>
            <a:chOff x="3338578" y="1984194"/>
            <a:chExt cx="1464507" cy="216026"/>
          </a:xfrm>
        </p:grpSpPr>
        <p:sp>
          <p:nvSpPr>
            <p:cNvPr id="60" name="Rectangle 59"/>
            <p:cNvSpPr/>
            <p:nvPr/>
          </p:nvSpPr>
          <p:spPr>
            <a:xfrm>
              <a:off x="3338578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24124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0967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895216" y="1984196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80762" y="1984194"/>
              <a:ext cx="165685" cy="2160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66308" y="1984194"/>
              <a:ext cx="165685" cy="2160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51854" y="1984194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63740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hteck 84"/>
          <p:cNvSpPr/>
          <p:nvPr/>
        </p:nvSpPr>
        <p:spPr>
          <a:xfrm>
            <a:off x="5749778" y="3027334"/>
            <a:ext cx="2161704" cy="62342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732240" y="3887834"/>
            <a:ext cx="1439173" cy="1439174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dkEdge">
            <a:bevelT w="889000" h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361693" y="5841268"/>
            <a:ext cx="3511209" cy="55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309341" y="2695199"/>
            <a:ext cx="141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6804248" y="3585172"/>
            <a:ext cx="0" cy="2283718"/>
          </a:xfrm>
          <a:prstGeom prst="line">
            <a:avLst/>
          </a:prstGeom>
          <a:ln w="28575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912260" y="3585172"/>
            <a:ext cx="0" cy="635916"/>
          </a:xfrm>
          <a:prstGeom prst="line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45800" y="3585172"/>
            <a:ext cx="0" cy="317958"/>
          </a:xfrm>
          <a:prstGeom prst="line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674299" y="3588492"/>
            <a:ext cx="0" cy="317958"/>
          </a:xfrm>
          <a:prstGeom prst="line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388803" y="3588492"/>
            <a:ext cx="0" cy="2252776"/>
          </a:xfrm>
          <a:prstGeom prst="line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960304" y="3588492"/>
            <a:ext cx="0" cy="2252776"/>
          </a:xfrm>
          <a:prstGeom prst="line">
            <a:avLst/>
          </a:prstGeom>
          <a:ln w="28575">
            <a:solidFill>
              <a:srgbClr val="FF5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6696236" y="5733256"/>
            <a:ext cx="216024" cy="216024"/>
          </a:xfrm>
          <a:prstGeom prst="ellipse">
            <a:avLst/>
          </a:prstGeom>
          <a:solidFill>
            <a:schemeClr val="tx1">
              <a:lumMod val="50000"/>
            </a:schemeClr>
          </a:solidFill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hteck 84"/>
          <p:cNvSpPr/>
          <p:nvPr/>
        </p:nvSpPr>
        <p:spPr>
          <a:xfrm>
            <a:off x="3799931" y="1118345"/>
            <a:ext cx="1611214" cy="1282423"/>
          </a:xfrm>
          <a:prstGeom prst="rect">
            <a:avLst/>
          </a:prstGeom>
          <a:noFill/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feld 41"/>
          <p:cNvSpPr txBox="1"/>
          <p:nvPr/>
        </p:nvSpPr>
        <p:spPr>
          <a:xfrm>
            <a:off x="5453473" y="1052736"/>
            <a:ext cx="2239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5050"/>
                </a:solidFill>
              </a:rPr>
              <a:t>Only depends on depths in SM</a:t>
            </a:r>
            <a:endParaRPr lang="en-US" sz="2400" dirty="0">
              <a:solidFill>
                <a:srgbClr val="FF5050"/>
              </a:solidFill>
            </a:endParaRPr>
          </a:p>
        </p:txBody>
      </p:sp>
      <p:sp>
        <p:nvSpPr>
          <p:cNvPr id="71" name="Rechteck 84"/>
          <p:cNvSpPr/>
          <p:nvPr/>
        </p:nvSpPr>
        <p:spPr>
          <a:xfrm>
            <a:off x="592174" y="2492896"/>
            <a:ext cx="2114024" cy="1129708"/>
          </a:xfrm>
          <a:prstGeom prst="rect">
            <a:avLst/>
          </a:prstGeom>
          <a:noFill/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feld 41"/>
          <p:cNvSpPr txBox="1"/>
          <p:nvPr/>
        </p:nvSpPr>
        <p:spPr>
          <a:xfrm>
            <a:off x="700261" y="3622604"/>
            <a:ext cx="5764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5050"/>
                </a:solidFill>
              </a:rPr>
              <a:t>Filtering without knowledge of</a:t>
            </a:r>
          </a:p>
          <a:p>
            <a:r>
              <a:rPr lang="en-US" sz="2400" dirty="0" smtClean="0">
                <a:solidFill>
                  <a:srgbClr val="FF5050"/>
                </a:solidFill>
              </a:rPr>
              <a:t>shading point!</a:t>
            </a:r>
            <a:endParaRPr lang="en-US" sz="2400" dirty="0">
              <a:solidFill>
                <a:srgbClr val="FF5050"/>
              </a:solidFill>
            </a:endParaRPr>
          </a:p>
        </p:txBody>
      </p:sp>
      <p:sp>
        <p:nvSpPr>
          <p:cNvPr id="73" name="Rechteck 84"/>
          <p:cNvSpPr/>
          <p:nvPr/>
        </p:nvSpPr>
        <p:spPr>
          <a:xfrm>
            <a:off x="592354" y="4453601"/>
            <a:ext cx="4123662" cy="1129708"/>
          </a:xfrm>
          <a:prstGeom prst="rect">
            <a:avLst/>
          </a:prstGeom>
          <a:noFill/>
          <a:ln w="762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feld 41"/>
          <p:cNvSpPr txBox="1"/>
          <p:nvPr/>
        </p:nvSpPr>
        <p:spPr>
          <a:xfrm>
            <a:off x="700441" y="5583309"/>
            <a:ext cx="576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5050"/>
                </a:solidFill>
              </a:rPr>
              <a:t>At shading time</a:t>
            </a:r>
            <a:endParaRPr lang="en-US" sz="2400" dirty="0">
              <a:solidFill>
                <a:srgbClr val="FF505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38664" y="5271591"/>
            <a:ext cx="343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92D050"/>
                </a:solidFill>
              </a:rPr>
              <a:t>d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7089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1" grpId="0" animBg="1"/>
      <p:bldP spid="71" grpId="1" animBg="1"/>
      <p:bldP spid="72" grpId="0"/>
      <p:bldP spid="72" grpId="1"/>
      <p:bldP spid="73" grpId="0" animBg="1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for camera 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13</a:t>
            </a:fld>
            <a:endParaRPr lang="en-US"/>
          </a:p>
        </p:txBody>
      </p:sp>
      <p:sp>
        <p:nvSpPr>
          <p:cNvPr id="92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40960" cy="518457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7626292" y="2987660"/>
            <a:ext cx="141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 flipH="1">
            <a:off x="3671208" y="3064314"/>
            <a:ext cx="3877857" cy="216024"/>
            <a:chOff x="3524124" y="1984194"/>
            <a:chExt cx="3877857" cy="216024"/>
          </a:xfrm>
        </p:grpSpPr>
        <p:sp>
          <p:nvSpPr>
            <p:cNvPr id="22" name="Rectangle 21"/>
            <p:cNvSpPr/>
            <p:nvPr/>
          </p:nvSpPr>
          <p:spPr>
            <a:xfrm>
              <a:off x="3524124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0967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9521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80762" y="1984194"/>
              <a:ext cx="165685" cy="2160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6308" y="1984194"/>
              <a:ext cx="165685" cy="21602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51854" y="1984194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37400" y="1984194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22946" y="1984194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08492" y="1984194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94038" y="1984194"/>
              <a:ext cx="165685" cy="21602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79584" y="1984194"/>
              <a:ext cx="165685" cy="2160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6513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5067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36222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21768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07314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9286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7840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63952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49491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23629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42"/>
          <p:cNvSpPr/>
          <p:nvPr/>
        </p:nvSpPr>
        <p:spPr>
          <a:xfrm>
            <a:off x="5508104" y="3645024"/>
            <a:ext cx="1630439" cy="1630439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dkEdge">
            <a:bevelT w="889000" h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68140" y="6182067"/>
            <a:ext cx="3955084" cy="55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668140" y="5769260"/>
            <a:ext cx="3955084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411760" y="5410976"/>
            <a:ext cx="121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camera ray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936528" y="5661248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343650" y="5661248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750772" y="5661248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157894" y="5661248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565016" y="5661248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972138" y="5661248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379260" y="5661248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786382" y="5661248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193507" y="5661248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040946" y="3357493"/>
            <a:ext cx="3260573" cy="2375764"/>
            <a:chOff x="3896930" y="2132856"/>
            <a:chExt cx="3260573" cy="326531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896930" y="2132856"/>
              <a:ext cx="0" cy="3265316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307646" y="2132856"/>
              <a:ext cx="0" cy="3265316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714768" y="2132856"/>
              <a:ext cx="0" cy="3265316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5124958" y="2132856"/>
              <a:ext cx="0" cy="3265316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29012" y="2132856"/>
              <a:ext cx="0" cy="3265316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936134" y="2132856"/>
              <a:ext cx="0" cy="3265316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343256" y="2132856"/>
              <a:ext cx="0" cy="3265316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750378" y="2132856"/>
              <a:ext cx="0" cy="3265316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157503" y="2132856"/>
              <a:ext cx="0" cy="3265316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Down Arrow 162"/>
          <p:cNvSpPr/>
          <p:nvPr/>
        </p:nvSpPr>
        <p:spPr>
          <a:xfrm>
            <a:off x="8236203" y="2780928"/>
            <a:ext cx="155289" cy="225062"/>
          </a:xfrm>
          <a:prstGeom prst="down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606474" y="4005064"/>
            <a:ext cx="13838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rgbClr val="92D050"/>
                </a:solidFill>
              </a:rPr>
              <a:t>d</a:t>
            </a:r>
            <a:br>
              <a:rPr lang="en-US" sz="3600" i="1" dirty="0" smtClean="0">
                <a:solidFill>
                  <a:srgbClr val="92D050"/>
                </a:solidFill>
              </a:rPr>
            </a:br>
            <a:r>
              <a:rPr lang="en-US" dirty="0" smtClean="0"/>
              <a:t>(constant for</a:t>
            </a:r>
          </a:p>
          <a:p>
            <a:r>
              <a:rPr lang="en-US" dirty="0" smtClean="0"/>
              <a:t>  entire ray)</a:t>
            </a:r>
            <a:endParaRPr lang="en-US" sz="3600" dirty="0"/>
          </a:p>
        </p:txBody>
      </p:sp>
      <p:sp>
        <p:nvSpPr>
          <p:cNvPr id="90" name="Rechteck 84"/>
          <p:cNvSpPr/>
          <p:nvPr/>
        </p:nvSpPr>
        <p:spPr>
          <a:xfrm>
            <a:off x="3848641" y="1086800"/>
            <a:ext cx="1525277" cy="117459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3275856" y="3491716"/>
            <a:ext cx="444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				    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 rot="10800000">
            <a:off x="3836999" y="2843994"/>
            <a:ext cx="3885154" cy="224966"/>
            <a:chOff x="3689915" y="1403834"/>
            <a:chExt cx="3885154" cy="224966"/>
          </a:xfrm>
        </p:grpSpPr>
        <p:sp>
          <p:nvSpPr>
            <p:cNvPr id="170" name="Rectangle 169"/>
            <p:cNvSpPr/>
            <p:nvPr/>
          </p:nvSpPr>
          <p:spPr>
            <a:xfrm>
              <a:off x="3697212" y="1403834"/>
              <a:ext cx="38778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689915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875461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061007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46553" y="1412776"/>
              <a:ext cx="165685" cy="216024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32099" y="1412776"/>
              <a:ext cx="165685" cy="216024"/>
            </a:xfrm>
            <a:prstGeom prst="rect">
              <a:avLst/>
            </a:prstGeom>
            <a:solidFill>
              <a:srgbClr val="0066C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617645" y="1412776"/>
              <a:ext cx="165685" cy="21602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803191" y="1412776"/>
              <a:ext cx="165685" cy="216024"/>
            </a:xfrm>
            <a:prstGeom prst="rect">
              <a:avLst/>
            </a:prstGeom>
            <a:solidFill>
              <a:srgbClr val="FF66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988737" y="1412776"/>
              <a:ext cx="165685" cy="216024"/>
            </a:xfrm>
            <a:prstGeom prst="rect">
              <a:avLst/>
            </a:prstGeom>
            <a:solidFill>
              <a:srgbClr val="FF66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174283" y="1412776"/>
              <a:ext cx="165685" cy="21602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359829" y="1412776"/>
              <a:ext cx="165685" cy="216024"/>
            </a:xfrm>
            <a:prstGeom prst="rect">
              <a:avLst/>
            </a:prstGeom>
            <a:solidFill>
              <a:srgbClr val="0066C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545375" y="1412776"/>
              <a:ext cx="165685" cy="216024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730921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916467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102013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287559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473105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658651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44197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029743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215282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402087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" name="Rechteck 84"/>
          <p:cNvSpPr/>
          <p:nvPr/>
        </p:nvSpPr>
        <p:spPr>
          <a:xfrm>
            <a:off x="3790095" y="2799574"/>
            <a:ext cx="3978000" cy="3048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/>
          <p:cNvGrpSpPr/>
          <p:nvPr/>
        </p:nvGrpSpPr>
        <p:grpSpPr>
          <a:xfrm flipH="1">
            <a:off x="3754156" y="3030370"/>
            <a:ext cx="3892486" cy="219757"/>
            <a:chOff x="3607072" y="1590210"/>
            <a:chExt cx="3892486" cy="219757"/>
          </a:xfrm>
        </p:grpSpPr>
        <p:sp>
          <p:nvSpPr>
            <p:cNvPr id="168" name="Rectangle 167"/>
            <p:cNvSpPr/>
            <p:nvPr/>
          </p:nvSpPr>
          <p:spPr>
            <a:xfrm>
              <a:off x="3621701" y="1590210"/>
              <a:ext cx="38778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607072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92618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78164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163710" y="1593943"/>
              <a:ext cx="165685" cy="216024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349256" y="1593943"/>
              <a:ext cx="165685" cy="216024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534802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720348" y="1593943"/>
              <a:ext cx="165685" cy="216024"/>
            </a:xfrm>
            <a:prstGeom prst="rect">
              <a:avLst/>
            </a:prstGeom>
            <a:solidFill>
              <a:srgbClr val="99003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905894" y="1593943"/>
              <a:ext cx="165685" cy="216024"/>
            </a:xfrm>
            <a:prstGeom prst="rect">
              <a:avLst/>
            </a:prstGeom>
            <a:solidFill>
              <a:srgbClr val="99003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091440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276986" y="1593943"/>
              <a:ext cx="165685" cy="216024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462532" y="1593943"/>
              <a:ext cx="165685" cy="216024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648078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833624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19170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204716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390262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575808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761354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946900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132439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319244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Rechteck 84"/>
          <p:cNvSpPr/>
          <p:nvPr/>
        </p:nvSpPr>
        <p:spPr>
          <a:xfrm>
            <a:off x="3706249" y="2985950"/>
            <a:ext cx="3978000" cy="3048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/>
          <p:cNvGrpSpPr/>
          <p:nvPr/>
        </p:nvGrpSpPr>
        <p:grpSpPr>
          <a:xfrm flipH="1">
            <a:off x="3671314" y="3215270"/>
            <a:ext cx="3877857" cy="216024"/>
            <a:chOff x="3524230" y="1775110"/>
            <a:chExt cx="3877857" cy="216024"/>
          </a:xfrm>
        </p:grpSpPr>
        <p:sp>
          <p:nvSpPr>
            <p:cNvPr id="166" name="Rectangle 165"/>
            <p:cNvSpPr/>
            <p:nvPr/>
          </p:nvSpPr>
          <p:spPr>
            <a:xfrm>
              <a:off x="3524230" y="1775110"/>
              <a:ext cx="38778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524230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709776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89532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80868" y="1775110"/>
              <a:ext cx="165685" cy="21602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266414" y="1775110"/>
              <a:ext cx="165685" cy="216024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51960" y="1775110"/>
              <a:ext cx="165685" cy="216024"/>
            </a:xfrm>
            <a:prstGeom prst="rect">
              <a:avLst/>
            </a:prstGeom>
            <a:solidFill>
              <a:srgbClr val="FF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637506" y="1775110"/>
              <a:ext cx="165685" cy="216024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823052" y="1775110"/>
              <a:ext cx="165685" cy="216024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008598" y="1775110"/>
              <a:ext cx="165685" cy="216024"/>
            </a:xfrm>
            <a:prstGeom prst="rect">
              <a:avLst/>
            </a:prstGeom>
            <a:solidFill>
              <a:srgbClr val="FF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194144" y="1775110"/>
              <a:ext cx="165685" cy="216024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379690" y="1775110"/>
              <a:ext cx="165685" cy="21602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565236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75078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936328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121874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307420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492966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67851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864058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049597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23640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hteck 84"/>
          <p:cNvSpPr/>
          <p:nvPr/>
        </p:nvSpPr>
        <p:spPr>
          <a:xfrm>
            <a:off x="3622403" y="3172326"/>
            <a:ext cx="3978000" cy="3048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TextBox 158"/>
          <p:cNvSpPr txBox="1"/>
          <p:nvPr/>
        </p:nvSpPr>
        <p:spPr>
          <a:xfrm>
            <a:off x="8028384" y="2924944"/>
            <a:ext cx="986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cs typeface="Times New Roman" panose="02020603050405020304" pitchFamily="18" charset="0"/>
              </a:rPr>
              <a:t>B</a:t>
            </a:r>
            <a:r>
              <a:rPr lang="en-US" sz="2400" i="1" baseline="-25000" dirty="0"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cs typeface="Times New Roman" panose="02020603050405020304" pitchFamily="18" charset="0"/>
              </a:rPr>
              <a:t> </a:t>
            </a:r>
            <a:r>
              <a:rPr lang="en-US" i="1" baseline="-25000" dirty="0" smtClean="0">
                <a:cs typeface="Times New Roman" panose="02020603050405020304" pitchFamily="18" charset="0"/>
              </a:rPr>
              <a:t> </a:t>
            </a:r>
            <a:r>
              <a:rPr lang="en-US" dirty="0" smtClean="0"/>
              <a:t>Maps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3073" y="1124744"/>
            <a:ext cx="7351226" cy="1138838"/>
            <a:chOff x="323073" y="1412776"/>
            <a:chExt cx="7351226" cy="1138838"/>
          </a:xfrm>
        </p:grpSpPr>
        <p:graphicFrame>
          <p:nvGraphicFramePr>
            <p:cNvPr id="16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76709584"/>
                </p:ext>
              </p:extLst>
            </p:nvPr>
          </p:nvGraphicFramePr>
          <p:xfrm>
            <a:off x="2363490" y="1412776"/>
            <a:ext cx="7683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9" name="Formel" r:id="rId4" imgW="291960" imgH="431640" progId="Equation.3">
                    <p:embed/>
                  </p:oleObj>
                </mc:Choice>
                <mc:Fallback>
                  <p:oleObj name="Formel" r:id="rId4" imgW="291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3490" y="1412776"/>
                          <a:ext cx="768350" cy="1136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" name="Text Box 21"/>
            <p:cNvSpPr txBox="1">
              <a:spLocks noChangeArrowheads="1"/>
            </p:cNvSpPr>
            <p:nvPr/>
          </p:nvSpPr>
          <p:spPr bwMode="auto">
            <a:xfrm>
              <a:off x="759677" y="1660426"/>
              <a:ext cx="69146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dirty="0" smtClean="0">
                  <a:solidFill>
                    <a:schemeClr val="tx1"/>
                  </a:solidFill>
                </a:rPr>
                <a:t>V(</a:t>
              </a:r>
              <a:r>
                <a:rPr lang="en-US" sz="3600" i="1" dirty="0" err="1" smtClean="0">
                  <a:solidFill>
                    <a:srgbClr val="92D050"/>
                  </a:solidFill>
                </a:rPr>
                <a:t>d</a:t>
              </a:r>
              <a:r>
                <a:rPr lang="en-US" sz="3600" i="1" dirty="0" err="1" smtClean="0">
                  <a:solidFill>
                    <a:schemeClr val="tx1"/>
                  </a:solidFill>
                </a:rPr>
                <a:t>,z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</a:rPr>
                <a:t>) 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=      </a:t>
              </a:r>
              <a:r>
                <a:rPr lang="en-US" sz="3600" i="1" dirty="0" err="1" smtClean="0">
                  <a:solidFill>
                    <a:schemeClr val="tx1"/>
                  </a:solidFill>
                </a:rPr>
                <a:t>a</a:t>
              </a:r>
              <a:r>
                <a:rPr lang="en-US" sz="3600" i="1" baseline="-200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3600" dirty="0" smtClean="0">
                  <a:solidFill>
                    <a:schemeClr val="tx1"/>
                  </a:solidFill>
                </a:rPr>
                <a:t>(</a:t>
              </a:r>
              <a:r>
                <a:rPr lang="en-US" sz="3600" i="1" dirty="0" smtClean="0">
                  <a:solidFill>
                    <a:srgbClr val="92D050"/>
                  </a:solidFill>
                </a:rPr>
                <a:t>d</a:t>
              </a:r>
              <a:r>
                <a:rPr lang="en-US" sz="3600" dirty="0" smtClean="0">
                  <a:solidFill>
                    <a:schemeClr val="tx1"/>
                  </a:solidFill>
                </a:rPr>
                <a:t>)      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 B</a:t>
              </a:r>
              <a:r>
                <a:rPr lang="en-US" sz="3600" i="1" baseline="-20000" dirty="0" smtClean="0">
                  <a:solidFill>
                    <a:schemeClr val="tx1"/>
                  </a:solidFill>
                </a:rPr>
                <a:t>i</a:t>
              </a:r>
              <a:r>
                <a:rPr lang="en-US" sz="3600" dirty="0" smtClean="0">
                  <a:solidFill>
                    <a:schemeClr val="tx1"/>
                  </a:solidFill>
                </a:rPr>
                <a:t>(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z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</a:rPr>
                <a:t>)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72" name="Object 1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9320905"/>
                </p:ext>
              </p:extLst>
            </p:nvPr>
          </p:nvGraphicFramePr>
          <p:xfrm>
            <a:off x="3944679" y="1414964"/>
            <a:ext cx="7683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0" name="Formel" r:id="rId6" imgW="291960" imgH="431640" progId="Equation.3">
                    <p:embed/>
                  </p:oleObj>
                </mc:Choice>
                <mc:Fallback>
                  <p:oleObj name="Formel" r:id="rId6" imgW="291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brigh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4679" y="1414964"/>
                          <a:ext cx="768350" cy="1136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3" name="Object 1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042229"/>
                </p:ext>
              </p:extLst>
            </p:nvPr>
          </p:nvGraphicFramePr>
          <p:xfrm>
            <a:off x="323073" y="1414964"/>
            <a:ext cx="7683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1" name="Formel" r:id="rId8" imgW="291960" imgH="431640" progId="Equation.3">
                    <p:embed/>
                  </p:oleObj>
                </mc:Choice>
                <mc:Fallback>
                  <p:oleObj name="Formel" r:id="rId8" imgW="291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lum bright="10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73" y="1414964"/>
                          <a:ext cx="768350" cy="1136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" name="Textfeld 22"/>
            <p:cNvSpPr txBox="1"/>
            <p:nvPr/>
          </p:nvSpPr>
          <p:spPr>
            <a:xfrm>
              <a:off x="1637561" y="1977922"/>
              <a:ext cx="328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Textfeld 23"/>
            <p:cNvSpPr txBox="1"/>
            <p:nvPr/>
          </p:nvSpPr>
          <p:spPr>
            <a:xfrm>
              <a:off x="4967218" y="1977922"/>
              <a:ext cx="328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51720" y="2955426"/>
            <a:ext cx="1320939" cy="3693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Filter Kernel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9.57668E-7 L -1.66667E-6 -0.0883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1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57668E-7 L -4.72222E-6 -0.088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1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63" grpId="0" animBg="1"/>
      <p:bldP spid="73" grpId="0"/>
      <p:bldP spid="90" grpId="0" animBg="1"/>
      <p:bldP spid="91" grpId="0"/>
      <p:bldP spid="165" grpId="0" animBg="1"/>
      <p:bldP spid="164" grpId="0" animBg="1"/>
      <p:bldP spid="72" grpId="0" animBg="1"/>
      <p:bldP spid="159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for camera 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14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26292" y="2348880"/>
            <a:ext cx="141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 flipH="1">
            <a:off x="3671208" y="2425534"/>
            <a:ext cx="3877857" cy="216024"/>
            <a:chOff x="3524124" y="1984194"/>
            <a:chExt cx="3877857" cy="216024"/>
          </a:xfrm>
        </p:grpSpPr>
        <p:sp>
          <p:nvSpPr>
            <p:cNvPr id="22" name="Rectangle 21"/>
            <p:cNvSpPr/>
            <p:nvPr/>
          </p:nvSpPr>
          <p:spPr>
            <a:xfrm>
              <a:off x="3524124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0967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9521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80762" y="1984194"/>
              <a:ext cx="165685" cy="2160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6308" y="1984194"/>
              <a:ext cx="165685" cy="21602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51854" y="1984194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37400" y="1984194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22946" y="1984194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008492" y="1984194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94038" y="1984194"/>
              <a:ext cx="165685" cy="21602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79584" y="1984194"/>
              <a:ext cx="165685" cy="2160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56513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5067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36222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21768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07314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9286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7840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63952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49491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23629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42"/>
          <p:cNvSpPr/>
          <p:nvPr/>
        </p:nvSpPr>
        <p:spPr>
          <a:xfrm>
            <a:off x="5508104" y="3645024"/>
            <a:ext cx="1630439" cy="1630439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dkEdge">
            <a:bevelT w="889000" h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68140" y="6182067"/>
            <a:ext cx="3955084" cy="55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3668140" y="5769260"/>
            <a:ext cx="3955084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411760" y="5410976"/>
            <a:ext cx="121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camera ray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63" name="Down Arrow 162"/>
          <p:cNvSpPr/>
          <p:nvPr/>
        </p:nvSpPr>
        <p:spPr>
          <a:xfrm>
            <a:off x="8236203" y="2780928"/>
            <a:ext cx="155289" cy="225062"/>
          </a:xfrm>
          <a:prstGeom prst="down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Group 170"/>
          <p:cNvGrpSpPr/>
          <p:nvPr/>
        </p:nvGrpSpPr>
        <p:grpSpPr>
          <a:xfrm rot="10800000">
            <a:off x="3836999" y="2843994"/>
            <a:ext cx="3885154" cy="224966"/>
            <a:chOff x="3689915" y="1403834"/>
            <a:chExt cx="3885154" cy="224966"/>
          </a:xfrm>
        </p:grpSpPr>
        <p:sp>
          <p:nvSpPr>
            <p:cNvPr id="170" name="Rectangle 169"/>
            <p:cNvSpPr/>
            <p:nvPr/>
          </p:nvSpPr>
          <p:spPr>
            <a:xfrm>
              <a:off x="3697212" y="1403834"/>
              <a:ext cx="38778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689915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3875461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061007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246553" y="1412776"/>
              <a:ext cx="165685" cy="216024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32099" y="1412776"/>
              <a:ext cx="165685" cy="216024"/>
            </a:xfrm>
            <a:prstGeom prst="rect">
              <a:avLst/>
            </a:prstGeom>
            <a:solidFill>
              <a:srgbClr val="0066C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617645" y="1412776"/>
              <a:ext cx="165685" cy="21602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803191" y="1412776"/>
              <a:ext cx="165685" cy="216024"/>
            </a:xfrm>
            <a:prstGeom prst="rect">
              <a:avLst/>
            </a:prstGeom>
            <a:solidFill>
              <a:srgbClr val="FF66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988737" y="1412776"/>
              <a:ext cx="165685" cy="216024"/>
            </a:xfrm>
            <a:prstGeom prst="rect">
              <a:avLst/>
            </a:prstGeom>
            <a:solidFill>
              <a:srgbClr val="FF66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174283" y="1412776"/>
              <a:ext cx="165685" cy="21602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359829" y="1412776"/>
              <a:ext cx="165685" cy="216024"/>
            </a:xfrm>
            <a:prstGeom prst="rect">
              <a:avLst/>
            </a:prstGeom>
            <a:solidFill>
              <a:srgbClr val="0066C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545375" y="1412776"/>
              <a:ext cx="165685" cy="216024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5730921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916467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102013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287559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473105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6658651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44197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029743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215282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402087" y="1412776"/>
              <a:ext cx="165685" cy="216024"/>
            </a:xfrm>
            <a:prstGeom prst="rect">
              <a:avLst/>
            </a:prstGeom>
            <a:solidFill>
              <a:srgbClr val="66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Rechteck 84"/>
          <p:cNvSpPr/>
          <p:nvPr/>
        </p:nvSpPr>
        <p:spPr>
          <a:xfrm>
            <a:off x="3790095" y="2799574"/>
            <a:ext cx="1923477" cy="3048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Group 168"/>
          <p:cNvGrpSpPr/>
          <p:nvPr/>
        </p:nvGrpSpPr>
        <p:grpSpPr>
          <a:xfrm flipH="1">
            <a:off x="3754156" y="3030370"/>
            <a:ext cx="3892486" cy="219757"/>
            <a:chOff x="3607072" y="1590210"/>
            <a:chExt cx="3892486" cy="219757"/>
          </a:xfrm>
        </p:grpSpPr>
        <p:sp>
          <p:nvSpPr>
            <p:cNvPr id="168" name="Rectangle 167"/>
            <p:cNvSpPr/>
            <p:nvPr/>
          </p:nvSpPr>
          <p:spPr>
            <a:xfrm>
              <a:off x="3621701" y="1590210"/>
              <a:ext cx="38778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607072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3792618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978164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163710" y="1593943"/>
              <a:ext cx="165685" cy="216024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349256" y="1593943"/>
              <a:ext cx="165685" cy="216024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534802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720348" y="1593943"/>
              <a:ext cx="165685" cy="216024"/>
            </a:xfrm>
            <a:prstGeom prst="rect">
              <a:avLst/>
            </a:prstGeom>
            <a:solidFill>
              <a:srgbClr val="99003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905894" y="1593943"/>
              <a:ext cx="165685" cy="216024"/>
            </a:xfrm>
            <a:prstGeom prst="rect">
              <a:avLst/>
            </a:prstGeom>
            <a:solidFill>
              <a:srgbClr val="99003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091440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276986" y="1593943"/>
              <a:ext cx="165685" cy="216024"/>
            </a:xfrm>
            <a:prstGeom prst="rect">
              <a:avLst/>
            </a:prstGeom>
            <a:solidFill>
              <a:srgbClr val="9933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5462532" y="1593943"/>
              <a:ext cx="165685" cy="216024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648078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833624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19170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204716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390262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575808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761354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946900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132439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319244" y="1593943"/>
              <a:ext cx="165685" cy="216024"/>
            </a:xfrm>
            <a:prstGeom prst="rect">
              <a:avLst/>
            </a:prstGeom>
            <a:solidFill>
              <a:srgbClr val="CC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0" name="Rechteck 84"/>
          <p:cNvSpPr/>
          <p:nvPr/>
        </p:nvSpPr>
        <p:spPr>
          <a:xfrm>
            <a:off x="3706249" y="2985950"/>
            <a:ext cx="1939433" cy="3048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Group 166"/>
          <p:cNvGrpSpPr/>
          <p:nvPr/>
        </p:nvGrpSpPr>
        <p:grpSpPr>
          <a:xfrm flipH="1">
            <a:off x="3671314" y="3215270"/>
            <a:ext cx="3877857" cy="216024"/>
            <a:chOff x="3524230" y="1775110"/>
            <a:chExt cx="3877857" cy="216024"/>
          </a:xfrm>
        </p:grpSpPr>
        <p:sp>
          <p:nvSpPr>
            <p:cNvPr id="166" name="Rectangle 165"/>
            <p:cNvSpPr/>
            <p:nvPr/>
          </p:nvSpPr>
          <p:spPr>
            <a:xfrm>
              <a:off x="3524230" y="1775110"/>
              <a:ext cx="38778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524230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709776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89532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80868" y="1775110"/>
              <a:ext cx="165685" cy="21602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266414" y="1775110"/>
              <a:ext cx="165685" cy="216024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51960" y="1775110"/>
              <a:ext cx="165685" cy="216024"/>
            </a:xfrm>
            <a:prstGeom prst="rect">
              <a:avLst/>
            </a:prstGeom>
            <a:solidFill>
              <a:srgbClr val="FF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637506" y="1775110"/>
              <a:ext cx="165685" cy="216024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823052" y="1775110"/>
              <a:ext cx="165685" cy="216024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008598" y="1775110"/>
              <a:ext cx="165685" cy="216024"/>
            </a:xfrm>
            <a:prstGeom prst="rect">
              <a:avLst/>
            </a:prstGeom>
            <a:solidFill>
              <a:srgbClr val="FF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194144" y="1775110"/>
              <a:ext cx="165685" cy="216024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379690" y="1775110"/>
              <a:ext cx="165685" cy="21602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565236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75078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936328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6121874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6307420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492966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67851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864058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049597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23640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028384" y="2924944"/>
            <a:ext cx="986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cs typeface="Times New Roman" panose="02020603050405020304" pitchFamily="18" charset="0"/>
              </a:rPr>
              <a:t>B</a:t>
            </a:r>
            <a:r>
              <a:rPr lang="en-US" sz="2400" i="1" baseline="-25000" dirty="0"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cs typeface="Times New Roman" panose="02020603050405020304" pitchFamily="18" charset="0"/>
              </a:rPr>
              <a:t> </a:t>
            </a:r>
            <a:r>
              <a:rPr lang="en-US" i="1" baseline="-25000" dirty="0" smtClean="0">
                <a:cs typeface="Times New Roman" panose="02020603050405020304" pitchFamily="18" charset="0"/>
              </a:rPr>
              <a:t> </a:t>
            </a:r>
            <a:r>
              <a:rPr lang="en-US" dirty="0" smtClean="0"/>
              <a:t>Maps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3073" y="1124744"/>
            <a:ext cx="7351226" cy="1138838"/>
            <a:chOff x="323073" y="1412776"/>
            <a:chExt cx="7351226" cy="1138838"/>
          </a:xfrm>
        </p:grpSpPr>
        <p:graphicFrame>
          <p:nvGraphicFramePr>
            <p:cNvPr id="16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5409991"/>
                </p:ext>
              </p:extLst>
            </p:nvPr>
          </p:nvGraphicFramePr>
          <p:xfrm>
            <a:off x="2363490" y="1412776"/>
            <a:ext cx="7683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1" name="Formel" r:id="rId4" imgW="291960" imgH="431640" progId="Equation.3">
                    <p:embed/>
                  </p:oleObj>
                </mc:Choice>
                <mc:Fallback>
                  <p:oleObj name="Formel" r:id="rId4" imgW="291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lum brigh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3490" y="1412776"/>
                          <a:ext cx="768350" cy="1136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" name="Text Box 21"/>
            <p:cNvSpPr txBox="1">
              <a:spLocks noChangeArrowheads="1"/>
            </p:cNvSpPr>
            <p:nvPr/>
          </p:nvSpPr>
          <p:spPr bwMode="auto">
            <a:xfrm>
              <a:off x="759677" y="1660426"/>
              <a:ext cx="691462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dirty="0" smtClean="0">
                  <a:solidFill>
                    <a:schemeClr val="tx1"/>
                  </a:solidFill>
                </a:rPr>
                <a:t>V(</a:t>
              </a:r>
              <a:r>
                <a:rPr lang="en-US" sz="3600" i="1" dirty="0" err="1" smtClean="0">
                  <a:solidFill>
                    <a:srgbClr val="92D050"/>
                  </a:solidFill>
                </a:rPr>
                <a:t>d</a:t>
              </a:r>
              <a:r>
                <a:rPr lang="en-US" sz="3600" i="1" dirty="0" err="1" smtClean="0">
                  <a:solidFill>
                    <a:schemeClr val="tx1"/>
                  </a:solidFill>
                </a:rPr>
                <a:t>,z</a:t>
              </a:r>
              <a:r>
                <a:rPr lang="en-US" sz="2000" i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</a:rPr>
                <a:t>) 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=      </a:t>
              </a:r>
              <a:r>
                <a:rPr lang="en-US" sz="3600" i="1" dirty="0" err="1" smtClean="0">
                  <a:solidFill>
                    <a:schemeClr val="tx1"/>
                  </a:solidFill>
                </a:rPr>
                <a:t>a</a:t>
              </a:r>
              <a:r>
                <a:rPr lang="en-US" sz="3600" i="1" baseline="-20000" dirty="0" err="1" smtClean="0">
                  <a:solidFill>
                    <a:schemeClr val="tx1"/>
                  </a:solidFill>
                </a:rPr>
                <a:t>i</a:t>
              </a:r>
              <a:r>
                <a:rPr lang="en-US" sz="3600" dirty="0" smtClean="0">
                  <a:solidFill>
                    <a:schemeClr val="tx1"/>
                  </a:solidFill>
                </a:rPr>
                <a:t>(</a:t>
              </a:r>
              <a:r>
                <a:rPr lang="en-US" sz="3600" i="1" dirty="0" smtClean="0">
                  <a:solidFill>
                    <a:srgbClr val="92D050"/>
                  </a:solidFill>
                </a:rPr>
                <a:t>d</a:t>
              </a:r>
              <a:r>
                <a:rPr lang="en-US" sz="3600" dirty="0" smtClean="0">
                  <a:solidFill>
                    <a:schemeClr val="tx1"/>
                  </a:solidFill>
                </a:rPr>
                <a:t>)      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 B</a:t>
              </a:r>
              <a:r>
                <a:rPr lang="en-US" sz="3600" i="1" baseline="-20000" dirty="0" smtClean="0">
                  <a:solidFill>
                    <a:schemeClr val="tx1"/>
                  </a:solidFill>
                </a:rPr>
                <a:t>i</a:t>
              </a:r>
              <a:r>
                <a:rPr lang="en-US" sz="3600" dirty="0" smtClean="0">
                  <a:solidFill>
                    <a:schemeClr val="tx1"/>
                  </a:solidFill>
                </a:rPr>
                <a:t>(</a:t>
              </a:r>
              <a:r>
                <a:rPr lang="en-US" sz="3600" i="1" dirty="0" smtClean="0">
                  <a:solidFill>
                    <a:schemeClr val="tx1"/>
                  </a:solidFill>
                </a:rPr>
                <a:t>z</a:t>
              </a:r>
              <a:r>
                <a:rPr lang="en-US" sz="2400" i="1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smtClean="0">
                  <a:solidFill>
                    <a:schemeClr val="tx1"/>
                  </a:solidFill>
                </a:rPr>
                <a:t>)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72" name="Object 1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973695"/>
                </p:ext>
              </p:extLst>
            </p:nvPr>
          </p:nvGraphicFramePr>
          <p:xfrm>
            <a:off x="3944679" y="1414964"/>
            <a:ext cx="7683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2" name="Formel" r:id="rId6" imgW="291960" imgH="431640" progId="Equation.3">
                    <p:embed/>
                  </p:oleObj>
                </mc:Choice>
                <mc:Fallback>
                  <p:oleObj name="Formel" r:id="rId6" imgW="291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brigh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4679" y="1414964"/>
                          <a:ext cx="768350" cy="1136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3" name="Object 1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918980"/>
                </p:ext>
              </p:extLst>
            </p:nvPr>
          </p:nvGraphicFramePr>
          <p:xfrm>
            <a:off x="323073" y="1414964"/>
            <a:ext cx="7683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3" name="Formel" r:id="rId8" imgW="291960" imgH="431640" progId="Equation.3">
                    <p:embed/>
                  </p:oleObj>
                </mc:Choice>
                <mc:Fallback>
                  <p:oleObj name="Formel" r:id="rId8" imgW="291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lum bright="10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073" y="1414964"/>
                          <a:ext cx="768350" cy="1136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" name="Textfeld 22"/>
            <p:cNvSpPr txBox="1"/>
            <p:nvPr/>
          </p:nvSpPr>
          <p:spPr>
            <a:xfrm>
              <a:off x="1637561" y="1977922"/>
              <a:ext cx="328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Textfeld 23"/>
            <p:cNvSpPr txBox="1"/>
            <p:nvPr/>
          </p:nvSpPr>
          <p:spPr>
            <a:xfrm>
              <a:off x="4967218" y="1977922"/>
              <a:ext cx="328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2411760" y="4293096"/>
            <a:ext cx="121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camera ray</a:t>
            </a:r>
            <a:endParaRPr lang="en-US" dirty="0">
              <a:solidFill>
                <a:srgbClr val="FF5050"/>
              </a:solidFill>
            </a:endParaRPr>
          </a:p>
        </p:txBody>
      </p:sp>
      <p:cxnSp>
        <p:nvCxnSpPr>
          <p:cNvPr id="162" name="Straight Arrow Connector 161"/>
          <p:cNvCxnSpPr/>
          <p:nvPr/>
        </p:nvCxnSpPr>
        <p:spPr>
          <a:xfrm flipH="1">
            <a:off x="3668140" y="4601688"/>
            <a:ext cx="1827461" cy="0"/>
          </a:xfrm>
          <a:prstGeom prst="straightConnector1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83499" y="3862789"/>
            <a:ext cx="69602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FF5050"/>
                </a:solidFill>
              </a:rPr>
              <a:t>N?</a:t>
            </a:r>
            <a:endParaRPr lang="en-US" i="1" dirty="0">
              <a:solidFill>
                <a:srgbClr val="FF5050"/>
              </a:solidFill>
            </a:endParaRPr>
          </a:p>
        </p:txBody>
      </p:sp>
      <p:sp>
        <p:nvSpPr>
          <p:cNvPr id="201" name="Rechteck 84"/>
          <p:cNvSpPr/>
          <p:nvPr/>
        </p:nvSpPr>
        <p:spPr>
          <a:xfrm>
            <a:off x="3622402" y="3172326"/>
            <a:ext cx="1942613" cy="304864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6" grpId="0"/>
      <p:bldP spid="20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Sum-like Filtering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15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08104" y="3645024"/>
            <a:ext cx="1630439" cy="1630439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dkEdge">
            <a:bevelT w="889000" h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68140" y="6182067"/>
            <a:ext cx="3955084" cy="55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68140" y="5769260"/>
            <a:ext cx="3955084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1760" y="5410976"/>
            <a:ext cx="121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camera ray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11760" y="4293096"/>
            <a:ext cx="121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5050"/>
                </a:solidFill>
              </a:rPr>
              <a:t>camera ray</a:t>
            </a:r>
            <a:endParaRPr lang="en-US" dirty="0">
              <a:solidFill>
                <a:srgbClr val="FF505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668140" y="4601688"/>
            <a:ext cx="1827461" cy="0"/>
          </a:xfrm>
          <a:prstGeom prst="straightConnector1">
            <a:avLst/>
          </a:prstGeom>
          <a:ln w="28575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 flipH="1">
            <a:off x="3671314" y="1679613"/>
            <a:ext cx="3877857" cy="216024"/>
            <a:chOff x="3524230" y="1775110"/>
            <a:chExt cx="3877857" cy="216024"/>
          </a:xfrm>
        </p:grpSpPr>
        <p:sp>
          <p:nvSpPr>
            <p:cNvPr id="35" name="Rectangle 34"/>
            <p:cNvSpPr/>
            <p:nvPr/>
          </p:nvSpPr>
          <p:spPr>
            <a:xfrm>
              <a:off x="3524230" y="1775110"/>
              <a:ext cx="38778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24230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09776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89532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080868" y="1775110"/>
              <a:ext cx="165685" cy="21602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266414" y="1775110"/>
              <a:ext cx="165685" cy="216024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51960" y="1775110"/>
              <a:ext cx="165685" cy="216024"/>
            </a:xfrm>
            <a:prstGeom prst="rect">
              <a:avLst/>
            </a:prstGeom>
            <a:solidFill>
              <a:srgbClr val="FF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37506" y="1775110"/>
              <a:ext cx="165685" cy="216024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23052" y="1775110"/>
              <a:ext cx="165685" cy="216024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008598" y="1775110"/>
              <a:ext cx="165685" cy="216024"/>
            </a:xfrm>
            <a:prstGeom prst="rect">
              <a:avLst/>
            </a:prstGeom>
            <a:solidFill>
              <a:srgbClr val="FF339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94144" y="1775110"/>
              <a:ext cx="165685" cy="216024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79690" y="1775110"/>
              <a:ext cx="165685" cy="21602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65236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75078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36328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21874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307420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492966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7851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64058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049597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23640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 flipH="1">
            <a:off x="3671314" y="2996952"/>
            <a:ext cx="3877857" cy="216024"/>
            <a:chOff x="3524230" y="1775110"/>
            <a:chExt cx="3877857" cy="216024"/>
          </a:xfrm>
        </p:grpSpPr>
        <p:sp>
          <p:nvSpPr>
            <p:cNvPr id="128" name="Rectangle 127"/>
            <p:cNvSpPr/>
            <p:nvPr/>
          </p:nvSpPr>
          <p:spPr>
            <a:xfrm>
              <a:off x="3524230" y="1775110"/>
              <a:ext cx="3877857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524230" y="1775110"/>
              <a:ext cx="165685" cy="216024"/>
            </a:xfrm>
            <a:prstGeom prst="rect">
              <a:avLst/>
            </a:prstGeom>
            <a:solidFill>
              <a:srgbClr val="9700DA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709776" y="1775110"/>
              <a:ext cx="165685" cy="216024"/>
            </a:xfrm>
            <a:prstGeom prst="rect">
              <a:avLst/>
            </a:prstGeom>
            <a:solidFill>
              <a:srgbClr val="AB00DA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895322" y="1775110"/>
              <a:ext cx="165685" cy="216024"/>
            </a:xfrm>
            <a:prstGeom prst="rect">
              <a:avLst/>
            </a:prstGeom>
            <a:solidFill>
              <a:srgbClr val="BB00DA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080868" y="1775110"/>
              <a:ext cx="165685" cy="216024"/>
            </a:xfrm>
            <a:prstGeom prst="rect">
              <a:avLst/>
            </a:prstGeom>
            <a:solidFill>
              <a:srgbClr val="C800A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4266414" y="1775110"/>
              <a:ext cx="165685" cy="216024"/>
            </a:xfrm>
            <a:prstGeom prst="rect">
              <a:avLst/>
            </a:prstGeom>
            <a:solidFill>
              <a:srgbClr val="BB01BB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451960" y="1775110"/>
              <a:ext cx="165685" cy="216024"/>
            </a:xfrm>
            <a:prstGeom prst="rect">
              <a:avLst/>
            </a:prstGeom>
            <a:solidFill>
              <a:srgbClr val="B000DA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637506" y="1775110"/>
              <a:ext cx="165685" cy="216024"/>
            </a:xfrm>
            <a:prstGeom prst="rect">
              <a:avLst/>
            </a:prstGeom>
            <a:solidFill>
              <a:srgbClr val="9900C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823052" y="1775110"/>
              <a:ext cx="165685" cy="216024"/>
            </a:xfrm>
            <a:prstGeom prst="rect">
              <a:avLst/>
            </a:prstGeom>
            <a:solidFill>
              <a:srgbClr val="6400A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008598" y="1775110"/>
              <a:ext cx="165685" cy="216024"/>
            </a:xfrm>
            <a:prstGeom prst="rect">
              <a:avLst/>
            </a:prstGeom>
            <a:solidFill>
              <a:srgbClr val="6E00B8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5194144" y="1775110"/>
              <a:ext cx="165685" cy="216024"/>
            </a:xfrm>
            <a:prstGeom prst="rect">
              <a:avLst/>
            </a:prstGeom>
            <a:solidFill>
              <a:srgbClr val="7900F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379690" y="1775110"/>
              <a:ext cx="165685" cy="216024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565236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75078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936328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121874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307420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6492966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67851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864058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7049597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236402" y="1775110"/>
              <a:ext cx="165685" cy="21602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7960425" y="155679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cs typeface="Times New Roman" panose="02020603050405020304" pitchFamily="18" charset="0"/>
              </a:rPr>
              <a:t>B</a:t>
            </a:r>
            <a:r>
              <a:rPr lang="en-US" sz="2400" i="1" baseline="-25000" dirty="0"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cs typeface="Times New Roman" panose="02020603050405020304" pitchFamily="18" charset="0"/>
              </a:rPr>
              <a:t> </a:t>
            </a:r>
            <a:r>
              <a:rPr lang="en-US" i="1" baseline="-25000" dirty="0" smtClean="0">
                <a:cs typeface="Times New Roman" panose="02020603050405020304" pitchFamily="18" charset="0"/>
              </a:rPr>
              <a:t> </a:t>
            </a:r>
            <a:r>
              <a:rPr lang="en-US" dirty="0" smtClean="0"/>
              <a:t>Map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7966606" y="2731567"/>
            <a:ext cx="983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cs typeface="Times New Roman" panose="02020603050405020304" pitchFamily="18" charset="0"/>
              </a:rPr>
              <a:t>Filtered</a:t>
            </a:r>
          </a:p>
          <a:p>
            <a:r>
              <a:rPr lang="en-US" sz="2400" i="1" dirty="0" smtClean="0">
                <a:cs typeface="Times New Roman" panose="02020603050405020304" pitchFamily="18" charset="0"/>
              </a:rPr>
              <a:t>B</a:t>
            </a:r>
            <a:r>
              <a:rPr lang="en-US" sz="2400" i="1" baseline="-25000" dirty="0" smtClean="0">
                <a:cs typeface="Times New Roman" panose="02020603050405020304" pitchFamily="18" charset="0"/>
              </a:rPr>
              <a:t>i</a:t>
            </a:r>
            <a:r>
              <a:rPr lang="en-US" i="1" baseline="-25000" dirty="0" smtClean="0">
                <a:cs typeface="Times New Roman" panose="02020603050405020304" pitchFamily="18" charset="0"/>
              </a:rPr>
              <a:t>  </a:t>
            </a:r>
            <a:r>
              <a:rPr lang="en-US" dirty="0" smtClean="0"/>
              <a:t>Map</a:t>
            </a:r>
          </a:p>
        </p:txBody>
      </p:sp>
      <p:sp>
        <p:nvSpPr>
          <p:cNvPr id="152" name="Down Arrow 151"/>
          <p:cNvSpPr/>
          <p:nvPr/>
        </p:nvSpPr>
        <p:spPr>
          <a:xfrm>
            <a:off x="8236203" y="2276872"/>
            <a:ext cx="155289" cy="225062"/>
          </a:xfrm>
          <a:prstGeom prst="downArrow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/>
          <p:cNvCxnSpPr/>
          <p:nvPr/>
        </p:nvCxnSpPr>
        <p:spPr>
          <a:xfrm>
            <a:off x="3671314" y="3501008"/>
            <a:ext cx="0" cy="27363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/>
          <p:cNvGrpSpPr/>
          <p:nvPr/>
        </p:nvGrpSpPr>
        <p:grpSpPr>
          <a:xfrm>
            <a:off x="3625850" y="1628800"/>
            <a:ext cx="3970486" cy="1584176"/>
            <a:chOff x="3625850" y="1628800"/>
            <a:chExt cx="3970486" cy="1584176"/>
          </a:xfrm>
        </p:grpSpPr>
        <p:sp>
          <p:nvSpPr>
            <p:cNvPr id="173" name="Rectangle 172"/>
            <p:cNvSpPr/>
            <p:nvPr/>
          </p:nvSpPr>
          <p:spPr>
            <a:xfrm>
              <a:off x="3625850" y="1628800"/>
              <a:ext cx="3923321" cy="314300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7364583" y="2996952"/>
              <a:ext cx="205407" cy="216024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/>
            <p:nvPr/>
          </p:nvCxnSpPr>
          <p:spPr>
            <a:xfrm>
              <a:off x="3625850" y="1930400"/>
              <a:ext cx="3746500" cy="107950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7550150" y="1936750"/>
              <a:ext cx="8267" cy="107315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7063562" y="2420888"/>
                  <a:ext cx="532774" cy="614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400" b="0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14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3562" y="2420888"/>
                  <a:ext cx="532774" cy="61407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747" t="-115842" r="-113793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1" name="Group 180"/>
          <p:cNvGrpSpPr/>
          <p:nvPr/>
        </p:nvGrpSpPr>
        <p:grpSpPr>
          <a:xfrm>
            <a:off x="3671314" y="1679613"/>
            <a:ext cx="1937516" cy="1533363"/>
            <a:chOff x="3671314" y="1679613"/>
            <a:chExt cx="1937516" cy="1533363"/>
          </a:xfrm>
        </p:grpSpPr>
        <p:sp>
          <p:nvSpPr>
            <p:cNvPr id="155" name="Rectangle 154"/>
            <p:cNvSpPr/>
            <p:nvPr/>
          </p:nvSpPr>
          <p:spPr>
            <a:xfrm>
              <a:off x="5322618" y="2996952"/>
              <a:ext cx="205407" cy="216024"/>
            </a:xfrm>
            <a:prstGeom prst="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671314" y="1679613"/>
              <a:ext cx="1856712" cy="216024"/>
            </a:xfrm>
            <a:prstGeom prst="rect">
              <a:avLst/>
            </a:prstGeom>
            <a:noFill/>
            <a:ln w="5715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3676650" y="1898650"/>
              <a:ext cx="1651000" cy="1104900"/>
            </a:xfrm>
            <a:prstGeom prst="line">
              <a:avLst/>
            </a:prstGeom>
            <a:ln w="5715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537200" y="1905000"/>
              <a:ext cx="0" cy="1098550"/>
            </a:xfrm>
            <a:prstGeom prst="line">
              <a:avLst/>
            </a:prstGeom>
            <a:ln w="5715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076056" y="2420888"/>
                  <a:ext cx="532774" cy="614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1400" i="1" smtClean="0">
                                <a:solidFill>
                                  <a:srgbClr val="FF5050"/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400" b="0" i="1" smtClean="0">
                                <a:solidFill>
                                  <a:srgbClr val="FF5050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sz="1400" dirty="0">
                    <a:solidFill>
                      <a:srgbClr val="FF5050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2420888"/>
                  <a:ext cx="532774" cy="6140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5747" t="-115842" r="-113793" b="-1663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79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2244E-6 L 0.42917 -1.02244E-6 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for camera 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16</a:t>
            </a:fld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508104" y="3645024"/>
            <a:ext cx="1630439" cy="1630439"/>
          </a:xfrm>
          <a:prstGeom prst="ellipse">
            <a:avLst/>
          </a:prstGeom>
          <a:scene3d>
            <a:camera prst="orthographicFront"/>
            <a:lightRig rig="threePt" dir="t"/>
          </a:scene3d>
          <a:sp3d prstMaterial="dkEdge">
            <a:bevelT w="889000" h="889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668140" y="6182067"/>
            <a:ext cx="3955084" cy="55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3668140" y="5373216"/>
            <a:ext cx="3955084" cy="39604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512658"/>
              </p:ext>
            </p:extLst>
          </p:nvPr>
        </p:nvGraphicFramePr>
        <p:xfrm>
          <a:off x="2939554" y="1124744"/>
          <a:ext cx="7683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Formel" r:id="rId4" imgW="291960" imgH="431640" progId="Equation.3">
                  <p:embed/>
                </p:oleObj>
              </mc:Choice>
              <mc:Fallback>
                <p:oleObj name="Formel" r:id="rId4" imgW="29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554" y="1124744"/>
                        <a:ext cx="76835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" name="Text Box 21"/>
          <p:cNvSpPr txBox="1">
            <a:spLocks noChangeArrowheads="1"/>
          </p:cNvSpPr>
          <p:nvPr/>
        </p:nvSpPr>
        <p:spPr bwMode="auto">
          <a:xfrm>
            <a:off x="759677" y="1372394"/>
            <a:ext cx="69146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V(</a:t>
            </a:r>
            <a:r>
              <a:rPr lang="en-US" sz="3600" i="1" dirty="0" err="1" smtClean="0">
                <a:solidFill>
                  <a:srgbClr val="92D050"/>
                </a:solidFill>
              </a:rPr>
              <a:t>d</a:t>
            </a:r>
            <a:r>
              <a:rPr lang="en-US" sz="3600" i="1" dirty="0" err="1" smtClean="0">
                <a:solidFill>
                  <a:schemeClr val="tx1"/>
                </a:solidFill>
              </a:rPr>
              <a:t>,z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en-US" sz="3600" i="1" dirty="0" smtClean="0">
                <a:solidFill>
                  <a:schemeClr val="tx1"/>
                </a:solidFill>
              </a:rPr>
              <a:t>=            </a:t>
            </a:r>
            <a:r>
              <a:rPr lang="en-US" sz="3600" i="1" dirty="0" err="1" smtClean="0">
                <a:solidFill>
                  <a:schemeClr val="tx1"/>
                </a:solidFill>
              </a:rPr>
              <a:t>a</a:t>
            </a:r>
            <a:r>
              <a:rPr lang="en-US" sz="3600" i="1" baseline="-20000" dirty="0" err="1" smtClean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(</a:t>
            </a:r>
            <a:r>
              <a:rPr lang="en-US" sz="3600" i="1" dirty="0" err="1" smtClean="0">
                <a:solidFill>
                  <a:srgbClr val="92D050"/>
                </a:solidFill>
              </a:rPr>
              <a:t>d</a:t>
            </a:r>
            <a:r>
              <a:rPr lang="en-US" sz="2400" i="1" baseline="-25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solidFill>
                  <a:schemeClr val="tx1"/>
                </a:solidFill>
              </a:rPr>
              <a:t>)       </a:t>
            </a:r>
            <a:r>
              <a:rPr lang="en-US" sz="3600" i="1" dirty="0" smtClean="0">
                <a:solidFill>
                  <a:schemeClr val="tx1"/>
                </a:solidFill>
              </a:rPr>
              <a:t>B</a:t>
            </a:r>
            <a:r>
              <a:rPr lang="en-US" sz="3600" i="1" baseline="-20000" dirty="0" smtClean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(</a:t>
            </a:r>
            <a:r>
              <a:rPr lang="en-US" sz="3600" i="1" dirty="0" err="1" smtClean="0">
                <a:solidFill>
                  <a:schemeClr val="tx1"/>
                </a:solidFill>
              </a:rPr>
              <a:t>z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172" name="Object 1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70525"/>
              </p:ext>
            </p:extLst>
          </p:nvPr>
        </p:nvGraphicFramePr>
        <p:xfrm>
          <a:off x="2339752" y="1126932"/>
          <a:ext cx="7683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Formel" r:id="rId6" imgW="291960" imgH="431640" progId="Equation.3">
                  <p:embed/>
                </p:oleObj>
              </mc:Choice>
              <mc:Fallback>
                <p:oleObj name="Formel" r:id="rId6" imgW="29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126932"/>
                        <a:ext cx="768350" cy="113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454330"/>
              </p:ext>
            </p:extLst>
          </p:nvPr>
        </p:nvGraphicFramePr>
        <p:xfrm>
          <a:off x="323073" y="1126932"/>
          <a:ext cx="76835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Formel" r:id="rId8" imgW="291960" imgH="431640" progId="Equation.3">
                  <p:embed/>
                </p:oleObj>
              </mc:Choice>
              <mc:Fallback>
                <p:oleObj name="Formel" r:id="rId8" imgW="291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73" y="1126932"/>
                        <a:ext cx="76835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" name="Group 163"/>
          <p:cNvGrpSpPr/>
          <p:nvPr/>
        </p:nvGrpSpPr>
        <p:grpSpPr>
          <a:xfrm>
            <a:off x="2915816" y="5085184"/>
            <a:ext cx="648072" cy="324036"/>
            <a:chOff x="395536" y="3068960"/>
            <a:chExt cx="648072" cy="324036"/>
          </a:xfrm>
        </p:grpSpPr>
        <p:sp>
          <p:nvSpPr>
            <p:cNvPr id="165" name="Trapezoid 164"/>
            <p:cNvSpPr/>
            <p:nvPr/>
          </p:nvSpPr>
          <p:spPr>
            <a:xfrm rot="16200000">
              <a:off x="737574" y="3086962"/>
              <a:ext cx="324036" cy="28803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lumOff val="50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95536" y="3122966"/>
              <a:ext cx="360040" cy="21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7626292" y="2987660"/>
            <a:ext cx="141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grpSp>
        <p:nvGrpSpPr>
          <p:cNvPr id="178" name="Group 177"/>
          <p:cNvGrpSpPr/>
          <p:nvPr/>
        </p:nvGrpSpPr>
        <p:grpSpPr>
          <a:xfrm flipH="1">
            <a:off x="3671208" y="3064314"/>
            <a:ext cx="3877857" cy="216024"/>
            <a:chOff x="3524124" y="1984194"/>
            <a:chExt cx="3877857" cy="216024"/>
          </a:xfrm>
        </p:grpSpPr>
        <p:sp>
          <p:nvSpPr>
            <p:cNvPr id="179" name="Rectangle 178"/>
            <p:cNvSpPr/>
            <p:nvPr/>
          </p:nvSpPr>
          <p:spPr>
            <a:xfrm>
              <a:off x="3524124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370967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89521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080762" y="1984194"/>
              <a:ext cx="165685" cy="2160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266308" y="1984194"/>
              <a:ext cx="165685" cy="21602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451854" y="1984194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4637400" y="1984194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822946" y="1984194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008492" y="1984194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94038" y="1984194"/>
              <a:ext cx="165685" cy="21602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379584" y="1984194"/>
              <a:ext cx="165685" cy="2160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56513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75067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936222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121768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307314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49286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67840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863952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7049491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723629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4040946" y="3357493"/>
            <a:ext cx="3260573" cy="2375764"/>
            <a:chOff x="3896930" y="2132856"/>
            <a:chExt cx="3260573" cy="3265316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3896930" y="2132856"/>
              <a:ext cx="0" cy="2819951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4714768" y="2132856"/>
              <a:ext cx="0" cy="2939120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5529012" y="2132856"/>
              <a:ext cx="0" cy="3056943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343256" y="2132856"/>
              <a:ext cx="0" cy="3148583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7157503" y="2132856"/>
              <a:ext cx="0" cy="3265316"/>
            </a:xfrm>
            <a:prstGeom prst="line">
              <a:avLst/>
            </a:prstGeom>
            <a:ln w="28575">
              <a:solidFill>
                <a:srgbClr val="92D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Rectangle 212"/>
          <p:cNvSpPr/>
          <p:nvPr/>
        </p:nvSpPr>
        <p:spPr>
          <a:xfrm>
            <a:off x="3595994" y="4776761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92D050"/>
                </a:solidFill>
              </a:rPr>
              <a:t>d</a:t>
            </a:r>
            <a:r>
              <a:rPr lang="en-US" sz="2400" i="1" baseline="-25000" dirty="0" smtClean="0">
                <a:solidFill>
                  <a:srgbClr val="92D050"/>
                </a:solidFill>
              </a:rPr>
              <a:t>2</a:t>
            </a:r>
            <a:endParaRPr lang="en-US" sz="2400" baseline="-25000" dirty="0"/>
          </a:p>
        </p:txBody>
      </p:sp>
      <p:sp>
        <p:nvSpPr>
          <p:cNvPr id="214" name="Rectangle 213"/>
          <p:cNvSpPr/>
          <p:nvPr/>
        </p:nvSpPr>
        <p:spPr>
          <a:xfrm>
            <a:off x="4414644" y="4893549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92D050"/>
                </a:solidFill>
              </a:rPr>
              <a:t>d</a:t>
            </a:r>
            <a:r>
              <a:rPr lang="en-US" sz="2400" i="1" baseline="-25000" dirty="0" smtClean="0">
                <a:solidFill>
                  <a:srgbClr val="92D050"/>
                </a:solidFill>
              </a:rPr>
              <a:t>7</a:t>
            </a:r>
            <a:endParaRPr lang="en-US" sz="2400" baseline="-25000" dirty="0"/>
          </a:p>
        </p:txBody>
      </p:sp>
      <p:sp>
        <p:nvSpPr>
          <p:cNvPr id="215" name="Rectangle 214"/>
          <p:cNvSpPr/>
          <p:nvPr/>
        </p:nvSpPr>
        <p:spPr>
          <a:xfrm>
            <a:off x="5148064" y="5013176"/>
            <a:ext cx="55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92D050"/>
                </a:solidFill>
              </a:rPr>
              <a:t>d</a:t>
            </a:r>
            <a:r>
              <a:rPr lang="en-US" sz="2400" i="1" baseline="-25000" dirty="0" smtClean="0">
                <a:solidFill>
                  <a:srgbClr val="92D050"/>
                </a:solidFill>
              </a:rPr>
              <a:t>11</a:t>
            </a:r>
            <a:endParaRPr lang="en-US" sz="2400" baseline="-25000" dirty="0"/>
          </a:p>
        </p:txBody>
      </p:sp>
      <p:sp>
        <p:nvSpPr>
          <p:cNvPr id="216" name="Rectangle 215"/>
          <p:cNvSpPr/>
          <p:nvPr/>
        </p:nvSpPr>
        <p:spPr>
          <a:xfrm>
            <a:off x="5964462" y="5127575"/>
            <a:ext cx="55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92D050"/>
                </a:solidFill>
              </a:rPr>
              <a:t>d</a:t>
            </a:r>
            <a:r>
              <a:rPr lang="en-US" sz="2400" i="1" baseline="-25000" dirty="0" smtClean="0">
                <a:solidFill>
                  <a:srgbClr val="92D050"/>
                </a:solidFill>
              </a:rPr>
              <a:t>16</a:t>
            </a:r>
            <a:endParaRPr lang="en-US" sz="2400" baseline="-25000" dirty="0"/>
          </a:p>
        </p:txBody>
      </p:sp>
      <p:sp>
        <p:nvSpPr>
          <p:cNvPr id="217" name="Rectangle 216"/>
          <p:cNvSpPr/>
          <p:nvPr/>
        </p:nvSpPr>
        <p:spPr>
          <a:xfrm>
            <a:off x="6756550" y="5199583"/>
            <a:ext cx="55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92D050"/>
                </a:solidFill>
              </a:rPr>
              <a:t>d</a:t>
            </a:r>
            <a:r>
              <a:rPr lang="en-US" sz="2400" i="1" baseline="-25000" dirty="0" smtClean="0">
                <a:solidFill>
                  <a:srgbClr val="92D050"/>
                </a:solidFill>
              </a:rPr>
              <a:t>21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0133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2326 -2.2222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2326 -2.22222E-6 L 0.06823 -2.22222E-6 " pathEditMode="relative" rAng="0" ptsTypes="AA">
                                      <p:cBhvr>
                                        <p:cTn id="25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6823 -2.22222E-6 L 0.12326 -2.22222E-6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2326 -2.22222E-6 L 3.33333E-6 -2.22222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4" grpId="0"/>
      <p:bldP spid="215" grpId="0"/>
      <p:bldP spid="216" grpId="0"/>
      <p:bldP spid="2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Rectified Shadow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17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07904" y="990074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91834" y="980728"/>
            <a:ext cx="197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Light direction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 rot="1200000">
            <a:off x="2429298" y="1359244"/>
            <a:ext cx="6275406" cy="2862318"/>
            <a:chOff x="2617074" y="1988840"/>
            <a:chExt cx="6275406" cy="2862318"/>
          </a:xfrm>
        </p:grpSpPr>
        <p:grpSp>
          <p:nvGrpSpPr>
            <p:cNvPr id="11" name="Group 10"/>
            <p:cNvGrpSpPr/>
            <p:nvPr/>
          </p:nvGrpSpPr>
          <p:grpSpPr>
            <a:xfrm>
              <a:off x="2617074" y="3257980"/>
              <a:ext cx="648072" cy="324036"/>
              <a:chOff x="395536" y="3068960"/>
              <a:chExt cx="648072" cy="324036"/>
            </a:xfrm>
          </p:grpSpPr>
          <p:sp>
            <p:nvSpPr>
              <p:cNvPr id="10" name="Trapezoid 9"/>
              <p:cNvSpPr/>
              <p:nvPr/>
            </p:nvSpPr>
            <p:spPr>
              <a:xfrm rot="16200000">
                <a:off x="737574" y="3086962"/>
                <a:ext cx="324036" cy="288032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lumOff val="50000"/>
                      <a:tint val="66000"/>
                      <a:satMod val="160000"/>
                    </a:schemeClr>
                  </a:gs>
                  <a:gs pos="50000">
                    <a:schemeClr val="bg1">
                      <a:lumMod val="50000"/>
                      <a:lumOff val="50000"/>
                      <a:tint val="44500"/>
                      <a:satMod val="160000"/>
                    </a:schemeClr>
                  </a:gs>
                  <a:gs pos="100000">
                    <a:schemeClr val="bg1">
                      <a:lumMod val="50000"/>
                      <a:lumOff val="50000"/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95536" y="3122966"/>
                <a:ext cx="360040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tint val="66000"/>
                      <a:satMod val="160000"/>
                    </a:schemeClr>
                  </a:gs>
                  <a:gs pos="50000">
                    <a:schemeClr val="tx1">
                      <a:lumMod val="50000"/>
                      <a:tint val="44500"/>
                      <a:satMod val="160000"/>
                    </a:schemeClr>
                  </a:gs>
                  <a:gs pos="100000">
                    <a:schemeClr val="tx1">
                      <a:lumMod val="5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700858" y="1988840"/>
              <a:ext cx="5191622" cy="2862318"/>
              <a:chOff x="3700858" y="1988840"/>
              <a:chExt cx="5191622" cy="2862318"/>
            </a:xfrm>
          </p:grpSpPr>
          <p:sp>
            <p:nvSpPr>
              <p:cNvPr id="12" name="Trapezoid 11"/>
              <p:cNvSpPr/>
              <p:nvPr/>
            </p:nvSpPr>
            <p:spPr>
              <a:xfrm rot="16200000">
                <a:off x="4865510" y="824188"/>
                <a:ext cx="2862318" cy="5191622"/>
              </a:xfrm>
              <a:prstGeom prst="trapezoid">
                <a:avLst>
                  <a:gd name="adj" fmla="val 40006"/>
                </a:avLst>
              </a:prstGeom>
              <a:gradFill flip="none" rotWithShape="1">
                <a:gsLst>
                  <a:gs pos="0">
                    <a:schemeClr val="tx1">
                      <a:lumMod val="6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2" idx="0"/>
                <a:endCxn id="12" idx="2"/>
              </p:cNvCxnSpPr>
              <p:nvPr/>
            </p:nvCxnSpPr>
            <p:spPr>
              <a:xfrm>
                <a:off x="3700858" y="3419999"/>
                <a:ext cx="5191622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3713259" y="2703444"/>
                <a:ext cx="5176299" cy="56454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705308" y="3546282"/>
                <a:ext cx="5176299" cy="59634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Oval 12"/>
          <p:cNvSpPr/>
          <p:nvPr/>
        </p:nvSpPr>
        <p:spPr>
          <a:xfrm>
            <a:off x="4572000" y="2087921"/>
            <a:ext cx="864096" cy="864096"/>
          </a:xfrm>
          <a:prstGeom prst="ellipse">
            <a:avLst/>
          </a:prstGeom>
          <a:solidFill>
            <a:srgbClr val="92D050"/>
          </a:solidFill>
          <a:ln>
            <a:solidFill>
              <a:srgbClr val="32A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80312" y="2975741"/>
            <a:ext cx="936104" cy="9573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Rectified Shadow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18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07904" y="990074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91834" y="980728"/>
            <a:ext cx="197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Light direction</a:t>
            </a:r>
            <a:endParaRPr lang="en-US" sz="2400" dirty="0"/>
          </a:p>
        </p:txBody>
      </p:sp>
      <p:grpSp>
        <p:nvGrpSpPr>
          <p:cNvPr id="39" name="Group 38"/>
          <p:cNvGrpSpPr/>
          <p:nvPr/>
        </p:nvGrpSpPr>
        <p:grpSpPr>
          <a:xfrm rot="1200000">
            <a:off x="2429298" y="1359244"/>
            <a:ext cx="6275406" cy="2862318"/>
            <a:chOff x="2617074" y="1988840"/>
            <a:chExt cx="6275406" cy="2862318"/>
          </a:xfrm>
        </p:grpSpPr>
        <p:grpSp>
          <p:nvGrpSpPr>
            <p:cNvPr id="11" name="Group 10"/>
            <p:cNvGrpSpPr/>
            <p:nvPr/>
          </p:nvGrpSpPr>
          <p:grpSpPr>
            <a:xfrm>
              <a:off x="2617074" y="3257980"/>
              <a:ext cx="648072" cy="324036"/>
              <a:chOff x="395536" y="3068960"/>
              <a:chExt cx="648072" cy="324036"/>
            </a:xfrm>
          </p:grpSpPr>
          <p:sp>
            <p:nvSpPr>
              <p:cNvPr id="10" name="Trapezoid 9"/>
              <p:cNvSpPr/>
              <p:nvPr/>
            </p:nvSpPr>
            <p:spPr>
              <a:xfrm rot="16200000">
                <a:off x="737574" y="3086962"/>
                <a:ext cx="324036" cy="288032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lumOff val="50000"/>
                      <a:tint val="66000"/>
                      <a:satMod val="160000"/>
                    </a:schemeClr>
                  </a:gs>
                  <a:gs pos="50000">
                    <a:schemeClr val="bg1">
                      <a:lumMod val="50000"/>
                      <a:lumOff val="50000"/>
                      <a:tint val="44500"/>
                      <a:satMod val="160000"/>
                    </a:schemeClr>
                  </a:gs>
                  <a:gs pos="100000">
                    <a:schemeClr val="bg1">
                      <a:lumMod val="50000"/>
                      <a:lumOff val="50000"/>
                      <a:tint val="23500"/>
                      <a:satMod val="16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95536" y="3122966"/>
                <a:ext cx="360040" cy="216024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tint val="66000"/>
                      <a:satMod val="160000"/>
                    </a:schemeClr>
                  </a:gs>
                  <a:gs pos="50000">
                    <a:schemeClr val="tx1">
                      <a:lumMod val="50000"/>
                      <a:tint val="44500"/>
                      <a:satMod val="160000"/>
                    </a:schemeClr>
                  </a:gs>
                  <a:gs pos="100000">
                    <a:schemeClr val="tx1">
                      <a:lumMod val="5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3700858" y="1988840"/>
              <a:ext cx="5191622" cy="2862318"/>
              <a:chOff x="3700858" y="1988840"/>
              <a:chExt cx="5191622" cy="2862318"/>
            </a:xfrm>
          </p:grpSpPr>
          <p:sp>
            <p:nvSpPr>
              <p:cNvPr id="12" name="Trapezoid 11"/>
              <p:cNvSpPr/>
              <p:nvPr/>
            </p:nvSpPr>
            <p:spPr>
              <a:xfrm rot="16200000">
                <a:off x="4865510" y="824188"/>
                <a:ext cx="2862318" cy="5191622"/>
              </a:xfrm>
              <a:prstGeom prst="trapezoid">
                <a:avLst>
                  <a:gd name="adj" fmla="val 40006"/>
                </a:avLst>
              </a:prstGeom>
              <a:gradFill flip="none" rotWithShape="1">
                <a:gsLst>
                  <a:gs pos="0">
                    <a:schemeClr val="tx1">
                      <a:lumMod val="65000"/>
                    </a:schemeClr>
                  </a:gs>
                  <a:gs pos="100000">
                    <a:schemeClr val="tx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>
                <a:stCxn id="12" idx="0"/>
                <a:endCxn id="12" idx="2"/>
              </p:cNvCxnSpPr>
              <p:nvPr/>
            </p:nvCxnSpPr>
            <p:spPr>
              <a:xfrm>
                <a:off x="3700858" y="3419999"/>
                <a:ext cx="5191622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3713259" y="2703444"/>
                <a:ext cx="5176299" cy="56454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705308" y="3546282"/>
                <a:ext cx="5176299" cy="59634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Oval 16"/>
          <p:cNvSpPr/>
          <p:nvPr/>
        </p:nvSpPr>
        <p:spPr>
          <a:xfrm>
            <a:off x="4572000" y="2087921"/>
            <a:ext cx="864096" cy="864096"/>
          </a:xfrm>
          <a:prstGeom prst="ellipse">
            <a:avLst/>
          </a:prstGeom>
          <a:solidFill>
            <a:srgbClr val="92D050"/>
          </a:solidFill>
          <a:ln>
            <a:solidFill>
              <a:srgbClr val="32A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80312" y="2975741"/>
            <a:ext cx="936104" cy="95731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 rot="5400000">
            <a:off x="4242835" y="1076877"/>
            <a:ext cx="4049048" cy="5476692"/>
          </a:xfrm>
          <a:custGeom>
            <a:avLst/>
            <a:gdLst>
              <a:gd name="connsiteX0" fmla="*/ 0 w 4106195"/>
              <a:gd name="connsiteY0" fmla="*/ 5476692 h 5476692"/>
              <a:gd name="connsiteX1" fmla="*/ 738951 w 4106195"/>
              <a:gd name="connsiteY1" fmla="*/ 0 h 5476692"/>
              <a:gd name="connsiteX2" fmla="*/ 4106195 w 4106195"/>
              <a:gd name="connsiteY2" fmla="*/ 0 h 5476692"/>
              <a:gd name="connsiteX3" fmla="*/ 3367244 w 4106195"/>
              <a:gd name="connsiteY3" fmla="*/ 5476692 h 5476692"/>
              <a:gd name="connsiteX4" fmla="*/ 0 w 4106195"/>
              <a:gd name="connsiteY4" fmla="*/ 5476692 h 5476692"/>
              <a:gd name="connsiteX0" fmla="*/ 0 w 4049048"/>
              <a:gd name="connsiteY0" fmla="*/ 5476692 h 5476692"/>
              <a:gd name="connsiteX1" fmla="*/ 738951 w 4049048"/>
              <a:gd name="connsiteY1" fmla="*/ 0 h 5476692"/>
              <a:gd name="connsiteX2" fmla="*/ 4049048 w 4049048"/>
              <a:gd name="connsiteY2" fmla="*/ 6350 h 5476692"/>
              <a:gd name="connsiteX3" fmla="*/ 3367244 w 4049048"/>
              <a:gd name="connsiteY3" fmla="*/ 5476692 h 5476692"/>
              <a:gd name="connsiteX4" fmla="*/ 0 w 4049048"/>
              <a:gd name="connsiteY4" fmla="*/ 5476692 h 5476692"/>
              <a:gd name="connsiteX0" fmla="*/ 0 w 4049048"/>
              <a:gd name="connsiteY0" fmla="*/ 5476692 h 5476692"/>
              <a:gd name="connsiteX1" fmla="*/ 738951 w 4049048"/>
              <a:gd name="connsiteY1" fmla="*/ 0 h 5476692"/>
              <a:gd name="connsiteX2" fmla="*/ 4049048 w 4049048"/>
              <a:gd name="connsiteY2" fmla="*/ 6350 h 5476692"/>
              <a:gd name="connsiteX3" fmla="*/ 547844 w 4049048"/>
              <a:gd name="connsiteY3" fmla="*/ 5476692 h 5476692"/>
              <a:gd name="connsiteX4" fmla="*/ 0 w 4049048"/>
              <a:gd name="connsiteY4" fmla="*/ 5476692 h 5476692"/>
              <a:gd name="connsiteX0" fmla="*/ 0 w 4049048"/>
              <a:gd name="connsiteY0" fmla="*/ 5476692 h 5476692"/>
              <a:gd name="connsiteX1" fmla="*/ 738951 w 4049048"/>
              <a:gd name="connsiteY1" fmla="*/ 0 h 5476692"/>
              <a:gd name="connsiteX2" fmla="*/ 4049048 w 4049048"/>
              <a:gd name="connsiteY2" fmla="*/ 6350 h 5476692"/>
              <a:gd name="connsiteX3" fmla="*/ 554987 w 4049048"/>
              <a:gd name="connsiteY3" fmla="*/ 5476692 h 5476692"/>
              <a:gd name="connsiteX4" fmla="*/ 0 w 4049048"/>
              <a:gd name="connsiteY4" fmla="*/ 5476692 h 547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048" h="5476692">
                <a:moveTo>
                  <a:pt x="0" y="5476692"/>
                </a:moveTo>
                <a:lnTo>
                  <a:pt x="738951" y="0"/>
                </a:lnTo>
                <a:lnTo>
                  <a:pt x="4049048" y="6350"/>
                </a:lnTo>
                <a:lnTo>
                  <a:pt x="554987" y="5476692"/>
                </a:lnTo>
                <a:lnTo>
                  <a:pt x="0" y="5476692"/>
                </a:lnTo>
                <a:close/>
              </a:path>
            </a:pathLst>
          </a:custGeom>
          <a:solidFill>
            <a:srgbClr val="FFB665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Rectified Shadow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19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07904" y="990074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91834" y="980728"/>
            <a:ext cx="197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Light direction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 rot="1200000">
            <a:off x="431407" y="1666053"/>
            <a:ext cx="648072" cy="324036"/>
            <a:chOff x="395536" y="3068960"/>
            <a:chExt cx="648072" cy="324036"/>
          </a:xfrm>
        </p:grpSpPr>
        <p:sp>
          <p:nvSpPr>
            <p:cNvPr id="10" name="Trapezoid 9"/>
            <p:cNvSpPr/>
            <p:nvPr/>
          </p:nvSpPr>
          <p:spPr>
            <a:xfrm rot="16200000">
              <a:off x="737574" y="3086962"/>
              <a:ext cx="324036" cy="28803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lumOff val="50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536" y="3122966"/>
              <a:ext cx="360040" cy="21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rapezoid 11"/>
          <p:cNvSpPr/>
          <p:nvPr/>
        </p:nvSpPr>
        <p:spPr>
          <a:xfrm rot="17400000">
            <a:off x="3782339" y="-961119"/>
            <a:ext cx="3061373" cy="7529995"/>
          </a:xfrm>
          <a:custGeom>
            <a:avLst/>
            <a:gdLst>
              <a:gd name="connsiteX0" fmla="*/ 0 w 2862318"/>
              <a:gd name="connsiteY0" fmla="*/ 5191622 h 5191622"/>
              <a:gd name="connsiteX1" fmla="*/ 1145099 w 2862318"/>
              <a:gd name="connsiteY1" fmla="*/ 0 h 5191622"/>
              <a:gd name="connsiteX2" fmla="*/ 1717219 w 2862318"/>
              <a:gd name="connsiteY2" fmla="*/ 0 h 5191622"/>
              <a:gd name="connsiteX3" fmla="*/ 2862318 w 2862318"/>
              <a:gd name="connsiteY3" fmla="*/ 5191622 h 5191622"/>
              <a:gd name="connsiteX4" fmla="*/ 0 w 2862318"/>
              <a:gd name="connsiteY4" fmla="*/ 5191622 h 5191622"/>
              <a:gd name="connsiteX0" fmla="*/ 0 w 3024610"/>
              <a:gd name="connsiteY0" fmla="*/ 5068906 h 5191622"/>
              <a:gd name="connsiteX1" fmla="*/ 1307391 w 3024610"/>
              <a:gd name="connsiteY1" fmla="*/ 0 h 5191622"/>
              <a:gd name="connsiteX2" fmla="*/ 1879511 w 3024610"/>
              <a:gd name="connsiteY2" fmla="*/ 0 h 5191622"/>
              <a:gd name="connsiteX3" fmla="*/ 3024610 w 3024610"/>
              <a:gd name="connsiteY3" fmla="*/ 5191622 h 5191622"/>
              <a:gd name="connsiteX4" fmla="*/ 0 w 3024610"/>
              <a:gd name="connsiteY4" fmla="*/ 5068906 h 5191622"/>
              <a:gd name="connsiteX0" fmla="*/ 0 w 3024610"/>
              <a:gd name="connsiteY0" fmla="*/ 7014033 h 7136749"/>
              <a:gd name="connsiteX1" fmla="*/ 599423 w 3024610"/>
              <a:gd name="connsiteY1" fmla="*/ 0 h 7136749"/>
              <a:gd name="connsiteX2" fmla="*/ 1879511 w 3024610"/>
              <a:gd name="connsiteY2" fmla="*/ 1945127 h 7136749"/>
              <a:gd name="connsiteX3" fmla="*/ 3024610 w 3024610"/>
              <a:gd name="connsiteY3" fmla="*/ 7136749 h 7136749"/>
              <a:gd name="connsiteX4" fmla="*/ 0 w 3024610"/>
              <a:gd name="connsiteY4" fmla="*/ 7014033 h 7136749"/>
              <a:gd name="connsiteX0" fmla="*/ 0 w 3024610"/>
              <a:gd name="connsiteY0" fmla="*/ 7014033 h 7136749"/>
              <a:gd name="connsiteX1" fmla="*/ 599423 w 3024610"/>
              <a:gd name="connsiteY1" fmla="*/ 0 h 7136749"/>
              <a:gd name="connsiteX2" fmla="*/ 1202474 w 3024610"/>
              <a:gd name="connsiteY2" fmla="*/ 84982 h 7136749"/>
              <a:gd name="connsiteX3" fmla="*/ 3024610 w 3024610"/>
              <a:gd name="connsiteY3" fmla="*/ 7136749 h 7136749"/>
              <a:gd name="connsiteX4" fmla="*/ 0 w 3024610"/>
              <a:gd name="connsiteY4" fmla="*/ 7014033 h 7136749"/>
              <a:gd name="connsiteX0" fmla="*/ 0 w 3061373"/>
              <a:gd name="connsiteY0" fmla="*/ 7529995 h 7529995"/>
              <a:gd name="connsiteX1" fmla="*/ 636186 w 3061373"/>
              <a:gd name="connsiteY1" fmla="*/ 0 h 7529995"/>
              <a:gd name="connsiteX2" fmla="*/ 1239237 w 3061373"/>
              <a:gd name="connsiteY2" fmla="*/ 84982 h 7529995"/>
              <a:gd name="connsiteX3" fmla="*/ 3061373 w 3061373"/>
              <a:gd name="connsiteY3" fmla="*/ 7136749 h 7529995"/>
              <a:gd name="connsiteX4" fmla="*/ 0 w 3061373"/>
              <a:gd name="connsiteY4" fmla="*/ 7529995 h 7529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373" h="7529995">
                <a:moveTo>
                  <a:pt x="0" y="7529995"/>
                </a:moveTo>
                <a:lnTo>
                  <a:pt x="636186" y="0"/>
                </a:lnTo>
                <a:lnTo>
                  <a:pt x="1239237" y="84982"/>
                </a:lnTo>
                <a:lnTo>
                  <a:pt x="3061373" y="7136749"/>
                </a:lnTo>
                <a:lnTo>
                  <a:pt x="0" y="752999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</a:schemeClr>
              </a:gs>
              <a:gs pos="100000">
                <a:schemeClr val="tx1">
                  <a:lumMod val="8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1557496" y="2210638"/>
            <a:ext cx="6902936" cy="2722884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27833" y="2100105"/>
            <a:ext cx="6976615" cy="2075256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88123" y="1949380"/>
            <a:ext cx="7132349" cy="1436732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 rot="525464">
            <a:off x="2825419" y="2214668"/>
            <a:ext cx="1296144" cy="803560"/>
          </a:xfrm>
          <a:prstGeom prst="ellipse">
            <a:avLst/>
          </a:prstGeom>
          <a:solidFill>
            <a:srgbClr val="92D050"/>
          </a:solidFill>
          <a:ln>
            <a:solidFill>
              <a:srgbClr val="32A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21183648">
            <a:off x="7544269" y="3083450"/>
            <a:ext cx="1086845" cy="1220469"/>
          </a:xfrm>
          <a:custGeom>
            <a:avLst/>
            <a:gdLst>
              <a:gd name="connsiteX0" fmla="*/ 0 w 836434"/>
              <a:gd name="connsiteY0" fmla="*/ 0 h 1326586"/>
              <a:gd name="connsiteX1" fmla="*/ 836434 w 836434"/>
              <a:gd name="connsiteY1" fmla="*/ 0 h 1326586"/>
              <a:gd name="connsiteX2" fmla="*/ 836434 w 836434"/>
              <a:gd name="connsiteY2" fmla="*/ 1326586 h 1326586"/>
              <a:gd name="connsiteX3" fmla="*/ 0 w 836434"/>
              <a:gd name="connsiteY3" fmla="*/ 1326586 h 1326586"/>
              <a:gd name="connsiteX4" fmla="*/ 0 w 836434"/>
              <a:gd name="connsiteY4" fmla="*/ 0 h 1326586"/>
              <a:gd name="connsiteX0" fmla="*/ 270532 w 836434"/>
              <a:gd name="connsiteY0" fmla="*/ 22803 h 1326586"/>
              <a:gd name="connsiteX1" fmla="*/ 836434 w 836434"/>
              <a:gd name="connsiteY1" fmla="*/ 0 h 1326586"/>
              <a:gd name="connsiteX2" fmla="*/ 836434 w 836434"/>
              <a:gd name="connsiteY2" fmla="*/ 1326586 h 1326586"/>
              <a:gd name="connsiteX3" fmla="*/ 0 w 836434"/>
              <a:gd name="connsiteY3" fmla="*/ 1326586 h 1326586"/>
              <a:gd name="connsiteX4" fmla="*/ 270532 w 836434"/>
              <a:gd name="connsiteY4" fmla="*/ 22803 h 1326586"/>
              <a:gd name="connsiteX0" fmla="*/ 270532 w 917183"/>
              <a:gd name="connsiteY0" fmla="*/ 22803 h 1326586"/>
              <a:gd name="connsiteX1" fmla="*/ 836434 w 917183"/>
              <a:gd name="connsiteY1" fmla="*/ 0 h 1326586"/>
              <a:gd name="connsiteX2" fmla="*/ 917183 w 917183"/>
              <a:gd name="connsiteY2" fmla="*/ 1245311 h 1326586"/>
              <a:gd name="connsiteX3" fmla="*/ 0 w 917183"/>
              <a:gd name="connsiteY3" fmla="*/ 1326586 h 1326586"/>
              <a:gd name="connsiteX4" fmla="*/ 270532 w 917183"/>
              <a:gd name="connsiteY4" fmla="*/ 22803 h 1326586"/>
              <a:gd name="connsiteX0" fmla="*/ 270532 w 917183"/>
              <a:gd name="connsiteY0" fmla="*/ 0 h 1303783"/>
              <a:gd name="connsiteX1" fmla="*/ 850314 w 917183"/>
              <a:gd name="connsiteY1" fmla="*/ 29499 h 1303783"/>
              <a:gd name="connsiteX2" fmla="*/ 917183 w 917183"/>
              <a:gd name="connsiteY2" fmla="*/ 1222508 h 1303783"/>
              <a:gd name="connsiteX3" fmla="*/ 0 w 917183"/>
              <a:gd name="connsiteY3" fmla="*/ 1303783 h 1303783"/>
              <a:gd name="connsiteX4" fmla="*/ 270532 w 917183"/>
              <a:gd name="connsiteY4" fmla="*/ 0 h 1303783"/>
              <a:gd name="connsiteX0" fmla="*/ 242348 w 917183"/>
              <a:gd name="connsiteY0" fmla="*/ 118908 h 1274284"/>
              <a:gd name="connsiteX1" fmla="*/ 850314 w 917183"/>
              <a:gd name="connsiteY1" fmla="*/ 0 h 1274284"/>
              <a:gd name="connsiteX2" fmla="*/ 917183 w 917183"/>
              <a:gd name="connsiteY2" fmla="*/ 1193009 h 1274284"/>
              <a:gd name="connsiteX3" fmla="*/ 0 w 917183"/>
              <a:gd name="connsiteY3" fmla="*/ 1274284 h 1274284"/>
              <a:gd name="connsiteX4" fmla="*/ 242348 w 917183"/>
              <a:gd name="connsiteY4" fmla="*/ 118908 h 1274284"/>
              <a:gd name="connsiteX0" fmla="*/ 242348 w 917183"/>
              <a:gd name="connsiteY0" fmla="*/ 69034 h 1224410"/>
              <a:gd name="connsiteX1" fmla="*/ 844244 w 917183"/>
              <a:gd name="connsiteY1" fmla="*/ 0 h 1224410"/>
              <a:gd name="connsiteX2" fmla="*/ 917183 w 917183"/>
              <a:gd name="connsiteY2" fmla="*/ 1143135 h 1224410"/>
              <a:gd name="connsiteX3" fmla="*/ 0 w 917183"/>
              <a:gd name="connsiteY3" fmla="*/ 1224410 h 1224410"/>
              <a:gd name="connsiteX4" fmla="*/ 242348 w 917183"/>
              <a:gd name="connsiteY4" fmla="*/ 69034 h 1224410"/>
              <a:gd name="connsiteX0" fmla="*/ 149496 w 917183"/>
              <a:gd name="connsiteY0" fmla="*/ 96114 h 1224410"/>
              <a:gd name="connsiteX1" fmla="*/ 844244 w 917183"/>
              <a:gd name="connsiteY1" fmla="*/ 0 h 1224410"/>
              <a:gd name="connsiteX2" fmla="*/ 917183 w 917183"/>
              <a:gd name="connsiteY2" fmla="*/ 1143135 h 1224410"/>
              <a:gd name="connsiteX3" fmla="*/ 0 w 917183"/>
              <a:gd name="connsiteY3" fmla="*/ 1224410 h 1224410"/>
              <a:gd name="connsiteX4" fmla="*/ 149496 w 917183"/>
              <a:gd name="connsiteY4" fmla="*/ 96114 h 1224410"/>
              <a:gd name="connsiteX0" fmla="*/ 149496 w 1086845"/>
              <a:gd name="connsiteY0" fmla="*/ 92173 h 1220469"/>
              <a:gd name="connsiteX1" fmla="*/ 1086845 w 1086845"/>
              <a:gd name="connsiteY1" fmla="*/ 0 h 1220469"/>
              <a:gd name="connsiteX2" fmla="*/ 917183 w 1086845"/>
              <a:gd name="connsiteY2" fmla="*/ 1139194 h 1220469"/>
              <a:gd name="connsiteX3" fmla="*/ 0 w 1086845"/>
              <a:gd name="connsiteY3" fmla="*/ 1220469 h 1220469"/>
              <a:gd name="connsiteX4" fmla="*/ 149496 w 1086845"/>
              <a:gd name="connsiteY4" fmla="*/ 92173 h 122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845" h="1220469">
                <a:moveTo>
                  <a:pt x="149496" y="92173"/>
                </a:moveTo>
                <a:lnTo>
                  <a:pt x="1086845" y="0"/>
                </a:lnTo>
                <a:lnTo>
                  <a:pt x="917183" y="1139194"/>
                </a:lnTo>
                <a:lnTo>
                  <a:pt x="0" y="1220469"/>
                </a:lnTo>
                <a:lnTo>
                  <a:pt x="149496" y="92173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 rot="5400000">
            <a:off x="3216157" y="50198"/>
            <a:ext cx="4049048" cy="7530049"/>
          </a:xfrm>
          <a:custGeom>
            <a:avLst/>
            <a:gdLst>
              <a:gd name="connsiteX0" fmla="*/ 0 w 4106195"/>
              <a:gd name="connsiteY0" fmla="*/ 5476692 h 5476692"/>
              <a:gd name="connsiteX1" fmla="*/ 738951 w 4106195"/>
              <a:gd name="connsiteY1" fmla="*/ 0 h 5476692"/>
              <a:gd name="connsiteX2" fmla="*/ 4106195 w 4106195"/>
              <a:gd name="connsiteY2" fmla="*/ 0 h 5476692"/>
              <a:gd name="connsiteX3" fmla="*/ 3367244 w 4106195"/>
              <a:gd name="connsiteY3" fmla="*/ 5476692 h 5476692"/>
              <a:gd name="connsiteX4" fmla="*/ 0 w 4106195"/>
              <a:gd name="connsiteY4" fmla="*/ 5476692 h 5476692"/>
              <a:gd name="connsiteX0" fmla="*/ 0 w 4049048"/>
              <a:gd name="connsiteY0" fmla="*/ 5476692 h 5476692"/>
              <a:gd name="connsiteX1" fmla="*/ 738951 w 4049048"/>
              <a:gd name="connsiteY1" fmla="*/ 0 h 5476692"/>
              <a:gd name="connsiteX2" fmla="*/ 4049048 w 4049048"/>
              <a:gd name="connsiteY2" fmla="*/ 6350 h 5476692"/>
              <a:gd name="connsiteX3" fmla="*/ 3367244 w 4049048"/>
              <a:gd name="connsiteY3" fmla="*/ 5476692 h 5476692"/>
              <a:gd name="connsiteX4" fmla="*/ 0 w 4049048"/>
              <a:gd name="connsiteY4" fmla="*/ 5476692 h 5476692"/>
              <a:gd name="connsiteX0" fmla="*/ 0 w 4049048"/>
              <a:gd name="connsiteY0" fmla="*/ 5476692 h 5476692"/>
              <a:gd name="connsiteX1" fmla="*/ 738951 w 4049048"/>
              <a:gd name="connsiteY1" fmla="*/ 0 h 5476692"/>
              <a:gd name="connsiteX2" fmla="*/ 4049048 w 4049048"/>
              <a:gd name="connsiteY2" fmla="*/ 6350 h 5476692"/>
              <a:gd name="connsiteX3" fmla="*/ 547844 w 4049048"/>
              <a:gd name="connsiteY3" fmla="*/ 5476692 h 5476692"/>
              <a:gd name="connsiteX4" fmla="*/ 0 w 4049048"/>
              <a:gd name="connsiteY4" fmla="*/ 5476692 h 5476692"/>
              <a:gd name="connsiteX0" fmla="*/ 0 w 4049048"/>
              <a:gd name="connsiteY0" fmla="*/ 5476692 h 5476692"/>
              <a:gd name="connsiteX1" fmla="*/ 738951 w 4049048"/>
              <a:gd name="connsiteY1" fmla="*/ 0 h 5476692"/>
              <a:gd name="connsiteX2" fmla="*/ 4049048 w 4049048"/>
              <a:gd name="connsiteY2" fmla="*/ 6350 h 5476692"/>
              <a:gd name="connsiteX3" fmla="*/ 554987 w 4049048"/>
              <a:gd name="connsiteY3" fmla="*/ 5476692 h 5476692"/>
              <a:gd name="connsiteX4" fmla="*/ 0 w 4049048"/>
              <a:gd name="connsiteY4" fmla="*/ 5476692 h 547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048" h="5476692">
                <a:moveTo>
                  <a:pt x="0" y="5476692"/>
                </a:moveTo>
                <a:lnTo>
                  <a:pt x="738951" y="0"/>
                </a:lnTo>
                <a:lnTo>
                  <a:pt x="4049048" y="6350"/>
                </a:lnTo>
                <a:lnTo>
                  <a:pt x="554987" y="5476692"/>
                </a:lnTo>
                <a:lnTo>
                  <a:pt x="0" y="5476692"/>
                </a:lnTo>
                <a:close/>
              </a:path>
            </a:pathLst>
          </a:custGeom>
          <a:solidFill>
            <a:srgbClr val="FFB665">
              <a:alpha val="4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0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C:\Documents and Settings\Administrator\Desktop\slides\fredo-god-rays-1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6886" y="1418369"/>
            <a:ext cx="8890228" cy="4314887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457200" y="5877272"/>
            <a:ext cx="8229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Photo </a:t>
            </a:r>
            <a:r>
              <a:rPr lang="en-US" sz="2000" dirty="0"/>
              <a:t>by Frédo </a:t>
            </a:r>
            <a:r>
              <a:rPr lang="en-US" sz="2000" dirty="0" smtClean="0"/>
              <a:t>Durand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33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Rectified Shadow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20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07904" y="990074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91834" y="980728"/>
            <a:ext cx="197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Light direction</a:t>
            </a:r>
            <a:endParaRPr lang="en-US" sz="2400" dirty="0"/>
          </a:p>
        </p:txBody>
      </p:sp>
      <p:sp>
        <p:nvSpPr>
          <p:cNvPr id="12" name="Trapezoid 11"/>
          <p:cNvSpPr/>
          <p:nvPr/>
        </p:nvSpPr>
        <p:spPr>
          <a:xfrm rot="17400000">
            <a:off x="1575108" y="-335264"/>
            <a:ext cx="6802520" cy="8560184"/>
          </a:xfrm>
          <a:custGeom>
            <a:avLst/>
            <a:gdLst>
              <a:gd name="connsiteX0" fmla="*/ 0 w 2862318"/>
              <a:gd name="connsiteY0" fmla="*/ 5191622 h 5191622"/>
              <a:gd name="connsiteX1" fmla="*/ 1145099 w 2862318"/>
              <a:gd name="connsiteY1" fmla="*/ 0 h 5191622"/>
              <a:gd name="connsiteX2" fmla="*/ 1717219 w 2862318"/>
              <a:gd name="connsiteY2" fmla="*/ 0 h 5191622"/>
              <a:gd name="connsiteX3" fmla="*/ 2862318 w 2862318"/>
              <a:gd name="connsiteY3" fmla="*/ 5191622 h 5191622"/>
              <a:gd name="connsiteX4" fmla="*/ 0 w 2862318"/>
              <a:gd name="connsiteY4" fmla="*/ 5191622 h 5191622"/>
              <a:gd name="connsiteX0" fmla="*/ 0 w 3024610"/>
              <a:gd name="connsiteY0" fmla="*/ 5068906 h 5191622"/>
              <a:gd name="connsiteX1" fmla="*/ 1307391 w 3024610"/>
              <a:gd name="connsiteY1" fmla="*/ 0 h 5191622"/>
              <a:gd name="connsiteX2" fmla="*/ 1879511 w 3024610"/>
              <a:gd name="connsiteY2" fmla="*/ 0 h 5191622"/>
              <a:gd name="connsiteX3" fmla="*/ 3024610 w 3024610"/>
              <a:gd name="connsiteY3" fmla="*/ 5191622 h 5191622"/>
              <a:gd name="connsiteX4" fmla="*/ 0 w 3024610"/>
              <a:gd name="connsiteY4" fmla="*/ 5068906 h 5191622"/>
              <a:gd name="connsiteX0" fmla="*/ 0 w 3024610"/>
              <a:gd name="connsiteY0" fmla="*/ 7014033 h 7136749"/>
              <a:gd name="connsiteX1" fmla="*/ 599423 w 3024610"/>
              <a:gd name="connsiteY1" fmla="*/ 0 h 7136749"/>
              <a:gd name="connsiteX2" fmla="*/ 1879511 w 3024610"/>
              <a:gd name="connsiteY2" fmla="*/ 1945127 h 7136749"/>
              <a:gd name="connsiteX3" fmla="*/ 3024610 w 3024610"/>
              <a:gd name="connsiteY3" fmla="*/ 7136749 h 7136749"/>
              <a:gd name="connsiteX4" fmla="*/ 0 w 3024610"/>
              <a:gd name="connsiteY4" fmla="*/ 7014033 h 7136749"/>
              <a:gd name="connsiteX0" fmla="*/ 0 w 3024610"/>
              <a:gd name="connsiteY0" fmla="*/ 7014033 h 7136749"/>
              <a:gd name="connsiteX1" fmla="*/ 599423 w 3024610"/>
              <a:gd name="connsiteY1" fmla="*/ 0 h 7136749"/>
              <a:gd name="connsiteX2" fmla="*/ 1202474 w 3024610"/>
              <a:gd name="connsiteY2" fmla="*/ 84982 h 7136749"/>
              <a:gd name="connsiteX3" fmla="*/ 3024610 w 3024610"/>
              <a:gd name="connsiteY3" fmla="*/ 7136749 h 7136749"/>
              <a:gd name="connsiteX4" fmla="*/ 0 w 3024610"/>
              <a:gd name="connsiteY4" fmla="*/ 7014033 h 7136749"/>
              <a:gd name="connsiteX0" fmla="*/ 0 w 3707898"/>
              <a:gd name="connsiteY0" fmla="*/ 7014033 h 7014033"/>
              <a:gd name="connsiteX1" fmla="*/ 599423 w 3707898"/>
              <a:gd name="connsiteY1" fmla="*/ 0 h 7014033"/>
              <a:gd name="connsiteX2" fmla="*/ 1202474 w 3707898"/>
              <a:gd name="connsiteY2" fmla="*/ 84982 h 7014033"/>
              <a:gd name="connsiteX3" fmla="*/ 3707898 w 3707898"/>
              <a:gd name="connsiteY3" fmla="*/ 6898746 h 7014033"/>
              <a:gd name="connsiteX4" fmla="*/ 0 w 3707898"/>
              <a:gd name="connsiteY4" fmla="*/ 7014033 h 7014033"/>
              <a:gd name="connsiteX0" fmla="*/ 0 w 3893864"/>
              <a:gd name="connsiteY0" fmla="*/ 8118962 h 8118962"/>
              <a:gd name="connsiteX1" fmla="*/ 785389 w 3893864"/>
              <a:gd name="connsiteY1" fmla="*/ 0 h 8118962"/>
              <a:gd name="connsiteX2" fmla="*/ 1388440 w 3893864"/>
              <a:gd name="connsiteY2" fmla="*/ 84982 h 8118962"/>
              <a:gd name="connsiteX3" fmla="*/ 3893864 w 3893864"/>
              <a:gd name="connsiteY3" fmla="*/ 6898746 h 8118962"/>
              <a:gd name="connsiteX4" fmla="*/ 0 w 3893864"/>
              <a:gd name="connsiteY4" fmla="*/ 8118962 h 8118962"/>
              <a:gd name="connsiteX0" fmla="*/ 2882030 w 6775894"/>
              <a:gd name="connsiteY0" fmla="*/ 8033980 h 8033980"/>
              <a:gd name="connsiteX1" fmla="*/ 0 w 6775894"/>
              <a:gd name="connsiteY1" fmla="*/ 62901 h 8033980"/>
              <a:gd name="connsiteX2" fmla="*/ 4270470 w 6775894"/>
              <a:gd name="connsiteY2" fmla="*/ 0 h 8033980"/>
              <a:gd name="connsiteX3" fmla="*/ 6775894 w 6775894"/>
              <a:gd name="connsiteY3" fmla="*/ 6813764 h 8033980"/>
              <a:gd name="connsiteX4" fmla="*/ 2882030 w 6775894"/>
              <a:gd name="connsiteY4" fmla="*/ 8033980 h 8033980"/>
              <a:gd name="connsiteX0" fmla="*/ 2908656 w 6802520"/>
              <a:gd name="connsiteY0" fmla="*/ 8033980 h 8033980"/>
              <a:gd name="connsiteX1" fmla="*/ 0 w 6802520"/>
              <a:gd name="connsiteY1" fmla="*/ 19125 h 8033980"/>
              <a:gd name="connsiteX2" fmla="*/ 4297096 w 6802520"/>
              <a:gd name="connsiteY2" fmla="*/ 0 h 8033980"/>
              <a:gd name="connsiteX3" fmla="*/ 6802520 w 6802520"/>
              <a:gd name="connsiteY3" fmla="*/ 6813764 h 8033980"/>
              <a:gd name="connsiteX4" fmla="*/ 2908656 w 6802520"/>
              <a:gd name="connsiteY4" fmla="*/ 8033980 h 8033980"/>
              <a:gd name="connsiteX0" fmla="*/ 2908656 w 6802520"/>
              <a:gd name="connsiteY0" fmla="*/ 8560184 h 8560184"/>
              <a:gd name="connsiteX1" fmla="*/ 0 w 6802520"/>
              <a:gd name="connsiteY1" fmla="*/ 545329 h 8560184"/>
              <a:gd name="connsiteX2" fmla="*/ 4126960 w 6802520"/>
              <a:gd name="connsiteY2" fmla="*/ 0 h 8560184"/>
              <a:gd name="connsiteX3" fmla="*/ 6802520 w 6802520"/>
              <a:gd name="connsiteY3" fmla="*/ 7339968 h 8560184"/>
              <a:gd name="connsiteX4" fmla="*/ 2908656 w 6802520"/>
              <a:gd name="connsiteY4" fmla="*/ 8560184 h 856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520" h="8560184">
                <a:moveTo>
                  <a:pt x="2908656" y="8560184"/>
                </a:moveTo>
                <a:lnTo>
                  <a:pt x="0" y="545329"/>
                </a:lnTo>
                <a:lnTo>
                  <a:pt x="4126960" y="0"/>
                </a:lnTo>
                <a:lnTo>
                  <a:pt x="6802520" y="7339968"/>
                </a:lnTo>
                <a:lnTo>
                  <a:pt x="2908656" y="856018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</a:schemeClr>
              </a:gs>
              <a:gs pos="100000">
                <a:schemeClr val="tx1">
                  <a:lumMod val="85000"/>
                </a:scheme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539552" y="4783015"/>
            <a:ext cx="8323094" cy="1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5576" y="3815223"/>
            <a:ext cx="8169349" cy="0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19175" y="2723103"/>
            <a:ext cx="7933906" cy="0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907704" y="2492896"/>
            <a:ext cx="3168352" cy="2520280"/>
          </a:xfrm>
          <a:prstGeom prst="ellipse">
            <a:avLst/>
          </a:prstGeom>
          <a:solidFill>
            <a:srgbClr val="92D050"/>
          </a:solidFill>
          <a:ln>
            <a:solidFill>
              <a:srgbClr val="32A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94282" y="2495515"/>
            <a:ext cx="588051" cy="2080637"/>
          </a:xfrm>
          <a:custGeom>
            <a:avLst/>
            <a:gdLst>
              <a:gd name="connsiteX0" fmla="*/ 0 w 792088"/>
              <a:gd name="connsiteY0" fmla="*/ 0 h 957315"/>
              <a:gd name="connsiteX1" fmla="*/ 792088 w 792088"/>
              <a:gd name="connsiteY1" fmla="*/ 0 h 957315"/>
              <a:gd name="connsiteX2" fmla="*/ 792088 w 792088"/>
              <a:gd name="connsiteY2" fmla="*/ 957315 h 957315"/>
              <a:gd name="connsiteX3" fmla="*/ 0 w 792088"/>
              <a:gd name="connsiteY3" fmla="*/ 957315 h 957315"/>
              <a:gd name="connsiteX4" fmla="*/ 0 w 792088"/>
              <a:gd name="connsiteY4" fmla="*/ 0 h 957315"/>
              <a:gd name="connsiteX0" fmla="*/ 0 w 1153829"/>
              <a:gd name="connsiteY0" fmla="*/ 462224 h 1419539"/>
              <a:gd name="connsiteX1" fmla="*/ 1153829 w 1153829"/>
              <a:gd name="connsiteY1" fmla="*/ 0 h 1419539"/>
              <a:gd name="connsiteX2" fmla="*/ 792088 w 1153829"/>
              <a:gd name="connsiteY2" fmla="*/ 1419539 h 1419539"/>
              <a:gd name="connsiteX3" fmla="*/ 0 w 1153829"/>
              <a:gd name="connsiteY3" fmla="*/ 1419539 h 1419539"/>
              <a:gd name="connsiteX4" fmla="*/ 0 w 1153829"/>
              <a:gd name="connsiteY4" fmla="*/ 462224 h 1419539"/>
              <a:gd name="connsiteX0" fmla="*/ 713433 w 1153829"/>
              <a:gd name="connsiteY0" fmla="*/ 50242 h 1419539"/>
              <a:gd name="connsiteX1" fmla="*/ 1153829 w 1153829"/>
              <a:gd name="connsiteY1" fmla="*/ 0 h 1419539"/>
              <a:gd name="connsiteX2" fmla="*/ 792088 w 1153829"/>
              <a:gd name="connsiteY2" fmla="*/ 1419539 h 1419539"/>
              <a:gd name="connsiteX3" fmla="*/ 0 w 1153829"/>
              <a:gd name="connsiteY3" fmla="*/ 1419539 h 1419539"/>
              <a:gd name="connsiteX4" fmla="*/ 713433 w 1153829"/>
              <a:gd name="connsiteY4" fmla="*/ 50242 h 1419539"/>
              <a:gd name="connsiteX0" fmla="*/ 713433 w 1334699"/>
              <a:gd name="connsiteY0" fmla="*/ 50242 h 1419539"/>
              <a:gd name="connsiteX1" fmla="*/ 1153829 w 1334699"/>
              <a:gd name="connsiteY1" fmla="*/ 0 h 1419539"/>
              <a:gd name="connsiteX2" fmla="*/ 1334699 w 1334699"/>
              <a:gd name="connsiteY2" fmla="*/ 1399442 h 1419539"/>
              <a:gd name="connsiteX3" fmla="*/ 0 w 1334699"/>
              <a:gd name="connsiteY3" fmla="*/ 1419539 h 1419539"/>
              <a:gd name="connsiteX4" fmla="*/ 713433 w 1334699"/>
              <a:gd name="connsiteY4" fmla="*/ 50242 h 1419539"/>
              <a:gd name="connsiteX0" fmla="*/ 0 w 621266"/>
              <a:gd name="connsiteY0" fmla="*/ 50242 h 2062634"/>
              <a:gd name="connsiteX1" fmla="*/ 440396 w 621266"/>
              <a:gd name="connsiteY1" fmla="*/ 0 h 2062634"/>
              <a:gd name="connsiteX2" fmla="*/ 621266 w 621266"/>
              <a:gd name="connsiteY2" fmla="*/ 1399442 h 2062634"/>
              <a:gd name="connsiteX3" fmla="*/ 60290 w 621266"/>
              <a:gd name="connsiteY3" fmla="*/ 2062634 h 2062634"/>
              <a:gd name="connsiteX4" fmla="*/ 0 w 621266"/>
              <a:gd name="connsiteY4" fmla="*/ 50242 h 2062634"/>
              <a:gd name="connsiteX0" fmla="*/ 0 w 621266"/>
              <a:gd name="connsiteY0" fmla="*/ 30145 h 2042537"/>
              <a:gd name="connsiteX1" fmla="*/ 581072 w 621266"/>
              <a:gd name="connsiteY1" fmla="*/ 0 h 2042537"/>
              <a:gd name="connsiteX2" fmla="*/ 621266 w 621266"/>
              <a:gd name="connsiteY2" fmla="*/ 1379345 h 2042537"/>
              <a:gd name="connsiteX3" fmla="*/ 60290 w 621266"/>
              <a:gd name="connsiteY3" fmla="*/ 2042537 h 2042537"/>
              <a:gd name="connsiteX4" fmla="*/ 0 w 621266"/>
              <a:gd name="connsiteY4" fmla="*/ 30145 h 2042537"/>
              <a:gd name="connsiteX0" fmla="*/ 120580 w 560976"/>
              <a:gd name="connsiteY0" fmla="*/ 40193 h 2042537"/>
              <a:gd name="connsiteX1" fmla="*/ 520782 w 560976"/>
              <a:gd name="connsiteY1" fmla="*/ 0 h 2042537"/>
              <a:gd name="connsiteX2" fmla="*/ 560976 w 560976"/>
              <a:gd name="connsiteY2" fmla="*/ 1379345 h 2042537"/>
              <a:gd name="connsiteX3" fmla="*/ 0 w 560976"/>
              <a:gd name="connsiteY3" fmla="*/ 2042537 h 2042537"/>
              <a:gd name="connsiteX4" fmla="*/ 120580 w 560976"/>
              <a:gd name="connsiteY4" fmla="*/ 40193 h 2042537"/>
              <a:gd name="connsiteX0" fmla="*/ 110531 w 560976"/>
              <a:gd name="connsiteY0" fmla="*/ 251208 h 2042537"/>
              <a:gd name="connsiteX1" fmla="*/ 520782 w 560976"/>
              <a:gd name="connsiteY1" fmla="*/ 0 h 2042537"/>
              <a:gd name="connsiteX2" fmla="*/ 560976 w 560976"/>
              <a:gd name="connsiteY2" fmla="*/ 1379345 h 2042537"/>
              <a:gd name="connsiteX3" fmla="*/ 0 w 560976"/>
              <a:gd name="connsiteY3" fmla="*/ 2042537 h 2042537"/>
              <a:gd name="connsiteX4" fmla="*/ 110531 w 560976"/>
              <a:gd name="connsiteY4" fmla="*/ 251208 h 2042537"/>
              <a:gd name="connsiteX0" fmla="*/ 0 w 564745"/>
              <a:gd name="connsiteY0" fmla="*/ 327408 h 2042537"/>
              <a:gd name="connsiteX1" fmla="*/ 524551 w 564745"/>
              <a:gd name="connsiteY1" fmla="*/ 0 h 2042537"/>
              <a:gd name="connsiteX2" fmla="*/ 564745 w 564745"/>
              <a:gd name="connsiteY2" fmla="*/ 1379345 h 2042537"/>
              <a:gd name="connsiteX3" fmla="*/ 3769 w 564745"/>
              <a:gd name="connsiteY3" fmla="*/ 2042537 h 2042537"/>
              <a:gd name="connsiteX4" fmla="*/ 0 w 564745"/>
              <a:gd name="connsiteY4" fmla="*/ 327408 h 2042537"/>
              <a:gd name="connsiteX0" fmla="*/ 0 w 588051"/>
              <a:gd name="connsiteY0" fmla="*/ 365508 h 2080637"/>
              <a:gd name="connsiteX1" fmla="*/ 588051 w 588051"/>
              <a:gd name="connsiteY1" fmla="*/ 0 h 2080637"/>
              <a:gd name="connsiteX2" fmla="*/ 564745 w 588051"/>
              <a:gd name="connsiteY2" fmla="*/ 1417445 h 2080637"/>
              <a:gd name="connsiteX3" fmla="*/ 3769 w 588051"/>
              <a:gd name="connsiteY3" fmla="*/ 2080637 h 2080637"/>
              <a:gd name="connsiteX4" fmla="*/ 0 w 588051"/>
              <a:gd name="connsiteY4" fmla="*/ 365508 h 208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051" h="2080637">
                <a:moveTo>
                  <a:pt x="0" y="365508"/>
                </a:moveTo>
                <a:lnTo>
                  <a:pt x="588051" y="0"/>
                </a:lnTo>
                <a:lnTo>
                  <a:pt x="564745" y="1417445"/>
                </a:lnTo>
                <a:lnTo>
                  <a:pt x="3769" y="2080637"/>
                </a:lnTo>
                <a:cubicBezTo>
                  <a:pt x="2513" y="1508927"/>
                  <a:pt x="1256" y="937218"/>
                  <a:pt x="0" y="365508"/>
                </a:cubicBez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3528" y="1790699"/>
            <a:ext cx="8681434" cy="4049048"/>
          </a:xfrm>
          <a:prstGeom prst="rect">
            <a:avLst/>
          </a:prstGeom>
          <a:solidFill>
            <a:srgbClr val="FFB665">
              <a:alpha val="40000"/>
            </a:srgbClr>
          </a:solidFill>
          <a:ln>
            <a:solidFill>
              <a:srgbClr val="BC8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Rectified Shadow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40960" cy="518457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21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05" y="1052736"/>
            <a:ext cx="74003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1053024"/>
            <a:ext cx="5760000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1053024"/>
            <a:ext cx="5760000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1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22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08" y="1041900"/>
            <a:ext cx="5754384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08" y="1041900"/>
            <a:ext cx="5754384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46" y="1041900"/>
            <a:ext cx="7413909" cy="51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6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40960" cy="5805264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sz="2400" dirty="0"/>
              <a:t>Complexity</a:t>
            </a:r>
            <a:r>
              <a:rPr lang="en-US" sz="2400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(w*h pixels, d*a shadow map, </a:t>
            </a:r>
            <a:r>
              <a:rPr lang="en-US" dirty="0" smtClean="0"/>
              <a:t>allowing for d marching-steps)</a:t>
            </a:r>
            <a:endParaRPr lang="en-US" dirty="0"/>
          </a:p>
          <a:p>
            <a:pPr lvl="1"/>
            <a:r>
              <a:rPr lang="en-US" dirty="0"/>
              <a:t>Ray-marching:	O(w*h * d)</a:t>
            </a:r>
          </a:p>
          <a:p>
            <a:r>
              <a:rPr lang="en-US" dirty="0" smtClean="0"/>
              <a:t>Tree-based structures on rectified shadow map</a:t>
            </a:r>
          </a:p>
          <a:p>
            <a:pPr lvl="1"/>
            <a:r>
              <a:rPr lang="en-US" sz="1800" dirty="0" smtClean="0"/>
              <a:t>[</a:t>
            </a:r>
            <a:r>
              <a:rPr lang="en-US" sz="1800" dirty="0" err="1" smtClean="0"/>
              <a:t>Baran</a:t>
            </a:r>
            <a:r>
              <a:rPr lang="en-US" sz="1800" dirty="0" smtClean="0"/>
              <a:t> et al. 2010]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“A </a:t>
            </a:r>
            <a:r>
              <a:rPr lang="en-US" sz="1800" dirty="0"/>
              <a:t>hierarchical volumetric shadow </a:t>
            </a:r>
            <a:r>
              <a:rPr lang="en-US" sz="1800" dirty="0" smtClean="0"/>
              <a:t>algorithm for single scattering”</a:t>
            </a:r>
          </a:p>
          <a:p>
            <a:pPr lvl="1"/>
            <a:r>
              <a:rPr lang="en-US" sz="1800" dirty="0" smtClean="0"/>
              <a:t>[Chen et al. 2011]</a:t>
            </a:r>
          </a:p>
          <a:p>
            <a:pPr marL="457200" lvl="1" indent="0">
              <a:buNone/>
            </a:pPr>
            <a:r>
              <a:rPr lang="en-US" sz="1800" dirty="0" smtClean="0"/>
              <a:t>	“</a:t>
            </a:r>
            <a:r>
              <a:rPr lang="en-US" sz="1800" dirty="0" err="1" smtClean="0"/>
              <a:t>Realtime</a:t>
            </a:r>
            <a:r>
              <a:rPr lang="en-US" sz="1800" dirty="0" smtClean="0"/>
              <a:t> volumetric </a:t>
            </a:r>
            <a:r>
              <a:rPr lang="en-US" sz="1800" dirty="0"/>
              <a:t>shadows using 1d min-max </a:t>
            </a:r>
            <a:r>
              <a:rPr lang="en-US" sz="1800" dirty="0" err="1" smtClean="0"/>
              <a:t>mipmaps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Tree average:	O(w*h * log d	+ a*d)</a:t>
            </a:r>
          </a:p>
          <a:p>
            <a:pPr lvl="1"/>
            <a:r>
              <a:rPr lang="en-US" dirty="0" smtClean="0"/>
              <a:t>Tree worst:	O(w*h </a:t>
            </a:r>
            <a:r>
              <a:rPr lang="en-US" dirty="0"/>
              <a:t>* </a:t>
            </a:r>
            <a:r>
              <a:rPr lang="en-US" dirty="0" smtClean="0"/>
              <a:t>d	+ </a:t>
            </a:r>
            <a:r>
              <a:rPr lang="en-US" dirty="0"/>
              <a:t>a*d</a:t>
            </a:r>
            <a:r>
              <a:rPr lang="en-US" dirty="0" smtClean="0"/>
              <a:t>)</a:t>
            </a:r>
          </a:p>
          <a:p>
            <a:r>
              <a:rPr lang="en-US" dirty="0" smtClean="0"/>
              <a:t>Ours:		</a:t>
            </a:r>
            <a:r>
              <a:rPr lang="en-US" sz="2000" dirty="0" smtClean="0"/>
              <a:t>O(w*h * C 	+ C * a*d 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(C basis functions)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12777" y="5445224"/>
            <a:ext cx="307139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02400" y="5418000"/>
            <a:ext cx="2739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O(w*h		+ a*d)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385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25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068436"/>
            <a:ext cx="8999999" cy="5240884"/>
          </a:xfrm>
        </p:spPr>
      </p:pic>
    </p:spTree>
    <p:extLst>
      <p:ext uri="{BB962C8B-B14F-4D97-AF65-F5344CB8AC3E}">
        <p14:creationId xmlns:p14="http://schemas.microsoft.com/office/powerpoint/2010/main" val="21889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Light dependent falloff functions</a:t>
            </a:r>
          </a:p>
          <a:p>
            <a:pPr lvl="1"/>
            <a:r>
              <a:rPr lang="en-US" dirty="0"/>
              <a:t>Local light sources</a:t>
            </a:r>
          </a:p>
          <a:p>
            <a:r>
              <a:rPr lang="en-US" dirty="0" smtClean="0"/>
              <a:t>Degenerated </a:t>
            </a:r>
            <a:r>
              <a:rPr lang="en-US" dirty="0"/>
              <a:t>cases of perspective </a:t>
            </a:r>
            <a:r>
              <a:rPr lang="en-US" dirty="0" smtClean="0"/>
              <a:t>projection</a:t>
            </a:r>
          </a:p>
          <a:p>
            <a:r>
              <a:rPr lang="en-US" dirty="0" smtClean="0"/>
              <a:t>Ringing artifacts (similar to convolution shadow maps)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Ringing artifacts (similar to convolution shadow maps)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795796" cy="4320000"/>
          </a:xfrm>
          <a:prstGeom prst="rect">
            <a:avLst/>
          </a:prstGeom>
        </p:spPr>
      </p:pic>
      <p:pic>
        <p:nvPicPr>
          <p:cNvPr id="1027" name="Picture 3" descr="C:\Users\Administrator\Desktop\i3d talk\ringing_suppr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79579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1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Nitty</a:t>
            </a:r>
            <a:r>
              <a:rPr lang="en-US" dirty="0" smtClean="0"/>
              <a:t> Gritty Details (in the paper)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Not average visibility, but medium attenuation?</a:t>
            </a:r>
          </a:p>
          <a:p>
            <a:pPr lvl="1"/>
            <a:r>
              <a:rPr lang="en-US" dirty="0" smtClean="0"/>
              <a:t>Add weights to filtering</a:t>
            </a:r>
          </a:p>
          <a:p>
            <a:r>
              <a:rPr lang="en-US" dirty="0" smtClean="0"/>
              <a:t>Other visibility linearization methods?</a:t>
            </a:r>
          </a:p>
          <a:p>
            <a:pPr lvl="1"/>
            <a:r>
              <a:rPr lang="en-US" dirty="0"/>
              <a:t>Exponential shadow maps</a:t>
            </a:r>
          </a:p>
          <a:p>
            <a:pPr lvl="1"/>
            <a:r>
              <a:rPr lang="en-US" dirty="0"/>
              <a:t>Variance </a:t>
            </a:r>
            <a:r>
              <a:rPr lang="en-US" dirty="0" smtClean="0"/>
              <a:t>shadow maps</a:t>
            </a:r>
          </a:p>
          <a:p>
            <a:pPr lvl="1"/>
            <a:r>
              <a:rPr lang="en-US" dirty="0"/>
              <a:t>Exponential </a:t>
            </a:r>
            <a:r>
              <a:rPr lang="en-US" dirty="0" smtClean="0"/>
              <a:t>variance shadow maps</a:t>
            </a:r>
          </a:p>
          <a:p>
            <a:r>
              <a:rPr lang="en-US" dirty="0" smtClean="0"/>
              <a:t>Fast prefix-sum-like filtering?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Volumetric single scattering - constant time per pixel</a:t>
            </a:r>
          </a:p>
          <a:p>
            <a:pPr lvl="1"/>
            <a:r>
              <a:rPr lang="en-US" dirty="0" smtClean="0"/>
              <a:t>Purely image-based, no scene dependence</a:t>
            </a:r>
          </a:p>
          <a:p>
            <a:r>
              <a:rPr lang="en-US" dirty="0" smtClean="0"/>
              <a:t>New light projection for rectified shadow map</a:t>
            </a:r>
          </a:p>
          <a:p>
            <a:r>
              <a:rPr lang="en-US" dirty="0" smtClean="0"/>
              <a:t>Fast, high-quality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3361557"/>
            <a:ext cx="9000000" cy="2515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7387" y="6084004"/>
            <a:ext cx="5369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2.2 </a:t>
            </a:r>
            <a:r>
              <a:rPr lang="en-US" dirty="0" err="1" smtClean="0"/>
              <a:t>ms</a:t>
            </a:r>
            <a:r>
              <a:rPr lang="en-US" dirty="0" smtClean="0"/>
              <a:t>					30 fps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Administrator\Desktop\1194989189345660112mountain_-_rpg_map_elem_05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936" y="4212150"/>
            <a:ext cx="4697227" cy="2149974"/>
          </a:xfrm>
          <a:prstGeom prst="rect">
            <a:avLst/>
          </a:prstGeom>
          <a:noFill/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7" y="1909979"/>
            <a:ext cx="1584871" cy="5938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300000">
            <a:off x="763482" y="4663798"/>
            <a:ext cx="648072" cy="324036"/>
            <a:chOff x="395536" y="3068960"/>
            <a:chExt cx="648072" cy="324036"/>
          </a:xfrm>
        </p:grpSpPr>
        <p:sp>
          <p:nvSpPr>
            <p:cNvPr id="12" name="Trapezoid 11"/>
            <p:cNvSpPr/>
            <p:nvPr/>
          </p:nvSpPr>
          <p:spPr>
            <a:xfrm rot="16200000">
              <a:off x="737574" y="3086962"/>
              <a:ext cx="324036" cy="28803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lumOff val="50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5536" y="3122966"/>
              <a:ext cx="360040" cy="21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un 16"/>
          <p:cNvSpPr/>
          <p:nvPr/>
        </p:nvSpPr>
        <p:spPr>
          <a:xfrm>
            <a:off x="3072008" y="188640"/>
            <a:ext cx="648072" cy="648072"/>
          </a:xfrm>
          <a:prstGeom prst="sun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 w="4191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1938187" y="2300084"/>
            <a:ext cx="1545725" cy="577999"/>
          </a:xfrm>
          <a:prstGeom prst="cloud">
            <a:avLst/>
          </a:prstGeom>
          <a:gradFill flip="none" rotWithShape="1">
            <a:gsLst>
              <a:gs pos="58000">
                <a:schemeClr val="tx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dk1">
                  <a:tint val="60000"/>
                  <a:satMod val="200000"/>
                </a:schemeClr>
              </a:gs>
            </a:gsLst>
            <a:lin ang="42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827584" y="908720"/>
            <a:ext cx="5616624" cy="433983"/>
            <a:chOff x="611560" y="1012174"/>
            <a:chExt cx="5616624" cy="43398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77510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22704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67897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2317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41930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6736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1543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13091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58284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34782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871235" y="1012174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1156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063495" y="1012174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7164288" y="1400199"/>
            <a:ext cx="141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120244" y="1837552"/>
            <a:ext cx="828692" cy="4543776"/>
            <a:chOff x="7668344" y="1052735"/>
            <a:chExt cx="828692" cy="4543776"/>
          </a:xfrm>
        </p:grpSpPr>
        <p:sp>
          <p:nvSpPr>
            <p:cNvPr id="69" name="Rectangle 68"/>
            <p:cNvSpPr/>
            <p:nvPr/>
          </p:nvSpPr>
          <p:spPr>
            <a:xfrm>
              <a:off x="7668344" y="1052735"/>
              <a:ext cx="198322" cy="452457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884368" y="1052736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near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884368" y="5227179"/>
              <a:ext cx="441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far</a:t>
              </a:r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11560" y="1476853"/>
            <a:ext cx="6288696" cy="216024"/>
            <a:chOff x="577844" y="1476853"/>
            <a:chExt cx="6288696" cy="216024"/>
          </a:xfrm>
        </p:grpSpPr>
        <p:sp>
          <p:nvSpPr>
            <p:cNvPr id="34" name="Rectangle 33"/>
            <p:cNvSpPr/>
            <p:nvPr/>
          </p:nvSpPr>
          <p:spPr>
            <a:xfrm>
              <a:off x="1505574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91120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76666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62212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47758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33304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618850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04396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89942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75488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61034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46580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32126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17672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03218" y="1476853"/>
              <a:ext cx="165685" cy="21602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88764" y="1476853"/>
              <a:ext cx="165685" cy="21602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74310" y="1476853"/>
              <a:ext cx="165685" cy="216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59856" y="1476853"/>
              <a:ext cx="165685" cy="216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5402" y="1476853"/>
              <a:ext cx="165685" cy="21602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030948" y="1476853"/>
              <a:ext cx="165685" cy="21602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16494" y="1476853"/>
              <a:ext cx="165685" cy="21602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02040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587586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773132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58678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20028" y="1476853"/>
              <a:ext cx="165685" cy="21602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34482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48936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63390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7844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44224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29770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515316" y="1476853"/>
              <a:ext cx="165685" cy="216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700855" y="1476853"/>
              <a:ext cx="165685" cy="216024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 flipH="1" flipV="1">
            <a:off x="1472921" y="4936555"/>
            <a:ext cx="5042396" cy="6526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896992" y="1916832"/>
            <a:ext cx="1643917" cy="367240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1496291" y="4821382"/>
            <a:ext cx="5794526" cy="194078"/>
          </a:xfrm>
          <a:prstGeom prst="straightConnector1">
            <a:avLst/>
          </a:prstGeom>
          <a:ln w="38100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204673" y="2589083"/>
            <a:ext cx="1086144" cy="2426377"/>
          </a:xfrm>
          <a:prstGeom prst="straightConnector1">
            <a:avLst/>
          </a:prstGeom>
          <a:ln w="38100">
            <a:solidFill>
              <a:schemeClr val="bg1">
                <a:lumMod val="50000"/>
                <a:lumOff val="50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0" name="Cross 99"/>
          <p:cNvSpPr/>
          <p:nvPr/>
        </p:nvSpPr>
        <p:spPr>
          <a:xfrm rot="1800000">
            <a:off x="5844633" y="2229043"/>
            <a:ext cx="720080" cy="720080"/>
          </a:xfrm>
          <a:prstGeom prst="plus">
            <a:avLst>
              <a:gd name="adj" fmla="val 36544"/>
            </a:avLst>
          </a:prstGeom>
          <a:solidFill>
            <a:srgbClr val="FF0000"/>
          </a:solidFill>
          <a:ln>
            <a:noFill/>
          </a:ln>
          <a:scene3d>
            <a:camera prst="orthographicFront"/>
            <a:lightRig rig="balanced" dir="t">
              <a:rot lat="0" lon="0" rev="3000000"/>
            </a:lightRig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164288" y="4869160"/>
            <a:ext cx="216024" cy="216024"/>
          </a:xfrm>
          <a:prstGeom prst="ellipse">
            <a:avLst/>
          </a:prstGeom>
          <a:solidFill>
            <a:schemeClr val="bg1">
              <a:lumMod val="95000"/>
              <a:lumOff val="5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480473" y="5481228"/>
            <a:ext cx="216024" cy="216024"/>
          </a:xfrm>
          <a:prstGeom prst="ellipse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64288" y="4869160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480473" y="5481228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00" grpId="0" animBg="1"/>
      <p:bldP spid="102" grpId="0" animBg="1"/>
      <p:bldP spid="103" grpId="0" animBg="1"/>
      <p:bldP spid="2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Administrator\Desktop\1194989189345660112mountain_-_rpg_map_elem_05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936" y="4212150"/>
            <a:ext cx="4697227" cy="2149974"/>
          </a:xfrm>
          <a:prstGeom prst="rect">
            <a:avLst/>
          </a:prstGeom>
          <a:noFill/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7" y="1909979"/>
            <a:ext cx="1584871" cy="5938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300000">
            <a:off x="763482" y="4663798"/>
            <a:ext cx="648072" cy="324036"/>
            <a:chOff x="395536" y="3068960"/>
            <a:chExt cx="648072" cy="324036"/>
          </a:xfrm>
        </p:grpSpPr>
        <p:sp>
          <p:nvSpPr>
            <p:cNvPr id="12" name="Trapezoid 11"/>
            <p:cNvSpPr/>
            <p:nvPr/>
          </p:nvSpPr>
          <p:spPr>
            <a:xfrm rot="16200000">
              <a:off x="737574" y="3086962"/>
              <a:ext cx="324036" cy="28803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lumOff val="50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5536" y="3122966"/>
              <a:ext cx="360040" cy="21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un 16"/>
          <p:cNvSpPr/>
          <p:nvPr/>
        </p:nvSpPr>
        <p:spPr>
          <a:xfrm>
            <a:off x="3072008" y="188640"/>
            <a:ext cx="648072" cy="648072"/>
          </a:xfrm>
          <a:prstGeom prst="sun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 w="4191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1043608" y="3082868"/>
            <a:ext cx="5528234" cy="3154444"/>
            <a:chOff x="1043608" y="3082868"/>
            <a:chExt cx="5528234" cy="3154444"/>
          </a:xfrm>
        </p:grpSpPr>
        <p:sp>
          <p:nvSpPr>
            <p:cNvPr id="109" name="Oval 108"/>
            <p:cNvSpPr/>
            <p:nvPr/>
          </p:nvSpPr>
          <p:spPr>
            <a:xfrm>
              <a:off x="1781585" y="4220691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492796" y="344596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94750" y="3942729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066594" y="3833793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64775" y="4329627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463064" y="3082868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198246" y="4186323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853373" y="3833793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696668" y="4581037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353970" y="3570449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204673" y="435897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4722118" y="5007875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747262" y="4893448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1043608" y="393305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508104" y="6019440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146216" y="5547924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498144" y="5731408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346016" y="5378551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85976" y="4077072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300726" y="344596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2771800" y="465313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2484399" y="3714979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929566" y="3352577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loud 17"/>
          <p:cNvSpPr/>
          <p:nvPr/>
        </p:nvSpPr>
        <p:spPr>
          <a:xfrm>
            <a:off x="1938187" y="2300084"/>
            <a:ext cx="1545725" cy="577999"/>
          </a:xfrm>
          <a:prstGeom prst="cloud">
            <a:avLst/>
          </a:prstGeom>
          <a:gradFill flip="none" rotWithShape="1">
            <a:gsLst>
              <a:gs pos="58000">
                <a:schemeClr val="tx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dk1">
                  <a:tint val="60000"/>
                  <a:satMod val="200000"/>
                </a:schemeClr>
              </a:gs>
            </a:gsLst>
            <a:lin ang="42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827584" y="908720"/>
            <a:ext cx="5616624" cy="433983"/>
            <a:chOff x="611560" y="1012174"/>
            <a:chExt cx="5616624" cy="43398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77510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22704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67897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2317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41930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6736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1543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13091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58284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34782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871235" y="1012174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1156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063495" y="1012174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 flipH="1" flipV="1">
            <a:off x="1472921" y="4936555"/>
            <a:ext cx="5042396" cy="6526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1496291" y="4821382"/>
            <a:ext cx="5794526" cy="194078"/>
          </a:xfrm>
          <a:prstGeom prst="straightConnector1">
            <a:avLst/>
          </a:prstGeom>
          <a:ln w="38100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1487055" y="4361534"/>
            <a:ext cx="3109627" cy="35824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3442378" y="1769531"/>
            <a:ext cx="1160285" cy="259200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6" name="Content Placeholder 2"/>
          <p:cNvSpPr>
            <a:spLocks noGrp="1"/>
          </p:cNvSpPr>
          <p:nvPr/>
        </p:nvSpPr>
        <p:spPr bwMode="auto">
          <a:xfrm>
            <a:off x="395536" y="5085184"/>
            <a:ext cx="8229600" cy="148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Assumptions:</a:t>
            </a:r>
          </a:p>
          <a:p>
            <a:r>
              <a:rPr lang="en-US" sz="2000" dirty="0" smtClean="0"/>
              <a:t>Single scattering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164288" y="4869160"/>
            <a:ext cx="216024" cy="216024"/>
            <a:chOff x="7164288" y="4869160"/>
            <a:chExt cx="216024" cy="216024"/>
          </a:xfrm>
        </p:grpSpPr>
        <p:sp>
          <p:nvSpPr>
            <p:cNvPr id="137" name="Oval 136"/>
            <p:cNvSpPr/>
            <p:nvPr/>
          </p:nvSpPr>
          <p:spPr>
            <a:xfrm>
              <a:off x="7164288" y="4869160"/>
              <a:ext cx="216024" cy="216024"/>
            </a:xfrm>
            <a:prstGeom prst="ellipse">
              <a:avLst/>
            </a:prstGeom>
            <a:solidFill>
              <a:schemeClr val="bg1">
                <a:lumMod val="95000"/>
                <a:lumOff val="5000"/>
              </a:schemeClr>
            </a:soli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7164288" y="4869160"/>
              <a:ext cx="216024" cy="216024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80473" y="5481228"/>
            <a:ext cx="216024" cy="216024"/>
            <a:chOff x="6480473" y="5481228"/>
            <a:chExt cx="216024" cy="216024"/>
          </a:xfrm>
        </p:grpSpPr>
        <p:sp>
          <p:nvSpPr>
            <p:cNvPr id="138" name="Oval 137"/>
            <p:cNvSpPr/>
            <p:nvPr/>
          </p:nvSpPr>
          <p:spPr>
            <a:xfrm>
              <a:off x="6480473" y="5481228"/>
              <a:ext cx="216024" cy="216024"/>
            </a:xfrm>
            <a:prstGeom prst="ellipse">
              <a:avLst/>
            </a:prstGeom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6480473" y="5481228"/>
              <a:ext cx="216024" cy="216024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79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Administrator\Desktop\1194989189345660112mountain_-_rpg_map_elem_05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936" y="4212150"/>
            <a:ext cx="4697227" cy="2149974"/>
          </a:xfrm>
          <a:prstGeom prst="rect">
            <a:avLst/>
          </a:prstGeom>
          <a:noFill/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7" y="1909979"/>
            <a:ext cx="1584871" cy="5938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300000">
            <a:off x="763482" y="4663798"/>
            <a:ext cx="648072" cy="324036"/>
            <a:chOff x="395536" y="3068960"/>
            <a:chExt cx="648072" cy="324036"/>
          </a:xfrm>
        </p:grpSpPr>
        <p:sp>
          <p:nvSpPr>
            <p:cNvPr id="12" name="Trapezoid 11"/>
            <p:cNvSpPr/>
            <p:nvPr/>
          </p:nvSpPr>
          <p:spPr>
            <a:xfrm rot="16200000">
              <a:off x="737574" y="3086962"/>
              <a:ext cx="324036" cy="28803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lumOff val="50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5536" y="3122966"/>
              <a:ext cx="360040" cy="21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un 16"/>
          <p:cNvSpPr/>
          <p:nvPr/>
        </p:nvSpPr>
        <p:spPr>
          <a:xfrm>
            <a:off x="3072008" y="188640"/>
            <a:ext cx="648072" cy="648072"/>
          </a:xfrm>
          <a:prstGeom prst="sun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 w="4191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grpSp>
        <p:nvGrpSpPr>
          <p:cNvPr id="108" name="Group 107"/>
          <p:cNvGrpSpPr/>
          <p:nvPr/>
        </p:nvGrpSpPr>
        <p:grpSpPr>
          <a:xfrm>
            <a:off x="1043608" y="3082868"/>
            <a:ext cx="5528234" cy="3154444"/>
            <a:chOff x="1043608" y="3082868"/>
            <a:chExt cx="5528234" cy="3154444"/>
          </a:xfrm>
        </p:grpSpPr>
        <p:sp>
          <p:nvSpPr>
            <p:cNvPr id="109" name="Oval 108"/>
            <p:cNvSpPr/>
            <p:nvPr/>
          </p:nvSpPr>
          <p:spPr>
            <a:xfrm>
              <a:off x="1781585" y="4220691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492796" y="344596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394750" y="3942729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066594" y="3833793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4564775" y="4329627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463064" y="3082868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198246" y="4186323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5853373" y="3833793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696668" y="4581037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353970" y="3570449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6204673" y="435897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4722118" y="5007875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747262" y="4893448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1043608" y="393305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508104" y="6019440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146216" y="5547924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4498144" y="5731408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346016" y="5378551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2985976" y="4077072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5300726" y="344596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2771800" y="465313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2484399" y="3714979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929566" y="3352577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loud 17"/>
          <p:cNvSpPr/>
          <p:nvPr/>
        </p:nvSpPr>
        <p:spPr>
          <a:xfrm>
            <a:off x="1938187" y="2300084"/>
            <a:ext cx="1545725" cy="577999"/>
          </a:xfrm>
          <a:prstGeom prst="cloud">
            <a:avLst/>
          </a:prstGeom>
          <a:gradFill flip="none" rotWithShape="1">
            <a:gsLst>
              <a:gs pos="58000">
                <a:schemeClr val="tx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dk1">
                  <a:tint val="60000"/>
                  <a:satMod val="200000"/>
                </a:schemeClr>
              </a:gs>
            </a:gsLst>
            <a:lin ang="42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827584" y="908720"/>
            <a:ext cx="5616624" cy="433983"/>
            <a:chOff x="611560" y="1012174"/>
            <a:chExt cx="5616624" cy="43398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77510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22704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67897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2317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41930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6736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1543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13091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58284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34782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871235" y="1012174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1156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063495" y="1012174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 flipH="1" flipV="1">
            <a:off x="1472921" y="4936555"/>
            <a:ext cx="5042396" cy="6526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1496291" y="4821382"/>
            <a:ext cx="5794526" cy="194078"/>
          </a:xfrm>
          <a:prstGeom prst="straightConnector1">
            <a:avLst/>
          </a:prstGeom>
          <a:ln w="38100">
            <a:solidFill>
              <a:schemeClr val="bg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7" name="Content Placeholder 2"/>
          <p:cNvSpPr>
            <a:spLocks noGrp="1"/>
          </p:cNvSpPr>
          <p:nvPr/>
        </p:nvSpPr>
        <p:spPr bwMode="auto">
          <a:xfrm>
            <a:off x="395536" y="5085184"/>
            <a:ext cx="8229600" cy="148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Assumptions:</a:t>
            </a:r>
          </a:p>
          <a:p>
            <a:r>
              <a:rPr lang="en-US" sz="2000" dirty="0" smtClean="0"/>
              <a:t>Single scattering</a:t>
            </a:r>
          </a:p>
          <a:p>
            <a:r>
              <a:rPr lang="en-US" sz="2000" dirty="0" smtClean="0"/>
              <a:t>Homogeneous medium</a:t>
            </a:r>
            <a:endParaRPr lang="en-US" sz="2000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1487055" y="4361534"/>
            <a:ext cx="3109627" cy="35824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442378" y="1769531"/>
            <a:ext cx="1160285" cy="259200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164288" y="1400199"/>
            <a:ext cx="141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611560" y="1476853"/>
            <a:ext cx="6288696" cy="216024"/>
            <a:chOff x="577844" y="1476853"/>
            <a:chExt cx="6288696" cy="216024"/>
          </a:xfrm>
        </p:grpSpPr>
        <p:sp>
          <p:nvSpPr>
            <p:cNvPr id="62" name="Rectangle 61"/>
            <p:cNvSpPr/>
            <p:nvPr/>
          </p:nvSpPr>
          <p:spPr>
            <a:xfrm>
              <a:off x="1505574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691120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76666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062212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247758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433304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618850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04396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989942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175488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361034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46580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32126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917672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103218" y="1476853"/>
              <a:ext cx="165685" cy="21602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288764" y="1476853"/>
              <a:ext cx="165685" cy="21602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474310" y="1476853"/>
              <a:ext cx="165685" cy="216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659856" y="1476853"/>
              <a:ext cx="165685" cy="216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45402" y="1476853"/>
              <a:ext cx="165685" cy="21602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030948" y="1476853"/>
              <a:ext cx="165685" cy="21602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216494" y="1476853"/>
              <a:ext cx="165685" cy="21602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02040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587586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773132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958678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20028" y="1476853"/>
              <a:ext cx="165685" cy="21602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134482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48936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63390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77844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144224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6329770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15316" y="1476853"/>
              <a:ext cx="165685" cy="216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700855" y="1476853"/>
              <a:ext cx="165685" cy="216024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164288" y="4869160"/>
            <a:ext cx="216024" cy="216024"/>
            <a:chOff x="7164288" y="4869160"/>
            <a:chExt cx="216024" cy="216024"/>
          </a:xfrm>
        </p:grpSpPr>
        <p:sp>
          <p:nvSpPr>
            <p:cNvPr id="99" name="Oval 98"/>
            <p:cNvSpPr/>
            <p:nvPr/>
          </p:nvSpPr>
          <p:spPr>
            <a:xfrm>
              <a:off x="7164288" y="4869160"/>
              <a:ext cx="216024" cy="216024"/>
            </a:xfrm>
            <a:prstGeom prst="ellipse">
              <a:avLst/>
            </a:prstGeom>
            <a:solidFill>
              <a:schemeClr val="bg1">
                <a:lumMod val="95000"/>
                <a:lumOff val="5000"/>
              </a:schemeClr>
            </a:solidFill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164288" y="4869160"/>
              <a:ext cx="216024" cy="216024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480473" y="5481228"/>
            <a:ext cx="216024" cy="216024"/>
            <a:chOff x="6480473" y="5481228"/>
            <a:chExt cx="216024" cy="216024"/>
          </a:xfrm>
        </p:grpSpPr>
        <p:sp>
          <p:nvSpPr>
            <p:cNvPr id="102" name="Oval 101"/>
            <p:cNvSpPr/>
            <p:nvPr/>
          </p:nvSpPr>
          <p:spPr>
            <a:xfrm>
              <a:off x="6480473" y="5481228"/>
              <a:ext cx="216024" cy="216024"/>
            </a:xfrm>
            <a:prstGeom prst="ellipse">
              <a:avLst/>
            </a:prstGeom>
            <a:ln w="381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480473" y="5481228"/>
              <a:ext cx="216024" cy="216024"/>
            </a:xfrm>
            <a:prstGeom prst="ellipse">
              <a:avLst/>
            </a:prstGeom>
            <a:noFill/>
            <a:ln w="38100">
              <a:solidFill>
                <a:schemeClr val="tx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35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Administrator\Desktop\1194989189345660112mountain_-_rpg_map_elem_05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936" y="4212150"/>
            <a:ext cx="4697227" cy="2149974"/>
          </a:xfrm>
          <a:prstGeom prst="rect">
            <a:avLst/>
          </a:prstGeom>
          <a:noFill/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7" y="1909979"/>
            <a:ext cx="1584871" cy="5938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300000">
            <a:off x="763482" y="4663798"/>
            <a:ext cx="648072" cy="324036"/>
            <a:chOff x="395536" y="3068960"/>
            <a:chExt cx="648072" cy="324036"/>
          </a:xfrm>
        </p:grpSpPr>
        <p:sp>
          <p:nvSpPr>
            <p:cNvPr id="12" name="Trapezoid 11"/>
            <p:cNvSpPr/>
            <p:nvPr/>
          </p:nvSpPr>
          <p:spPr>
            <a:xfrm rot="16200000">
              <a:off x="737574" y="3086962"/>
              <a:ext cx="324036" cy="28803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lumOff val="50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5536" y="3122966"/>
              <a:ext cx="360040" cy="21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un 16"/>
          <p:cNvSpPr/>
          <p:nvPr/>
        </p:nvSpPr>
        <p:spPr>
          <a:xfrm>
            <a:off x="3072008" y="188640"/>
            <a:ext cx="648072" cy="648072"/>
          </a:xfrm>
          <a:prstGeom prst="sun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 w="4191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1938187" y="2300084"/>
            <a:ext cx="1545725" cy="577999"/>
          </a:xfrm>
          <a:prstGeom prst="cloud">
            <a:avLst/>
          </a:prstGeom>
          <a:gradFill flip="none" rotWithShape="1">
            <a:gsLst>
              <a:gs pos="58000">
                <a:schemeClr val="tx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dk1">
                  <a:tint val="60000"/>
                  <a:satMod val="200000"/>
                </a:schemeClr>
              </a:gs>
            </a:gsLst>
            <a:lin ang="42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827584" y="908720"/>
            <a:ext cx="5616624" cy="433983"/>
            <a:chOff x="611560" y="1012174"/>
            <a:chExt cx="5616624" cy="43398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77510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22704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67897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2317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41930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6736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1543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13091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58284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34782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871235" y="1012174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1156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063495" y="1012174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7164288" y="1400199"/>
            <a:ext cx="141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611560" y="1476853"/>
            <a:ext cx="6288696" cy="216024"/>
            <a:chOff x="577844" y="1476853"/>
            <a:chExt cx="6288696" cy="216024"/>
          </a:xfrm>
        </p:grpSpPr>
        <p:sp>
          <p:nvSpPr>
            <p:cNvPr id="34" name="Rectangle 33"/>
            <p:cNvSpPr/>
            <p:nvPr/>
          </p:nvSpPr>
          <p:spPr>
            <a:xfrm>
              <a:off x="1505574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91120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76666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62212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47758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33304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618850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04396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89942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75488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61034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46580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32126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17672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03218" y="1476853"/>
              <a:ext cx="165685" cy="21602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88764" y="1476853"/>
              <a:ext cx="165685" cy="21602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74310" y="1476853"/>
              <a:ext cx="165685" cy="216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59856" y="1476853"/>
              <a:ext cx="165685" cy="216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5402" y="1476853"/>
              <a:ext cx="165685" cy="21602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030948" y="1476853"/>
              <a:ext cx="165685" cy="21602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16494" y="1476853"/>
              <a:ext cx="165685" cy="21602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02040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587586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773132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58678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20028" y="1476853"/>
              <a:ext cx="165685" cy="21602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34482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48936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63390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7844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44224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29770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515316" y="1476853"/>
              <a:ext cx="165685" cy="216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700855" y="1476853"/>
              <a:ext cx="165685" cy="216024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043608" y="3082868"/>
            <a:ext cx="5528234" cy="3154444"/>
            <a:chOff x="1043608" y="3082868"/>
            <a:chExt cx="5528234" cy="3154444"/>
          </a:xfrm>
        </p:grpSpPr>
        <p:sp>
          <p:nvSpPr>
            <p:cNvPr id="126" name="Oval 125"/>
            <p:cNvSpPr/>
            <p:nvPr/>
          </p:nvSpPr>
          <p:spPr>
            <a:xfrm>
              <a:off x="1781585" y="4220691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492796" y="344596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94750" y="3942729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4066594" y="3833793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64775" y="4329627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463064" y="3082868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198246" y="4186323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5853373" y="3833793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696668" y="4581037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353970" y="3570449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6204673" y="435897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722118" y="5007875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747262" y="4893448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043608" y="393305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508104" y="6019440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5146216" y="5547924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4498144" y="5731408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346016" y="5378551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2985976" y="4077072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300726" y="344596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2771800" y="465313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2484399" y="3714979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1929566" y="3352577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 flipH="1" flipV="1">
            <a:off x="1472921" y="4936555"/>
            <a:ext cx="5042396" cy="652685"/>
          </a:xfrm>
          <a:prstGeom prst="straightConnector1">
            <a:avLst/>
          </a:prstGeom>
          <a:ln w="38100">
            <a:solidFill>
              <a:srgbClr val="6D92E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2142920" y="4941168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696919" y="5009729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3250918" y="5078290"/>
            <a:ext cx="216024" cy="216024"/>
          </a:xfrm>
          <a:prstGeom prst="ellipse">
            <a:avLst/>
          </a:prstGeom>
          <a:solidFill>
            <a:schemeClr val="bg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3804917" y="5146851"/>
            <a:ext cx="216024" cy="216024"/>
          </a:xfrm>
          <a:prstGeom prst="ellipse">
            <a:avLst/>
          </a:prstGeom>
          <a:solidFill>
            <a:schemeClr val="bg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358916" y="5215412"/>
            <a:ext cx="216024" cy="216024"/>
          </a:xfrm>
          <a:prstGeom prst="ellipse">
            <a:avLst/>
          </a:prstGeom>
          <a:solidFill>
            <a:schemeClr val="bg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4912915" y="5283973"/>
            <a:ext cx="216024" cy="216024"/>
          </a:xfrm>
          <a:prstGeom prst="ellipse">
            <a:avLst/>
          </a:prstGeom>
          <a:solidFill>
            <a:srgbClr val="FFD966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5466914" y="5352534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020912" y="5421095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858641" y="1916832"/>
            <a:ext cx="1343633" cy="300158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373148" y="1916832"/>
            <a:ext cx="1369132" cy="30585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2395688" y="2996952"/>
            <a:ext cx="929626" cy="207672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2954674" y="3080907"/>
            <a:ext cx="929626" cy="207672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3449271" y="2996952"/>
            <a:ext cx="991007" cy="221384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513114" y="1916832"/>
            <a:ext cx="1507813" cy="336835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028501" y="1916832"/>
            <a:ext cx="1531522" cy="342132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538440" y="1916832"/>
            <a:ext cx="1567883" cy="350255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2142920" y="4936555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2696919" y="5005116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250918" y="5073677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04917" y="5142238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358916" y="5210799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912915" y="5279360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466914" y="5347921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020912" y="5416482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ontent Placeholder 2"/>
          <p:cNvSpPr>
            <a:spLocks noGrp="1"/>
          </p:cNvSpPr>
          <p:nvPr/>
        </p:nvSpPr>
        <p:spPr bwMode="auto">
          <a:xfrm>
            <a:off x="395536" y="5085184"/>
            <a:ext cx="822960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How to do this efficiently?</a:t>
            </a:r>
          </a:p>
          <a:p>
            <a:pPr marL="0" indent="0">
              <a:buNone/>
            </a:pPr>
            <a:r>
              <a:rPr lang="en-US" sz="2000" dirty="0" smtClean="0"/>
              <a:t>Naïve: O(w*h * d)</a:t>
            </a:r>
          </a:p>
          <a:p>
            <a:pPr marL="0" indent="0">
              <a:buNone/>
            </a:pPr>
            <a:r>
              <a:rPr lang="en-US" sz="2000" dirty="0"/>
              <a:t>w</a:t>
            </a:r>
            <a:r>
              <a:rPr lang="en-US" sz="2000" dirty="0" smtClean="0"/>
              <a:t>*h pixels, d integration steps</a:t>
            </a:r>
            <a:endParaRPr lang="en-US" sz="2000" dirty="0"/>
          </a:p>
        </p:txBody>
      </p:sp>
      <p:pic>
        <p:nvPicPr>
          <p:cNvPr id="35" name="Picture 2" descr="C:\Documents and Settings\Administrator\Desktop\1194989189345660112mountain_-_rpg_map_elem_05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936" y="4212150"/>
            <a:ext cx="4697227" cy="2149974"/>
          </a:xfrm>
          <a:prstGeom prst="rect">
            <a:avLst/>
          </a:prstGeom>
          <a:noFill/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7" y="1909979"/>
            <a:ext cx="1584871" cy="5938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300000">
            <a:off x="763482" y="4663798"/>
            <a:ext cx="648072" cy="324036"/>
            <a:chOff x="395536" y="3068960"/>
            <a:chExt cx="648072" cy="324036"/>
          </a:xfrm>
        </p:grpSpPr>
        <p:sp>
          <p:nvSpPr>
            <p:cNvPr id="12" name="Trapezoid 11"/>
            <p:cNvSpPr/>
            <p:nvPr/>
          </p:nvSpPr>
          <p:spPr>
            <a:xfrm rot="16200000">
              <a:off x="737574" y="3086962"/>
              <a:ext cx="324036" cy="288032"/>
            </a:xfrm>
            <a:prstGeom prst="trapezoid">
              <a:avLst/>
            </a:prstGeom>
            <a:gradFill flip="none" rotWithShape="1">
              <a:gsLst>
                <a:gs pos="0">
                  <a:schemeClr val="bg1">
                    <a:lumMod val="50000"/>
                    <a:lumOff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lumOff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lumOff val="50000"/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5536" y="3122966"/>
              <a:ext cx="360040" cy="21602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tint val="66000"/>
                    <a:satMod val="160000"/>
                  </a:schemeClr>
                </a:gs>
                <a:gs pos="50000">
                  <a:schemeClr val="tx1">
                    <a:lumMod val="50000"/>
                    <a:tint val="44500"/>
                    <a:satMod val="160000"/>
                  </a:schemeClr>
                </a:gs>
                <a:gs pos="100000">
                  <a:schemeClr val="tx1">
                    <a:lumMod val="5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un 16"/>
          <p:cNvSpPr/>
          <p:nvPr/>
        </p:nvSpPr>
        <p:spPr>
          <a:xfrm>
            <a:off x="3072008" y="188640"/>
            <a:ext cx="648072" cy="648072"/>
          </a:xfrm>
          <a:prstGeom prst="sun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dkEdge">
            <a:bevelT w="4191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1938187" y="2300084"/>
            <a:ext cx="1545725" cy="577999"/>
          </a:xfrm>
          <a:prstGeom prst="cloud">
            <a:avLst/>
          </a:prstGeom>
          <a:gradFill flip="none" rotWithShape="1">
            <a:gsLst>
              <a:gs pos="58000">
                <a:schemeClr val="tx1">
                  <a:lumMod val="8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dk1">
                  <a:tint val="60000"/>
                  <a:satMod val="200000"/>
                </a:schemeClr>
              </a:gs>
            </a:gsLst>
            <a:lin ang="4200000" scaled="0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827584" y="908720"/>
            <a:ext cx="5616624" cy="433983"/>
            <a:chOff x="611560" y="1012174"/>
            <a:chExt cx="5616624" cy="433983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77510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22704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467897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2317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41930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6736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1543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13091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582845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034782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871235" y="1012174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11560" y="1014109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063495" y="1012174"/>
              <a:ext cx="193402" cy="4320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7164288" y="1400199"/>
            <a:ext cx="141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611560" y="1476853"/>
            <a:ext cx="6288696" cy="216024"/>
            <a:chOff x="577844" y="1476853"/>
            <a:chExt cx="6288696" cy="216024"/>
          </a:xfrm>
        </p:grpSpPr>
        <p:sp>
          <p:nvSpPr>
            <p:cNvPr id="34" name="Rectangle 33"/>
            <p:cNvSpPr/>
            <p:nvPr/>
          </p:nvSpPr>
          <p:spPr>
            <a:xfrm>
              <a:off x="1505574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91120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76666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62212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47758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433304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618850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04396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89942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175488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61034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46580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32126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17672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103218" y="1476853"/>
              <a:ext cx="165685" cy="216024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88764" y="1476853"/>
              <a:ext cx="165685" cy="216024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74310" y="1476853"/>
              <a:ext cx="165685" cy="216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59856" y="1476853"/>
              <a:ext cx="165685" cy="216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45402" y="1476853"/>
              <a:ext cx="165685" cy="21602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030948" y="1476853"/>
              <a:ext cx="165685" cy="21602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16494" y="1476853"/>
              <a:ext cx="165685" cy="216024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402040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587586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773132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958678" y="1476853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20028" y="1476853"/>
              <a:ext cx="165685" cy="21602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134482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48936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63390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77844" y="1476853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44224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29770" y="1476853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515316" y="1476853"/>
              <a:ext cx="165685" cy="216024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700855" y="1476853"/>
              <a:ext cx="165685" cy="216024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043608" y="3082868"/>
            <a:ext cx="5528234" cy="3154444"/>
            <a:chOff x="1043608" y="3082868"/>
            <a:chExt cx="5528234" cy="3154444"/>
          </a:xfrm>
        </p:grpSpPr>
        <p:sp>
          <p:nvSpPr>
            <p:cNvPr id="126" name="Oval 125"/>
            <p:cNvSpPr/>
            <p:nvPr/>
          </p:nvSpPr>
          <p:spPr>
            <a:xfrm>
              <a:off x="1781585" y="4220691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492796" y="344596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394750" y="3942729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4066594" y="3833793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4564775" y="4329627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463064" y="3082868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5198246" y="4186323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5853373" y="3833793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696668" y="4581037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6353970" y="3570449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6204673" y="435897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722118" y="5007875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5747262" y="4893448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043608" y="393305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5508104" y="6019440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5146216" y="5547924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4498144" y="5731408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346016" y="5378551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2985976" y="4077072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300726" y="344596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2771800" y="4653136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2484399" y="3714979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1929566" y="3352577"/>
              <a:ext cx="217872" cy="21787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3" name="Straight Arrow Connector 82"/>
          <p:cNvCxnSpPr/>
          <p:nvPr/>
        </p:nvCxnSpPr>
        <p:spPr>
          <a:xfrm flipH="1" flipV="1">
            <a:off x="1472921" y="4936555"/>
            <a:ext cx="5042396" cy="652685"/>
          </a:xfrm>
          <a:prstGeom prst="straightConnector1">
            <a:avLst/>
          </a:prstGeom>
          <a:ln w="38100">
            <a:solidFill>
              <a:srgbClr val="6D92E5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2142920" y="4941168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696919" y="5009729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3250918" y="5078290"/>
            <a:ext cx="216024" cy="216024"/>
          </a:xfrm>
          <a:prstGeom prst="ellipse">
            <a:avLst/>
          </a:prstGeom>
          <a:solidFill>
            <a:schemeClr val="bg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3804917" y="5146851"/>
            <a:ext cx="216024" cy="216024"/>
          </a:xfrm>
          <a:prstGeom prst="ellipse">
            <a:avLst/>
          </a:prstGeom>
          <a:solidFill>
            <a:schemeClr val="bg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358916" y="5215412"/>
            <a:ext cx="216024" cy="216024"/>
          </a:xfrm>
          <a:prstGeom prst="ellipse">
            <a:avLst/>
          </a:prstGeom>
          <a:solidFill>
            <a:schemeClr val="bg1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4912915" y="5283973"/>
            <a:ext cx="216024" cy="216024"/>
          </a:xfrm>
          <a:prstGeom prst="ellipse">
            <a:avLst/>
          </a:prstGeom>
          <a:solidFill>
            <a:srgbClr val="FFD966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5466914" y="5352534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020912" y="5421095"/>
            <a:ext cx="216024" cy="2160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858641" y="1916832"/>
            <a:ext cx="1343633" cy="300158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1373148" y="1916832"/>
            <a:ext cx="1369132" cy="305855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2395688" y="2996952"/>
            <a:ext cx="929626" cy="207672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2954674" y="3080907"/>
            <a:ext cx="929626" cy="207672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3449271" y="2996952"/>
            <a:ext cx="991007" cy="221384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3513114" y="1916832"/>
            <a:ext cx="1507813" cy="336835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028501" y="1916832"/>
            <a:ext cx="1531522" cy="342132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538440" y="1916832"/>
            <a:ext cx="1567883" cy="350255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2142920" y="4936555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2696919" y="5005116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250918" y="5073677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04917" y="5142238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358916" y="5210799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912915" y="5279360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466914" y="5347921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020912" y="5416482"/>
            <a:ext cx="216024" cy="216024"/>
          </a:xfrm>
          <a:prstGeom prst="ellipse">
            <a:avLst/>
          </a:prstGeom>
          <a:noFill/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to Percentage Closer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Percentage Closer</a:t>
            </a:r>
          </a:p>
          <a:p>
            <a:pPr marL="0" indent="0">
              <a:buNone/>
            </a:pPr>
            <a:r>
              <a:rPr lang="en-US" dirty="0" smtClean="0"/>
              <a:t>Filtering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8</a:t>
            </a:fld>
            <a:endParaRPr lang="en-US"/>
          </a:p>
        </p:txBody>
      </p:sp>
      <p:pic>
        <p:nvPicPr>
          <p:cNvPr id="720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92" y="1129370"/>
            <a:ext cx="6353703" cy="51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7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92" y="1129370"/>
            <a:ext cx="6353703" cy="51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11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92" y="1129370"/>
            <a:ext cx="6353703" cy="51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716016" y="3861048"/>
            <a:ext cx="216024" cy="21602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95536" y="2940422"/>
            <a:ext cx="1938938" cy="1136650"/>
            <a:chOff x="395536" y="1599664"/>
            <a:chExt cx="1938938" cy="1136650"/>
          </a:xfrm>
        </p:grpSpPr>
        <p:sp>
          <p:nvSpPr>
            <p:cNvPr id="23" name="Rectangle 22"/>
            <p:cNvSpPr/>
            <p:nvPr/>
          </p:nvSpPr>
          <p:spPr>
            <a:xfrm>
              <a:off x="971600" y="1844824"/>
              <a:ext cx="13628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/>
                <a:t>V(</a:t>
              </a:r>
              <a:r>
                <a:rPr lang="en-US" sz="3600" i="1" dirty="0" err="1"/>
                <a:t>d</a:t>
              </a:r>
              <a:r>
                <a:rPr lang="en-US" sz="3600" i="1" dirty="0" err="1" smtClean="0"/>
                <a:t>,z</a:t>
              </a:r>
              <a:r>
                <a:rPr lang="en-US" sz="2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3600" dirty="0" smtClean="0"/>
                <a:t>)</a:t>
              </a:r>
              <a:endParaRPr lang="en-US" sz="3600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1030905"/>
                </p:ext>
              </p:extLst>
            </p:nvPr>
          </p:nvGraphicFramePr>
          <p:xfrm>
            <a:off x="395536" y="1599664"/>
            <a:ext cx="768350" cy="1136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7" name="Formel" r:id="rId7" imgW="291960" imgH="431640" progId="Equation.3">
                    <p:embed/>
                  </p:oleObj>
                </mc:Choice>
                <mc:Fallback>
                  <p:oleObj name="Formel" r:id="rId7" imgW="291960" imgH="431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6" y="1599664"/>
                          <a:ext cx="768350" cy="1136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00" y="1170000"/>
            <a:ext cx="5041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00" y="1170000"/>
            <a:ext cx="5041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48" y="1169961"/>
            <a:ext cx="5041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hteck 81"/>
          <p:cNvSpPr/>
          <p:nvPr/>
        </p:nvSpPr>
        <p:spPr>
          <a:xfrm>
            <a:off x="5395044" y="2819822"/>
            <a:ext cx="432048" cy="4320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hteck 81"/>
          <p:cNvSpPr/>
          <p:nvPr/>
        </p:nvSpPr>
        <p:spPr>
          <a:xfrm rot="21001742">
            <a:off x="3784943" y="2897922"/>
            <a:ext cx="5217607" cy="36613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771800" y="1451739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55730" y="1442393"/>
            <a:ext cx="197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Light direction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51520" y="2430962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Visibility function </a:t>
            </a:r>
            <a:r>
              <a:rPr lang="en-US" i="1" dirty="0" smtClean="0"/>
              <a:t>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076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43" grpId="0" animBg="1"/>
      <p:bldP spid="43" grpId="1" animBg="1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FD2E5B-8AA6-43EB-AC63-2DB1ED43AABA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07904" y="990074"/>
            <a:ext cx="0" cy="5040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91834" y="980728"/>
            <a:ext cx="197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Light direction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79208" y="1700808"/>
            <a:ext cx="141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Shadow Map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3995936" y="3219671"/>
            <a:ext cx="1595101" cy="1593629"/>
            <a:chOff x="3484098" y="3212976"/>
            <a:chExt cx="2228609" cy="2226552"/>
          </a:xfrm>
        </p:grpSpPr>
        <p:sp>
          <p:nvSpPr>
            <p:cNvPr id="44" name="Oval 43"/>
            <p:cNvSpPr/>
            <p:nvPr/>
          </p:nvSpPr>
          <p:spPr>
            <a:xfrm>
              <a:off x="3484098" y="3212976"/>
              <a:ext cx="2226552" cy="2226552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 prstMaterial="dkEdge">
              <a:bevelT w="889000" h="889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3486155" y="3212976"/>
              <a:ext cx="2226552" cy="2226552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3524124" y="5867747"/>
            <a:ext cx="4648276" cy="552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5276189" y="2276872"/>
            <a:ext cx="0" cy="3600400"/>
          </a:xfrm>
          <a:prstGeom prst="line">
            <a:avLst/>
          </a:prstGeom>
          <a:ln w="28575">
            <a:solidFill>
              <a:schemeClr val="bg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88902" y="594928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476934" y="263226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z(p)</a:t>
            </a:r>
            <a:endParaRPr lang="en-US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6197014" y="3892406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  <a:r>
              <a:rPr lang="en-US" i="1" dirty="0" smtClean="0"/>
              <a:t>(x)</a:t>
            </a:r>
            <a:endParaRPr lang="en-US" i="1" dirty="0"/>
          </a:p>
        </p:txBody>
      </p:sp>
      <p:sp>
        <p:nvSpPr>
          <p:cNvPr id="61" name="Oval 60"/>
          <p:cNvSpPr/>
          <p:nvPr/>
        </p:nvSpPr>
        <p:spPr>
          <a:xfrm>
            <a:off x="5167471" y="5759735"/>
            <a:ext cx="216024" cy="216024"/>
          </a:xfrm>
          <a:prstGeom prst="ellipse">
            <a:avLst/>
          </a:prstGeom>
          <a:solidFill>
            <a:srgbClr val="000000">
              <a:alpha val="0"/>
            </a:srgbClr>
          </a:solidFill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8315308" y="2123564"/>
            <a:ext cx="517710" cy="3907016"/>
            <a:chOff x="7668344" y="1338747"/>
            <a:chExt cx="517710" cy="3907016"/>
          </a:xfrm>
        </p:grpSpPr>
        <p:sp>
          <p:nvSpPr>
            <p:cNvPr id="63" name="Rectangle 62"/>
            <p:cNvSpPr/>
            <p:nvPr/>
          </p:nvSpPr>
          <p:spPr>
            <a:xfrm>
              <a:off x="7668344" y="1492055"/>
              <a:ext cx="198322" cy="3590875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884368" y="13387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84368" y="48764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51520" y="2677562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Visibility function </a:t>
            </a:r>
            <a:r>
              <a:rPr lang="en-US" i="1" dirty="0" smtClean="0"/>
              <a:t>V(</a:t>
            </a:r>
            <a:r>
              <a:rPr lang="en-US" i="1" dirty="0" err="1" smtClean="0"/>
              <a:t>d,z</a:t>
            </a:r>
            <a:r>
              <a:rPr lang="en-US" i="1" dirty="0" smtClean="0"/>
              <a:t>)</a:t>
            </a:r>
            <a:endParaRPr lang="en-US" i="1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108981" y="3356992"/>
            <a:ext cx="3022859" cy="2603129"/>
            <a:chOff x="108981" y="3356992"/>
            <a:chExt cx="3022859" cy="2603129"/>
          </a:xfrm>
        </p:grpSpPr>
        <p:grpSp>
          <p:nvGrpSpPr>
            <p:cNvPr id="131" name="Group 130"/>
            <p:cNvGrpSpPr/>
            <p:nvPr/>
          </p:nvGrpSpPr>
          <p:grpSpPr>
            <a:xfrm>
              <a:off x="475711" y="3505654"/>
              <a:ext cx="2592000" cy="2083586"/>
              <a:chOff x="475711" y="3505654"/>
              <a:chExt cx="2592000" cy="2083586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475711" y="3505654"/>
                <a:ext cx="0" cy="20835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475711" y="5589240"/>
                <a:ext cx="259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H="1">
                <a:off x="490022" y="4496400"/>
                <a:ext cx="7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475711" y="3551344"/>
                <a:ext cx="7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490022" y="5439528"/>
                <a:ext cx="7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>
                <a:off x="612000" y="5553240"/>
                <a:ext cx="7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>
                <a:off x="2952000" y="5553240"/>
                <a:ext cx="7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 flipH="1">
                <a:off x="1782000" y="5553240"/>
                <a:ext cx="7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637085" y="4494544"/>
                <a:ext cx="235091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179512" y="335699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981" y="5254862"/>
              <a:ext cx="372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79512" y="4310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0977" y="5590789"/>
              <a:ext cx="372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-1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830155" y="5590789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50027" y="55907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0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130182" y="13860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p</a:t>
            </a:r>
            <a:endParaRPr lang="en-US" i="1" dirty="0"/>
          </a:p>
        </p:txBody>
      </p:sp>
      <p:sp>
        <p:nvSpPr>
          <p:cNvPr id="85" name="TextBox 84"/>
          <p:cNvSpPr txBox="1"/>
          <p:nvPr/>
        </p:nvSpPr>
        <p:spPr>
          <a:xfrm>
            <a:off x="1259632" y="593998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d(x')-z(p)</a:t>
            </a:r>
            <a:endParaRPr lang="en-US" i="1" dirty="0"/>
          </a:p>
        </p:txBody>
      </p:sp>
      <p:sp>
        <p:nvSpPr>
          <p:cNvPr id="86" name="Oval 85"/>
          <p:cNvSpPr/>
          <p:nvPr/>
        </p:nvSpPr>
        <p:spPr>
          <a:xfrm>
            <a:off x="5167471" y="2492896"/>
            <a:ext cx="216024" cy="216024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 flipH="1">
            <a:off x="655713" y="3552584"/>
            <a:ext cx="62199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1259631" y="3552584"/>
            <a:ext cx="5580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818000" y="3551344"/>
            <a:ext cx="0" cy="94320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1821656" y="4494544"/>
            <a:ext cx="9501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1169699" y="3443332"/>
            <a:ext cx="216024" cy="216024"/>
          </a:xfrm>
          <a:prstGeom prst="ellipse">
            <a:avLst/>
          </a:prstGeom>
          <a:solidFill>
            <a:srgbClr val="FFD966"/>
          </a:solidFill>
          <a:ln w="38100">
            <a:solidFill>
              <a:schemeClr val="tx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4446645" y="226758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d(x')</a:t>
            </a:r>
            <a:endParaRPr lang="en-US" i="1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5040170" y="2276872"/>
            <a:ext cx="0" cy="14401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040170" y="2461538"/>
            <a:ext cx="0" cy="1393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5040170" y="2308230"/>
            <a:ext cx="0" cy="25667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3524124" y="1777462"/>
            <a:ext cx="3877857" cy="216024"/>
            <a:chOff x="3524124" y="1984194"/>
            <a:chExt cx="3877857" cy="216024"/>
          </a:xfrm>
        </p:grpSpPr>
        <p:sp>
          <p:nvSpPr>
            <p:cNvPr id="93" name="Rectangle 92"/>
            <p:cNvSpPr/>
            <p:nvPr/>
          </p:nvSpPr>
          <p:spPr>
            <a:xfrm>
              <a:off x="3524124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70967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89521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80762" y="1984194"/>
              <a:ext cx="165685" cy="2160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266308" y="1984194"/>
              <a:ext cx="165685" cy="21602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51854" y="1984194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637400" y="1984194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822946" y="1984194"/>
              <a:ext cx="165685" cy="216024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008492" y="1984194"/>
              <a:ext cx="165685" cy="216024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194038" y="1984194"/>
              <a:ext cx="165685" cy="216024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379584" y="1984194"/>
              <a:ext cx="165685" cy="21602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6513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75067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936222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121768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307314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492860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667840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863952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049491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236296" y="1984194"/>
              <a:ext cx="165685" cy="2160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4" name="Straight Arrow Connector 103"/>
          <p:cNvCxnSpPr/>
          <p:nvPr/>
        </p:nvCxnSpPr>
        <p:spPr>
          <a:xfrm flipH="1">
            <a:off x="5476934" y="2267580"/>
            <a:ext cx="4008" cy="108941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197014" y="2255416"/>
            <a:ext cx="0" cy="3590498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040170" y="2524254"/>
            <a:ext cx="0" cy="75234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135944" y="1678816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z</a:t>
            </a:r>
            <a:endParaRPr lang="en-US" i="1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5040170" y="3270598"/>
            <a:ext cx="0" cy="25539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1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8.33333E-7 0.1104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5.55556E-7 0.1099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72357E-6 L 0.0592 -4.72357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4.07407E-6 L 0.0592 0.1372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0.13727 L 0.16337 0.1372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1041 L -8.33333E-7 0.4777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35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10996 L -8.33333E-7 0.4800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87" grpId="1" animBg="1"/>
      <p:bldP spid="87" grpId="2" animBg="1"/>
    </p:bldLst>
  </p:timing>
</p:sld>
</file>

<file path=ppt/theme/theme1.xml><?xml version="1.0" encoding="utf-8"?>
<a:theme xmlns:a="http://schemas.openxmlformats.org/drawingml/2006/main" name="Horizon">
  <a:themeElements>
    <a:clrScheme name="Custom 1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FFC000"/>
      </a:accent1>
      <a:accent2>
        <a:srgbClr val="BFCFF3"/>
      </a:accent2>
      <a:accent3>
        <a:srgbClr val="7796DB"/>
      </a:accent3>
      <a:accent4>
        <a:srgbClr val="FFB665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System.Storyboarding.Media.VideoPlayer" Revision="1" Stencil="System.Storyboarding.Media" StencilVersion="0.1"/>
</Control>
</file>

<file path=customXml/itemProps1.xml><?xml version="1.0" encoding="utf-8"?>
<ds:datastoreItem xmlns:ds="http://schemas.openxmlformats.org/officeDocument/2006/customXml" ds:itemID="{C6D30F84-120E-49EE-91A6-E9071BB83383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2609</Words>
  <Application>Microsoft Office PowerPoint</Application>
  <PresentationFormat>On-screen Show (4:3)</PresentationFormat>
  <Paragraphs>434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Horizon</vt:lpstr>
      <vt:lpstr>Formel</vt:lpstr>
      <vt:lpstr>Prefiltered Single Scattering</vt:lpstr>
      <vt:lpstr>Motivation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 to Percentage Closer Filtering</vt:lpstr>
      <vt:lpstr>Shadow Mapping</vt:lpstr>
      <vt:lpstr>Convolution Shadow Maps</vt:lpstr>
      <vt:lpstr>Convolution Shadow Maps Filtering</vt:lpstr>
      <vt:lpstr>Convolution Shadow Maps Filtering</vt:lpstr>
      <vt:lpstr>Filtering for camera rays</vt:lpstr>
      <vt:lpstr>Filtering for camera rays</vt:lpstr>
      <vt:lpstr>Prefix Sum-like Filtering</vt:lpstr>
      <vt:lpstr>Filtering for camera rays</vt:lpstr>
      <vt:lpstr>Rectified Shadow Map</vt:lpstr>
      <vt:lpstr>Rectified Shadow Map</vt:lpstr>
      <vt:lpstr>Rectified Shadow Map</vt:lpstr>
      <vt:lpstr>Rectified Shadow Map</vt:lpstr>
      <vt:lpstr>Rectified Shadow Map</vt:lpstr>
      <vt:lpstr>Wrap up</vt:lpstr>
      <vt:lpstr>Video</vt:lpstr>
      <vt:lpstr>Related Work</vt:lpstr>
      <vt:lpstr>Comparison</vt:lpstr>
      <vt:lpstr>Limitations</vt:lpstr>
      <vt:lpstr>Limitations</vt:lpstr>
      <vt:lpstr>Nitty Gritty Details (in the paper)</vt:lpstr>
      <vt:lpstr>Conclusions</vt:lpstr>
    </vt:vector>
  </TitlesOfParts>
  <Company>MPI für Informatik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oklehm</dc:creator>
  <cp:lastModifiedBy>oklehm</cp:lastModifiedBy>
  <cp:revision>199</cp:revision>
  <dcterms:created xsi:type="dcterms:W3CDTF">2013-11-25T12:11:25Z</dcterms:created>
  <dcterms:modified xsi:type="dcterms:W3CDTF">2014-03-21T14:34:59Z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\\winfs-inf\www\inf-homepage\oklehm\publications\2014\i3d\prefiltered_single_scattering-i3DKlehm2014.pptx</vt:lpwstr>
  </property>
</Properties>
</file>