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notesSlides/notesSlide3.xml" ContentType="application/vnd.openxmlformats-officedocument.presentationml.notesSlide+xml"/>
  <Override PartName="/ppt/charts/chart3.xml" ContentType="application/vnd.openxmlformats-officedocument.drawingml.char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9"/>
  </p:notesMasterIdLst>
  <p:sldIdLst>
    <p:sldId id="258" r:id="rId2"/>
    <p:sldId id="279" r:id="rId3"/>
    <p:sldId id="259" r:id="rId4"/>
    <p:sldId id="264" r:id="rId5"/>
    <p:sldId id="277" r:id="rId6"/>
    <p:sldId id="287" r:id="rId7"/>
    <p:sldId id="278" r:id="rId8"/>
    <p:sldId id="283" r:id="rId9"/>
    <p:sldId id="284" r:id="rId10"/>
    <p:sldId id="282" r:id="rId11"/>
    <p:sldId id="285" r:id="rId12"/>
    <p:sldId id="281" r:id="rId13"/>
    <p:sldId id="272" r:id="rId14"/>
    <p:sldId id="261" r:id="rId15"/>
    <p:sldId id="262" r:id="rId16"/>
    <p:sldId id="288" r:id="rId17"/>
    <p:sldId id="274" r:id="rId18"/>
    <p:sldId id="275" r:id="rId19"/>
    <p:sldId id="276" r:id="rId20"/>
    <p:sldId id="260" r:id="rId21"/>
    <p:sldId id="266" r:id="rId22"/>
    <p:sldId id="267" r:id="rId23"/>
    <p:sldId id="268" r:id="rId24"/>
    <p:sldId id="269" r:id="rId25"/>
    <p:sldId id="265" r:id="rId26"/>
    <p:sldId id="271" r:id="rId27"/>
    <p:sldId id="270" r:id="rId2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9FDA"/>
    <a:srgbClr val="57D3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74" autoAdjust="0"/>
    <p:restoredTop sz="86629" autoAdjust="0"/>
  </p:normalViewPr>
  <p:slideViewPr>
    <p:cSldViewPr>
      <p:cViewPr varScale="1">
        <p:scale>
          <a:sx n="76" d="100"/>
          <a:sy n="76" d="100"/>
        </p:scale>
        <p:origin x="-1642" y="-8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D:\Niels\Dropbox\Own%20papers\EuroRV3%202017\Presentation\histogram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D:\Niels\Dropbox\Own%20papers\EuroRV3%202017\Presentation\histogram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D:\Niels\Dropbox\Own%20papers\EuroRV3%202017\Presentation\histogram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nl-N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State of the art</c:v>
                </c:pt>
              </c:strCache>
            </c:strRef>
          </c:tx>
          <c:invertIfNegative val="0"/>
          <c:val>
            <c:numRef>
              <c:f>Sheet1!$B$2:$B$22</c:f>
              <c:numCache>
                <c:formatCode>General</c:formatCode>
                <c:ptCount val="21"/>
                <c:pt idx="0">
                  <c:v>6.050671275574202E-3</c:v>
                </c:pt>
                <c:pt idx="1">
                  <c:v>4.9740643016194873E-2</c:v>
                </c:pt>
                <c:pt idx="2">
                  <c:v>4.2394966220256472E-2</c:v>
                </c:pt>
                <c:pt idx="3">
                  <c:v>2.5770804873405861E-3</c:v>
                </c:pt>
                <c:pt idx="4">
                  <c:v>1.1293973379879259E-2</c:v>
                </c:pt>
                <c:pt idx="5">
                  <c:v>3.6326850016227111E-2</c:v>
                </c:pt>
                <c:pt idx="6">
                  <c:v>7.4471435805378627E-2</c:v>
                </c:pt>
                <c:pt idx="7">
                  <c:v>0.1611204740532538</c:v>
                </c:pt>
                <c:pt idx="8">
                  <c:v>0.27018652663311771</c:v>
                </c:pt>
                <c:pt idx="9">
                  <c:v>0.38687189433426872</c:v>
                </c:pt>
                <c:pt idx="10">
                  <c:v>0.44353623818760185</c:v>
                </c:pt>
                <c:pt idx="11">
                  <c:v>0.38564126789872688</c:v>
                </c:pt>
                <c:pt idx="12">
                  <c:v>0.25873342190425308</c:v>
                </c:pt>
                <c:pt idx="13">
                  <c:v>0.17350975488646131</c:v>
                </c:pt>
                <c:pt idx="14">
                  <c:v>9.3186197306283164E-2</c:v>
                </c:pt>
                <c:pt idx="15">
                  <c:v>5.6125501825539617E-2</c:v>
                </c:pt>
                <c:pt idx="16">
                  <c:v>1.7112032394199631E-2</c:v>
                </c:pt>
                <c:pt idx="17">
                  <c:v>3.3924863999240329E-2</c:v>
                </c:pt>
                <c:pt idx="18">
                  <c:v>2.4742771174353587E-2</c:v>
                </c:pt>
                <c:pt idx="19">
                  <c:v>2.9986383241104304E-3</c:v>
                </c:pt>
                <c:pt idx="20">
                  <c:v>4.8910586373683937E-2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6CFA-45CB-9F6E-78BC7CF4D971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Our technique</c:v>
                </c:pt>
              </c:strCache>
            </c:strRef>
          </c:tx>
          <c:invertIfNegative val="0"/>
          <c:val>
            <c:numRef>
              <c:f>Sheet1!$C$2:$C$22</c:f>
              <c:numCache>
                <c:formatCode>General</c:formatCode>
                <c:ptCount val="21"/>
                <c:pt idx="0">
                  <c:v>1.8813523771262705E-2</c:v>
                </c:pt>
                <c:pt idx="1">
                  <c:v>2.5588503369931275E-2</c:v>
                </c:pt>
                <c:pt idx="2">
                  <c:v>4.493384188564418E-3</c:v>
                </c:pt>
                <c:pt idx="3">
                  <c:v>1.0305066354768024E-2</c:v>
                </c:pt>
                <c:pt idx="4">
                  <c:v>3.4546341943262004E-3</c:v>
                </c:pt>
                <c:pt idx="5">
                  <c:v>1.9444401071445137E-3</c:v>
                </c:pt>
                <c:pt idx="6">
                  <c:v>2.5304037510189725E-2</c:v>
                </c:pt>
                <c:pt idx="7">
                  <c:v>2.402243306041562E-2</c:v>
                </c:pt>
                <c:pt idx="8">
                  <c:v>7.7484730864149903E-3</c:v>
                </c:pt>
                <c:pt idx="9">
                  <c:v>2.2379502057881258E-2</c:v>
                </c:pt>
                <c:pt idx="10">
                  <c:v>7.0901268737236192E-2</c:v>
                </c:pt>
                <c:pt idx="11">
                  <c:v>0.14895318062748719</c:v>
                </c:pt>
                <c:pt idx="12">
                  <c:v>0.24239606098003821</c:v>
                </c:pt>
                <c:pt idx="13">
                  <c:v>0.39194607972013229</c:v>
                </c:pt>
                <c:pt idx="14">
                  <c:v>0.44952785320034649</c:v>
                </c:pt>
                <c:pt idx="15">
                  <c:v>0.39289477499247694</c:v>
                </c:pt>
                <c:pt idx="16">
                  <c:v>0.24377238843242416</c:v>
                </c:pt>
                <c:pt idx="17">
                  <c:v>0.13107774598523006</c:v>
                </c:pt>
                <c:pt idx="18">
                  <c:v>5.88438385297433E-2</c:v>
                </c:pt>
                <c:pt idx="19">
                  <c:v>4.2792795400112188E-2</c:v>
                </c:pt>
                <c:pt idx="20">
                  <c:v>2.044241413284039E-2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6CFA-45CB-9F6E-78BC7CF4D97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0"/>
        <c:axId val="106158336"/>
        <c:axId val="106164608"/>
      </c:barChart>
      <c:catAx>
        <c:axId val="106158336"/>
        <c:scaling>
          <c:orientation val="minMax"/>
        </c:scaling>
        <c:delete val="1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 dirty="0"/>
                  <a:t>Score</a:t>
                </a:r>
              </a:p>
            </c:rich>
          </c:tx>
          <c:layout/>
          <c:overlay val="0"/>
        </c:title>
        <c:majorTickMark val="none"/>
        <c:minorTickMark val="none"/>
        <c:tickLblPos val="nextTo"/>
        <c:crossAx val="106164608"/>
        <c:crosses val="autoZero"/>
        <c:auto val="1"/>
        <c:lblAlgn val="ctr"/>
        <c:lblOffset val="100"/>
        <c:noMultiLvlLbl val="0"/>
      </c:catAx>
      <c:valAx>
        <c:axId val="106164608"/>
        <c:scaling>
          <c:orientation val="minMax"/>
        </c:scaling>
        <c:delete val="1"/>
        <c:axPos val="l"/>
        <c:title>
          <c:tx>
            <c:rich>
              <a:bodyPr/>
              <a:lstStyle/>
              <a:p>
                <a:pPr>
                  <a:defRPr/>
                </a:pPr>
                <a:r>
                  <a:rPr lang="en-US" dirty="0"/>
                  <a:t>Number of users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106158336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600"/>
      </a:pPr>
      <a:endParaRPr lang="nl-NL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nl-N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Sheet1!$G$1</c:f>
              <c:strCache>
                <c:ptCount val="1"/>
                <c:pt idx="0">
                  <c:v>State of the art</c:v>
                </c:pt>
              </c:strCache>
            </c:strRef>
          </c:tx>
          <c:marker>
            <c:symbol val="none"/>
          </c:marker>
          <c:val>
            <c:numRef>
              <c:f>Sheet1!$G$2:$G$102</c:f>
              <c:numCache>
                <c:formatCode>General</c:formatCode>
                <c:ptCount val="101"/>
                <c:pt idx="0">
                  <c:v>1.4867195147342977E-6</c:v>
                </c:pt>
                <c:pt idx="1">
                  <c:v>2.4389607458933522E-6</c:v>
                </c:pt>
                <c:pt idx="2">
                  <c:v>3.9612990910320753E-6</c:v>
                </c:pt>
                <c:pt idx="3">
                  <c:v>6.3698251788670899E-6</c:v>
                </c:pt>
                <c:pt idx="4">
                  <c:v>1.0140852065486758E-5</c:v>
                </c:pt>
                <c:pt idx="5">
                  <c:v>1.5983741106905475E-5</c:v>
                </c:pt>
                <c:pt idx="6">
                  <c:v>2.4942471290053535E-5</c:v>
                </c:pt>
                <c:pt idx="7">
                  <c:v>3.8535196742087129E-5</c:v>
                </c:pt>
                <c:pt idx="8">
                  <c:v>5.8943067756539855E-5</c:v>
                </c:pt>
                <c:pt idx="9">
                  <c:v>8.9261657177132928E-5</c:v>
                </c:pt>
                <c:pt idx="10">
                  <c:v>1.3383022576488537E-4</c:v>
                </c:pt>
                <c:pt idx="11">
                  <c:v>1.9865547139277272E-4</c:v>
                </c:pt>
                <c:pt idx="12">
                  <c:v>2.9194692579146027E-4</c:v>
                </c:pt>
                <c:pt idx="13">
                  <c:v>4.2478027055075143E-4</c:v>
                </c:pt>
                <c:pt idx="14">
                  <c:v>6.119019301137719E-4</c:v>
                </c:pt>
                <c:pt idx="15">
                  <c:v>8.7268269504576015E-4</c:v>
                </c:pt>
                <c:pt idx="16">
                  <c:v>1.2322191684730199E-3</c:v>
                </c:pt>
                <c:pt idx="17">
                  <c:v>1.7225689390536812E-3</c:v>
                </c:pt>
                <c:pt idx="18">
                  <c:v>2.3840882014648404E-3</c:v>
                </c:pt>
                <c:pt idx="19">
                  <c:v>3.2668190561999182E-3</c:v>
                </c:pt>
                <c:pt idx="20">
                  <c:v>4.4318484119380075E-3</c:v>
                </c:pt>
                <c:pt idx="21">
                  <c:v>5.9525324197758538E-3</c:v>
                </c:pt>
                <c:pt idx="22">
                  <c:v>7.9154515829799686E-3</c:v>
                </c:pt>
                <c:pt idx="23">
                  <c:v>1.0420934814422592E-2</c:v>
                </c:pt>
                <c:pt idx="24">
                  <c:v>1.3582969233685613E-2</c:v>
                </c:pt>
                <c:pt idx="25">
                  <c:v>1.752830049356854E-2</c:v>
                </c:pt>
                <c:pt idx="26">
                  <c:v>2.2394530294842899E-2</c:v>
                </c:pt>
                <c:pt idx="27">
                  <c:v>2.8327037741601186E-2</c:v>
                </c:pt>
                <c:pt idx="28">
                  <c:v>3.5474592846231424E-2</c:v>
                </c:pt>
                <c:pt idx="29">
                  <c:v>4.3983595980427191E-2</c:v>
                </c:pt>
                <c:pt idx="30">
                  <c:v>5.3990966513188063E-2</c:v>
                </c:pt>
                <c:pt idx="31">
                  <c:v>6.5615814774676595E-2</c:v>
                </c:pt>
                <c:pt idx="32">
                  <c:v>7.8950158300894177E-2</c:v>
                </c:pt>
                <c:pt idx="33">
                  <c:v>9.4049077376886905E-2</c:v>
                </c:pt>
                <c:pt idx="34">
                  <c:v>0.11092083467945554</c:v>
                </c:pt>
                <c:pt idx="35">
                  <c:v>0.12951759566589174</c:v>
                </c:pt>
                <c:pt idx="36">
                  <c:v>0.14972746563574488</c:v>
                </c:pt>
                <c:pt idx="37">
                  <c:v>0.17136859204780741</c:v>
                </c:pt>
                <c:pt idx="38">
                  <c:v>0.19418605498321292</c:v>
                </c:pt>
                <c:pt idx="39">
                  <c:v>0.21785217703255053</c:v>
                </c:pt>
                <c:pt idx="40">
                  <c:v>0.24197072451914337</c:v>
                </c:pt>
                <c:pt idx="41">
                  <c:v>0.26608524989875476</c:v>
                </c:pt>
                <c:pt idx="42">
                  <c:v>0.28969155276148278</c:v>
                </c:pt>
                <c:pt idx="43">
                  <c:v>0.31225393336676122</c:v>
                </c:pt>
                <c:pt idx="44">
                  <c:v>0.33322460289179973</c:v>
                </c:pt>
                <c:pt idx="45">
                  <c:v>0.35206532676429952</c:v>
                </c:pt>
                <c:pt idx="46">
                  <c:v>0.36827014030332328</c:v>
                </c:pt>
                <c:pt idx="47">
                  <c:v>0.38138781546052414</c:v>
                </c:pt>
                <c:pt idx="48">
                  <c:v>0.39104269397545588</c:v>
                </c:pt>
                <c:pt idx="49">
                  <c:v>0.39695254747701181</c:v>
                </c:pt>
                <c:pt idx="50">
                  <c:v>0.3989422804014327</c:v>
                </c:pt>
                <c:pt idx="51">
                  <c:v>0.39695254747701181</c:v>
                </c:pt>
                <c:pt idx="52">
                  <c:v>0.39104269397545588</c:v>
                </c:pt>
                <c:pt idx="53">
                  <c:v>0.38138781546052414</c:v>
                </c:pt>
                <c:pt idx="54">
                  <c:v>0.36827014030332328</c:v>
                </c:pt>
                <c:pt idx="55">
                  <c:v>0.35206532676429952</c:v>
                </c:pt>
                <c:pt idx="56">
                  <c:v>0.33322460289179973</c:v>
                </c:pt>
                <c:pt idx="57">
                  <c:v>0.31225393336676122</c:v>
                </c:pt>
                <c:pt idx="58">
                  <c:v>0.28969155276148278</c:v>
                </c:pt>
                <c:pt idx="59">
                  <c:v>0.26608524989875476</c:v>
                </c:pt>
                <c:pt idx="60">
                  <c:v>0.24197072451914337</c:v>
                </c:pt>
                <c:pt idx="61">
                  <c:v>0.21785217703255064</c:v>
                </c:pt>
                <c:pt idx="62">
                  <c:v>0.19418605498321292</c:v>
                </c:pt>
                <c:pt idx="63">
                  <c:v>0.17136859204780741</c:v>
                </c:pt>
                <c:pt idx="64">
                  <c:v>0.14972746563574479</c:v>
                </c:pt>
                <c:pt idx="65">
                  <c:v>0.12951759566589174</c:v>
                </c:pt>
                <c:pt idx="66">
                  <c:v>0.11092083467945563</c:v>
                </c:pt>
                <c:pt idx="67">
                  <c:v>9.4049077376886905E-2</c:v>
                </c:pt>
                <c:pt idx="68">
                  <c:v>7.8950158300894177E-2</c:v>
                </c:pt>
                <c:pt idx="69">
                  <c:v>6.5615814774676554E-2</c:v>
                </c:pt>
                <c:pt idx="70">
                  <c:v>5.3990966513188063E-2</c:v>
                </c:pt>
                <c:pt idx="71">
                  <c:v>4.3983595980427233E-2</c:v>
                </c:pt>
                <c:pt idx="72">
                  <c:v>3.5474592846231424E-2</c:v>
                </c:pt>
                <c:pt idx="73">
                  <c:v>2.8327037741601186E-2</c:v>
                </c:pt>
                <c:pt idx="74">
                  <c:v>2.2394530294842882E-2</c:v>
                </c:pt>
                <c:pt idx="75">
                  <c:v>1.752830049356854E-2</c:v>
                </c:pt>
                <c:pt idx="76">
                  <c:v>1.3582969233685634E-2</c:v>
                </c:pt>
                <c:pt idx="77">
                  <c:v>1.0420934814422592E-2</c:v>
                </c:pt>
                <c:pt idx="78">
                  <c:v>7.9154515829799686E-3</c:v>
                </c:pt>
                <c:pt idx="79">
                  <c:v>5.9525324197758486E-3</c:v>
                </c:pt>
                <c:pt idx="80">
                  <c:v>4.4318484119380075E-3</c:v>
                </c:pt>
                <c:pt idx="81">
                  <c:v>3.2668190561999247E-3</c:v>
                </c:pt>
                <c:pt idx="82">
                  <c:v>2.3840882014648486E-3</c:v>
                </c:pt>
                <c:pt idx="83">
                  <c:v>1.7225689390536767E-3</c:v>
                </c:pt>
                <c:pt idx="84">
                  <c:v>1.2322191684730175E-3</c:v>
                </c:pt>
                <c:pt idx="85">
                  <c:v>8.7268269504576015E-4</c:v>
                </c:pt>
                <c:pt idx="86">
                  <c:v>6.1190193011377298E-4</c:v>
                </c:pt>
                <c:pt idx="87">
                  <c:v>4.247802705507529E-4</c:v>
                </c:pt>
                <c:pt idx="88">
                  <c:v>2.9194692579145951E-4</c:v>
                </c:pt>
                <c:pt idx="89">
                  <c:v>1.9865547139277237E-4</c:v>
                </c:pt>
                <c:pt idx="90">
                  <c:v>1.3383022576488537E-4</c:v>
                </c:pt>
                <c:pt idx="91">
                  <c:v>8.9261657177132928E-5</c:v>
                </c:pt>
                <c:pt idx="92">
                  <c:v>5.8943067756540058E-5</c:v>
                </c:pt>
                <c:pt idx="93">
                  <c:v>3.8535196742086994E-5</c:v>
                </c:pt>
                <c:pt idx="94">
                  <c:v>2.4942471290053535E-5</c:v>
                </c:pt>
                <c:pt idx="95">
                  <c:v>1.5983741106905475E-5</c:v>
                </c:pt>
                <c:pt idx="96">
                  <c:v>1.0140852065486758E-5</c:v>
                </c:pt>
                <c:pt idx="97">
                  <c:v>6.3698251788671238E-6</c:v>
                </c:pt>
                <c:pt idx="98">
                  <c:v>3.9612990910320609E-6</c:v>
                </c:pt>
                <c:pt idx="99">
                  <c:v>2.4389607458933522E-6</c:v>
                </c:pt>
                <c:pt idx="100">
                  <c:v>1.4867195147342977E-6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0-AD77-4171-AAC0-FFB02B7BCDAA}"/>
            </c:ext>
          </c:extLst>
        </c:ser>
        <c:ser>
          <c:idx val="1"/>
          <c:order val="1"/>
          <c:tx>
            <c:strRef>
              <c:f>Sheet1!$H$1</c:f>
              <c:strCache>
                <c:ptCount val="1"/>
                <c:pt idx="0">
                  <c:v>Our technique</c:v>
                </c:pt>
              </c:strCache>
            </c:strRef>
          </c:tx>
          <c:marker>
            <c:symbol val="none"/>
          </c:marker>
          <c:val>
            <c:numRef>
              <c:f>Sheet1!$H$2:$H$102</c:f>
              <c:numCache>
                <c:formatCode>General</c:formatCode>
                <c:ptCount val="101"/>
                <c:pt idx="0">
                  <c:v>6.8151397125088512E-13</c:v>
                </c:pt>
                <c:pt idx="1">
                  <c:v>1.4720332011367057E-12</c:v>
                </c:pt>
                <c:pt idx="2">
                  <c:v>3.1444762599134727E-12</c:v>
                </c:pt>
                <c:pt idx="3">
                  <c:v>6.643040617056969E-12</c:v>
                </c:pt>
                <c:pt idx="4">
                  <c:v>1.3879485521144921E-11</c:v>
                </c:pt>
                <c:pt idx="5">
                  <c:v>2.8679244157551978E-11</c:v>
                </c:pt>
                <c:pt idx="6">
                  <c:v>5.8607056152233091E-11</c:v>
                </c:pt>
                <c:pt idx="7">
                  <c:v>1.1844588735906969E-10</c:v>
                </c:pt>
                <c:pt idx="8">
                  <c:v>2.3674343100746404E-10</c:v>
                </c:pt>
                <c:pt idx="9">
                  <c:v>4.679761945875367E-10</c:v>
                </c:pt>
                <c:pt idx="10">
                  <c:v>9.1486593842747534E-10</c:v>
                </c:pt>
                <c:pt idx="11">
                  <c:v>1.7688012169549786E-9</c:v>
                </c:pt>
                <c:pt idx="12">
                  <c:v>3.3821157816386689E-9</c:v>
                </c:pt>
                <c:pt idx="13">
                  <c:v>6.3956661577086757E-9</c:v>
                </c:pt>
                <c:pt idx="14">
                  <c:v>1.1961095954222876E-8</c:v>
                </c:pt>
                <c:pt idx="15">
                  <c:v>2.2123000812319759E-8</c:v>
                </c:pt>
                <c:pt idx="16">
                  <c:v>4.0467368948791011E-8</c:v>
                </c:pt>
                <c:pt idx="17">
                  <c:v>7.3207196452180159E-8</c:v>
                </c:pt>
                <c:pt idx="18">
                  <c:v>1.3097561748996357E-7</c:v>
                </c:pt>
                <c:pt idx="19">
                  <c:v>2.3174747266748169E-7</c:v>
                </c:pt>
                <c:pt idx="20">
                  <c:v>4.055341494478526E-7</c:v>
                </c:pt>
                <c:pt idx="21">
                  <c:v>7.0182321368806797E-7</c:v>
                </c:pt>
                <c:pt idx="22">
                  <c:v>1.2012015924703655E-6</c:v>
                </c:pt>
                <c:pt idx="23">
                  <c:v>2.0332554374626779E-6</c:v>
                </c:pt>
                <c:pt idx="24">
                  <c:v>3.4037359234487056E-6</c:v>
                </c:pt>
                <c:pt idx="25">
                  <c:v>5.6351781057715457E-6</c:v>
                </c:pt>
                <c:pt idx="26">
                  <c:v>9.2267192976850922E-6</c:v>
                </c:pt>
                <c:pt idx="27">
                  <c:v>1.4940834070042332E-5</c:v>
                </c:pt>
                <c:pt idx="28">
                  <c:v>2.3927110187439488E-5</c:v>
                </c:pt>
                <c:pt idx="29">
                  <c:v>3.7896013754127663E-5</c:v>
                </c:pt>
                <c:pt idx="30">
                  <c:v>5.9358741124881764E-5</c:v>
                </c:pt>
                <c:pt idx="31">
                  <c:v>9.1952535125216942E-5</c:v>
                </c:pt>
                <c:pt idx="32">
                  <c:v>1.4087392185777408E-4</c:v>
                </c:pt>
                <c:pt idx="33">
                  <c:v>2.1344470038343517E-4</c:v>
                </c:pt>
                <c:pt idx="34">
                  <c:v>3.1983649672627257E-4</c:v>
                </c:pt>
                <c:pt idx="35">
                  <c:v>4.7397838435995533E-4</c:v>
                </c:pt>
                <c:pt idx="36">
                  <c:v>6.9466741133446025E-4</c:v>
                </c:pt>
                <c:pt idx="37">
                  <c:v>1.0068926889212784E-3</c:v>
                </c:pt>
                <c:pt idx="38">
                  <c:v>1.4433688295407731E-3</c:v>
                </c:pt>
                <c:pt idx="39">
                  <c:v>2.0462530028129292E-3</c:v>
                </c:pt>
                <c:pt idx="40">
                  <c:v>2.8689911597015259E-3</c:v>
                </c:pt>
                <c:pt idx="41">
                  <c:v>3.9782032067600375E-3</c:v>
                </c:pt>
                <c:pt idx="42">
                  <c:v>5.455475239412152E-3</c:v>
                </c:pt>
                <c:pt idx="43">
                  <c:v>7.3988817707453794E-3</c:v>
                </c:pt>
                <c:pt idx="44">
                  <c:v>9.9240160745591357E-3</c:v>
                </c:pt>
                <c:pt idx="45">
                  <c:v>1.3164267639577863E-2</c:v>
                </c:pt>
                <c:pt idx="46">
                  <c:v>1.7270058958747815E-2</c:v>
                </c:pt>
                <c:pt idx="47">
                  <c:v>2.240674697451079E-2</c:v>
                </c:pt>
                <c:pt idx="48">
                  <c:v>2.8750915118679225E-2</c:v>
                </c:pt>
                <c:pt idx="49">
                  <c:v>3.6484836786488554E-2</c:v>
                </c:pt>
                <c:pt idx="50">
                  <c:v>4.5788984915707522E-2</c:v>
                </c:pt>
                <c:pt idx="51">
                  <c:v>5.6832596329671588E-2</c:v>
                </c:pt>
                <c:pt idx="52">
                  <c:v>6.9762470255714595E-2</c:v>
                </c:pt>
                <c:pt idx="53">
                  <c:v>8.4690379072484626E-2</c:v>
                </c:pt>
                <c:pt idx="54">
                  <c:v>0.10167968121411235</c:v>
                </c:pt>
                <c:pt idx="55">
                  <c:v>0.12073193129689753</c:v>
                </c:pt>
                <c:pt idx="56">
                  <c:v>0.14177445701521457</c:v>
                </c:pt>
                <c:pt idx="57">
                  <c:v>0.16464999056555241</c:v>
                </c:pt>
                <c:pt idx="58">
                  <c:v>0.18910948000642822</c:v>
                </c:pt>
                <c:pt idx="59">
                  <c:v>0.21480914352755931</c:v>
                </c:pt>
                <c:pt idx="60">
                  <c:v>0.24131265580152211</c:v>
                </c:pt>
                <c:pt idx="61">
                  <c:v>0.26809907031639557</c:v>
                </c:pt>
                <c:pt idx="62">
                  <c:v>0.2945766977721444</c:v>
                </c:pt>
                <c:pt idx="63">
                  <c:v>0.32010270458270051</c:v>
                </c:pt>
                <c:pt idx="64">
                  <c:v>0.34400770548406651</c:v>
                </c:pt>
                <c:pt idx="65">
                  <c:v>0.36562414701770163</c:v>
                </c:pt>
                <c:pt idx="66">
                  <c:v>0.38431686472777599</c:v>
                </c:pt>
                <c:pt idx="67">
                  <c:v>0.39951389449758501</c:v>
                </c:pt>
                <c:pt idx="68">
                  <c:v>0.41073546727627158</c:v>
                </c:pt>
                <c:pt idx="69">
                  <c:v>0.41761914213344148</c:v>
                </c:pt>
                <c:pt idx="70">
                  <c:v>0.41993924252782389</c:v>
                </c:pt>
                <c:pt idx="71">
                  <c:v>0.41761914213344148</c:v>
                </c:pt>
                <c:pt idx="72">
                  <c:v>0.41073546727627158</c:v>
                </c:pt>
                <c:pt idx="73">
                  <c:v>0.39951389449758501</c:v>
                </c:pt>
                <c:pt idx="74">
                  <c:v>0.38431686472777599</c:v>
                </c:pt>
                <c:pt idx="75">
                  <c:v>0.36562414701770163</c:v>
                </c:pt>
                <c:pt idx="76">
                  <c:v>0.34400770548406651</c:v>
                </c:pt>
                <c:pt idx="77">
                  <c:v>0.32010270458270051</c:v>
                </c:pt>
                <c:pt idx="78">
                  <c:v>0.2945766977721444</c:v>
                </c:pt>
                <c:pt idx="79">
                  <c:v>0.26809907031639557</c:v>
                </c:pt>
                <c:pt idx="80">
                  <c:v>0.24131265580152211</c:v>
                </c:pt>
                <c:pt idx="81">
                  <c:v>0.21480914352755931</c:v>
                </c:pt>
                <c:pt idx="82">
                  <c:v>0.18910948000642844</c:v>
                </c:pt>
                <c:pt idx="83">
                  <c:v>0.16464999056555221</c:v>
                </c:pt>
                <c:pt idx="84">
                  <c:v>0.14177445701521457</c:v>
                </c:pt>
                <c:pt idx="85">
                  <c:v>0.12073193129689753</c:v>
                </c:pt>
                <c:pt idx="86">
                  <c:v>0.10167968121411235</c:v>
                </c:pt>
                <c:pt idx="87">
                  <c:v>8.4690379072484751E-2</c:v>
                </c:pt>
                <c:pt idx="88">
                  <c:v>6.976247025571447E-2</c:v>
                </c:pt>
                <c:pt idx="89">
                  <c:v>5.6832596329671588E-2</c:v>
                </c:pt>
                <c:pt idx="90">
                  <c:v>4.5788984915707522E-2</c:v>
                </c:pt>
                <c:pt idx="91">
                  <c:v>3.6484836786488554E-2</c:v>
                </c:pt>
                <c:pt idx="92">
                  <c:v>2.8750915118679273E-2</c:v>
                </c:pt>
                <c:pt idx="93">
                  <c:v>2.2406746974510738E-2</c:v>
                </c:pt>
                <c:pt idx="94">
                  <c:v>1.7270058958747815E-2</c:v>
                </c:pt>
                <c:pt idx="95">
                  <c:v>1.3164267639577863E-2</c:v>
                </c:pt>
                <c:pt idx="96">
                  <c:v>9.9240160745591357E-3</c:v>
                </c:pt>
                <c:pt idx="97">
                  <c:v>7.3988817707453984E-3</c:v>
                </c:pt>
                <c:pt idx="98">
                  <c:v>5.4554752394121372E-3</c:v>
                </c:pt>
                <c:pt idx="99">
                  <c:v>3.9782032067600375E-3</c:v>
                </c:pt>
                <c:pt idx="100">
                  <c:v>2.8689911597015259E-3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1-AD77-4171-AAC0-FFB02B7BCDA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35836672"/>
        <c:axId val="35838208"/>
      </c:lineChart>
      <c:catAx>
        <c:axId val="35836672"/>
        <c:scaling>
          <c:orientation val="minMax"/>
        </c:scaling>
        <c:delete val="1"/>
        <c:axPos val="b"/>
        <c:majorTickMark val="none"/>
        <c:minorTickMark val="none"/>
        <c:tickLblPos val="nextTo"/>
        <c:crossAx val="35838208"/>
        <c:crosses val="autoZero"/>
        <c:auto val="1"/>
        <c:lblAlgn val="ctr"/>
        <c:lblOffset val="100"/>
        <c:noMultiLvlLbl val="0"/>
      </c:catAx>
      <c:valAx>
        <c:axId val="35838208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35836672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nl-N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Sheet1!$G$1</c:f>
              <c:strCache>
                <c:ptCount val="1"/>
                <c:pt idx="0">
                  <c:v>State of the art</c:v>
                </c:pt>
              </c:strCache>
            </c:strRef>
          </c:tx>
          <c:marker>
            <c:symbol val="none"/>
          </c:marker>
          <c:val>
            <c:numRef>
              <c:f>Sheet1!$G$2:$G$102</c:f>
              <c:numCache>
                <c:formatCode>General</c:formatCode>
                <c:ptCount val="101"/>
                <c:pt idx="0">
                  <c:v>1.4867195147342977E-6</c:v>
                </c:pt>
                <c:pt idx="1">
                  <c:v>2.4389607458933522E-6</c:v>
                </c:pt>
                <c:pt idx="2">
                  <c:v>3.9612990910320753E-6</c:v>
                </c:pt>
                <c:pt idx="3">
                  <c:v>6.3698251788670899E-6</c:v>
                </c:pt>
                <c:pt idx="4">
                  <c:v>1.0140852065486758E-5</c:v>
                </c:pt>
                <c:pt idx="5">
                  <c:v>1.5983741106905475E-5</c:v>
                </c:pt>
                <c:pt idx="6">
                  <c:v>2.4942471290053535E-5</c:v>
                </c:pt>
                <c:pt idx="7">
                  <c:v>3.8535196742087129E-5</c:v>
                </c:pt>
                <c:pt idx="8">
                  <c:v>5.8943067756539855E-5</c:v>
                </c:pt>
                <c:pt idx="9">
                  <c:v>8.9261657177132928E-5</c:v>
                </c:pt>
                <c:pt idx="10">
                  <c:v>1.3383022576488537E-4</c:v>
                </c:pt>
                <c:pt idx="11">
                  <c:v>1.9865547139277272E-4</c:v>
                </c:pt>
                <c:pt idx="12">
                  <c:v>2.9194692579146027E-4</c:v>
                </c:pt>
                <c:pt idx="13">
                  <c:v>4.2478027055075143E-4</c:v>
                </c:pt>
                <c:pt idx="14">
                  <c:v>6.119019301137719E-4</c:v>
                </c:pt>
                <c:pt idx="15">
                  <c:v>8.7268269504576015E-4</c:v>
                </c:pt>
                <c:pt idx="16">
                  <c:v>1.2322191684730199E-3</c:v>
                </c:pt>
                <c:pt idx="17">
                  <c:v>1.7225689390536812E-3</c:v>
                </c:pt>
                <c:pt idx="18">
                  <c:v>2.3840882014648404E-3</c:v>
                </c:pt>
                <c:pt idx="19">
                  <c:v>3.2668190561999182E-3</c:v>
                </c:pt>
                <c:pt idx="20">
                  <c:v>4.4318484119380075E-3</c:v>
                </c:pt>
                <c:pt idx="21">
                  <c:v>5.9525324197758538E-3</c:v>
                </c:pt>
                <c:pt idx="22">
                  <c:v>7.9154515829799686E-3</c:v>
                </c:pt>
                <c:pt idx="23">
                  <c:v>1.0420934814422592E-2</c:v>
                </c:pt>
                <c:pt idx="24">
                  <c:v>1.3582969233685613E-2</c:v>
                </c:pt>
                <c:pt idx="25">
                  <c:v>1.752830049356854E-2</c:v>
                </c:pt>
                <c:pt idx="26">
                  <c:v>2.2394530294842899E-2</c:v>
                </c:pt>
                <c:pt idx="27">
                  <c:v>2.8327037741601186E-2</c:v>
                </c:pt>
                <c:pt idx="28">
                  <c:v>3.5474592846231424E-2</c:v>
                </c:pt>
                <c:pt idx="29">
                  <c:v>4.3983595980427191E-2</c:v>
                </c:pt>
                <c:pt idx="30">
                  <c:v>5.3990966513188063E-2</c:v>
                </c:pt>
                <c:pt idx="31">
                  <c:v>6.5615814774676595E-2</c:v>
                </c:pt>
                <c:pt idx="32">
                  <c:v>7.8950158300894177E-2</c:v>
                </c:pt>
                <c:pt idx="33">
                  <c:v>9.4049077376886905E-2</c:v>
                </c:pt>
                <c:pt idx="34">
                  <c:v>0.11092083467945554</c:v>
                </c:pt>
                <c:pt idx="35">
                  <c:v>0.12951759566589174</c:v>
                </c:pt>
                <c:pt idx="36">
                  <c:v>0.14972746563574488</c:v>
                </c:pt>
                <c:pt idx="37">
                  <c:v>0.17136859204780741</c:v>
                </c:pt>
                <c:pt idx="38">
                  <c:v>0.19418605498321292</c:v>
                </c:pt>
                <c:pt idx="39">
                  <c:v>0.21785217703255053</c:v>
                </c:pt>
                <c:pt idx="40">
                  <c:v>0.24197072451914337</c:v>
                </c:pt>
                <c:pt idx="41">
                  <c:v>0.26608524989875476</c:v>
                </c:pt>
                <c:pt idx="42">
                  <c:v>0.28969155276148278</c:v>
                </c:pt>
                <c:pt idx="43">
                  <c:v>0.31225393336676122</c:v>
                </c:pt>
                <c:pt idx="44">
                  <c:v>0.33322460289179973</c:v>
                </c:pt>
                <c:pt idx="45">
                  <c:v>0.35206532676429952</c:v>
                </c:pt>
                <c:pt idx="46">
                  <c:v>0.36827014030332328</c:v>
                </c:pt>
                <c:pt idx="47">
                  <c:v>0.38138781546052414</c:v>
                </c:pt>
                <c:pt idx="48">
                  <c:v>0.39104269397545588</c:v>
                </c:pt>
                <c:pt idx="49">
                  <c:v>0.39695254747701181</c:v>
                </c:pt>
                <c:pt idx="50">
                  <c:v>0.3989422804014327</c:v>
                </c:pt>
                <c:pt idx="51">
                  <c:v>0.39695254747701181</c:v>
                </c:pt>
                <c:pt idx="52">
                  <c:v>0.39104269397545588</c:v>
                </c:pt>
                <c:pt idx="53">
                  <c:v>0.38138781546052414</c:v>
                </c:pt>
                <c:pt idx="54">
                  <c:v>0.36827014030332328</c:v>
                </c:pt>
                <c:pt idx="55">
                  <c:v>0.35206532676429952</c:v>
                </c:pt>
                <c:pt idx="56">
                  <c:v>0.33322460289179973</c:v>
                </c:pt>
                <c:pt idx="57">
                  <c:v>0.31225393336676122</c:v>
                </c:pt>
                <c:pt idx="58">
                  <c:v>0.28969155276148278</c:v>
                </c:pt>
                <c:pt idx="59">
                  <c:v>0.26608524989875476</c:v>
                </c:pt>
                <c:pt idx="60">
                  <c:v>0.24197072451914337</c:v>
                </c:pt>
                <c:pt idx="61">
                  <c:v>0.21785217703255064</c:v>
                </c:pt>
                <c:pt idx="62">
                  <c:v>0.19418605498321292</c:v>
                </c:pt>
                <c:pt idx="63">
                  <c:v>0.17136859204780741</c:v>
                </c:pt>
                <c:pt idx="64">
                  <c:v>0.14972746563574479</c:v>
                </c:pt>
                <c:pt idx="65">
                  <c:v>0.12951759566589174</c:v>
                </c:pt>
                <c:pt idx="66">
                  <c:v>0.11092083467945563</c:v>
                </c:pt>
                <c:pt idx="67">
                  <c:v>9.4049077376886905E-2</c:v>
                </c:pt>
                <c:pt idx="68">
                  <c:v>7.8950158300894177E-2</c:v>
                </c:pt>
                <c:pt idx="69">
                  <c:v>6.5615814774676554E-2</c:v>
                </c:pt>
                <c:pt idx="70">
                  <c:v>5.3990966513188063E-2</c:v>
                </c:pt>
                <c:pt idx="71">
                  <c:v>4.3983595980427233E-2</c:v>
                </c:pt>
                <c:pt idx="72">
                  <c:v>3.5474592846231424E-2</c:v>
                </c:pt>
                <c:pt idx="73">
                  <c:v>2.8327037741601186E-2</c:v>
                </c:pt>
                <c:pt idx="74">
                  <c:v>2.2394530294842882E-2</c:v>
                </c:pt>
                <c:pt idx="75">
                  <c:v>1.752830049356854E-2</c:v>
                </c:pt>
                <c:pt idx="76">
                  <c:v>1.3582969233685634E-2</c:v>
                </c:pt>
                <c:pt idx="77">
                  <c:v>1.0420934814422592E-2</c:v>
                </c:pt>
                <c:pt idx="78">
                  <c:v>7.9154515829799686E-3</c:v>
                </c:pt>
                <c:pt idx="79">
                  <c:v>5.9525324197758486E-3</c:v>
                </c:pt>
                <c:pt idx="80">
                  <c:v>4.4318484119380075E-3</c:v>
                </c:pt>
                <c:pt idx="81">
                  <c:v>3.2668190561999247E-3</c:v>
                </c:pt>
                <c:pt idx="82">
                  <c:v>2.3840882014648486E-3</c:v>
                </c:pt>
                <c:pt idx="83">
                  <c:v>1.7225689390536767E-3</c:v>
                </c:pt>
                <c:pt idx="84">
                  <c:v>1.2322191684730175E-3</c:v>
                </c:pt>
                <c:pt idx="85">
                  <c:v>8.7268269504576015E-4</c:v>
                </c:pt>
                <c:pt idx="86">
                  <c:v>6.1190193011377298E-4</c:v>
                </c:pt>
                <c:pt idx="87">
                  <c:v>4.247802705507529E-4</c:v>
                </c:pt>
                <c:pt idx="88">
                  <c:v>2.9194692579145951E-4</c:v>
                </c:pt>
                <c:pt idx="89">
                  <c:v>1.9865547139277237E-4</c:v>
                </c:pt>
                <c:pt idx="90">
                  <c:v>1.3383022576488537E-4</c:v>
                </c:pt>
                <c:pt idx="91">
                  <c:v>8.9261657177132928E-5</c:v>
                </c:pt>
                <c:pt idx="92">
                  <c:v>5.8943067756540058E-5</c:v>
                </c:pt>
                <c:pt idx="93">
                  <c:v>3.8535196742086994E-5</c:v>
                </c:pt>
                <c:pt idx="94">
                  <c:v>2.4942471290053535E-5</c:v>
                </c:pt>
                <c:pt idx="95">
                  <c:v>1.5983741106905475E-5</c:v>
                </c:pt>
                <c:pt idx="96">
                  <c:v>1.0140852065486758E-5</c:v>
                </c:pt>
                <c:pt idx="97">
                  <c:v>6.3698251788671238E-6</c:v>
                </c:pt>
                <c:pt idx="98">
                  <c:v>3.9612990910320609E-6</c:v>
                </c:pt>
                <c:pt idx="99">
                  <c:v>2.4389607458933522E-6</c:v>
                </c:pt>
                <c:pt idx="100">
                  <c:v>1.4867195147342977E-6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0-C9C2-4D54-B758-2FCB89C5C644}"/>
            </c:ext>
          </c:extLst>
        </c:ser>
        <c:ser>
          <c:idx val="1"/>
          <c:order val="1"/>
          <c:tx>
            <c:strRef>
              <c:f>Sheet1!$H$1</c:f>
              <c:strCache>
                <c:ptCount val="1"/>
                <c:pt idx="0">
                  <c:v>Our technique</c:v>
                </c:pt>
              </c:strCache>
            </c:strRef>
          </c:tx>
          <c:marker>
            <c:symbol val="none"/>
          </c:marker>
          <c:val>
            <c:numRef>
              <c:f>Sheet1!$H$2:$H$102</c:f>
              <c:numCache>
                <c:formatCode>General</c:formatCode>
                <c:ptCount val="101"/>
                <c:pt idx="0">
                  <c:v>6.8151397125088512E-13</c:v>
                </c:pt>
                <c:pt idx="1">
                  <c:v>1.4720332011367057E-12</c:v>
                </c:pt>
                <c:pt idx="2">
                  <c:v>3.1444762599134727E-12</c:v>
                </c:pt>
                <c:pt idx="3">
                  <c:v>6.643040617056969E-12</c:v>
                </c:pt>
                <c:pt idx="4">
                  <c:v>1.3879485521144921E-11</c:v>
                </c:pt>
                <c:pt idx="5">
                  <c:v>2.8679244157551978E-11</c:v>
                </c:pt>
                <c:pt idx="6">
                  <c:v>5.8607056152233091E-11</c:v>
                </c:pt>
                <c:pt idx="7">
                  <c:v>1.1844588735906969E-10</c:v>
                </c:pt>
                <c:pt idx="8">
                  <c:v>2.3674343100746404E-10</c:v>
                </c:pt>
                <c:pt idx="9">
                  <c:v>4.679761945875367E-10</c:v>
                </c:pt>
                <c:pt idx="10">
                  <c:v>9.1486593842747534E-10</c:v>
                </c:pt>
                <c:pt idx="11">
                  <c:v>1.7688012169549786E-9</c:v>
                </c:pt>
                <c:pt idx="12">
                  <c:v>3.3821157816386689E-9</c:v>
                </c:pt>
                <c:pt idx="13">
                  <c:v>6.3956661577086757E-9</c:v>
                </c:pt>
                <c:pt idx="14">
                  <c:v>1.1961095954222876E-8</c:v>
                </c:pt>
                <c:pt idx="15">
                  <c:v>2.2123000812319759E-8</c:v>
                </c:pt>
                <c:pt idx="16">
                  <c:v>4.0467368948791011E-8</c:v>
                </c:pt>
                <c:pt idx="17">
                  <c:v>7.3207196452180159E-8</c:v>
                </c:pt>
                <c:pt idx="18">
                  <c:v>1.3097561748996357E-7</c:v>
                </c:pt>
                <c:pt idx="19">
                  <c:v>2.3174747266748169E-7</c:v>
                </c:pt>
                <c:pt idx="20">
                  <c:v>4.055341494478526E-7</c:v>
                </c:pt>
                <c:pt idx="21">
                  <c:v>7.0182321368806797E-7</c:v>
                </c:pt>
                <c:pt idx="22">
                  <c:v>1.2012015924703655E-6</c:v>
                </c:pt>
                <c:pt idx="23">
                  <c:v>2.0332554374626779E-6</c:v>
                </c:pt>
                <c:pt idx="24">
                  <c:v>3.4037359234487056E-6</c:v>
                </c:pt>
                <c:pt idx="25">
                  <c:v>5.6351781057715457E-6</c:v>
                </c:pt>
                <c:pt idx="26">
                  <c:v>9.2267192976850922E-6</c:v>
                </c:pt>
                <c:pt idx="27">
                  <c:v>1.4940834070042332E-5</c:v>
                </c:pt>
                <c:pt idx="28">
                  <c:v>2.3927110187439488E-5</c:v>
                </c:pt>
                <c:pt idx="29">
                  <c:v>3.7896013754127663E-5</c:v>
                </c:pt>
                <c:pt idx="30">
                  <c:v>5.9358741124881764E-5</c:v>
                </c:pt>
                <c:pt idx="31">
                  <c:v>9.1952535125216942E-5</c:v>
                </c:pt>
                <c:pt idx="32">
                  <c:v>1.4087392185777408E-4</c:v>
                </c:pt>
                <c:pt idx="33">
                  <c:v>2.1344470038343517E-4</c:v>
                </c:pt>
                <c:pt idx="34">
                  <c:v>3.1983649672627257E-4</c:v>
                </c:pt>
                <c:pt idx="35">
                  <c:v>4.7397838435995533E-4</c:v>
                </c:pt>
                <c:pt idx="36">
                  <c:v>6.9466741133446025E-4</c:v>
                </c:pt>
                <c:pt idx="37">
                  <c:v>1.0068926889212784E-3</c:v>
                </c:pt>
                <c:pt idx="38">
                  <c:v>1.4433688295407731E-3</c:v>
                </c:pt>
                <c:pt idx="39">
                  <c:v>2.0462530028129292E-3</c:v>
                </c:pt>
                <c:pt idx="40">
                  <c:v>2.8689911597015259E-3</c:v>
                </c:pt>
                <c:pt idx="41">
                  <c:v>3.9782032067600375E-3</c:v>
                </c:pt>
                <c:pt idx="42">
                  <c:v>5.455475239412152E-3</c:v>
                </c:pt>
                <c:pt idx="43">
                  <c:v>7.3988817707453794E-3</c:v>
                </c:pt>
                <c:pt idx="44">
                  <c:v>9.9240160745591357E-3</c:v>
                </c:pt>
                <c:pt idx="45">
                  <c:v>1.3164267639577863E-2</c:v>
                </c:pt>
                <c:pt idx="46">
                  <c:v>1.7270058958747815E-2</c:v>
                </c:pt>
                <c:pt idx="47">
                  <c:v>2.240674697451079E-2</c:v>
                </c:pt>
                <c:pt idx="48">
                  <c:v>2.8750915118679225E-2</c:v>
                </c:pt>
                <c:pt idx="49">
                  <c:v>3.6484836786488554E-2</c:v>
                </c:pt>
                <c:pt idx="50">
                  <c:v>4.5788984915707522E-2</c:v>
                </c:pt>
                <c:pt idx="51">
                  <c:v>5.6832596329671588E-2</c:v>
                </c:pt>
                <c:pt idx="52">
                  <c:v>6.9762470255714595E-2</c:v>
                </c:pt>
                <c:pt idx="53">
                  <c:v>8.4690379072484626E-2</c:v>
                </c:pt>
                <c:pt idx="54">
                  <c:v>0.10167968121411235</c:v>
                </c:pt>
                <c:pt idx="55">
                  <c:v>0.12073193129689753</c:v>
                </c:pt>
                <c:pt idx="56">
                  <c:v>0.14177445701521457</c:v>
                </c:pt>
                <c:pt idx="57">
                  <c:v>0.16464999056555241</c:v>
                </c:pt>
                <c:pt idx="58">
                  <c:v>0.18910948000642822</c:v>
                </c:pt>
                <c:pt idx="59">
                  <c:v>0.21480914352755931</c:v>
                </c:pt>
                <c:pt idx="60">
                  <c:v>0.24131265580152211</c:v>
                </c:pt>
                <c:pt idx="61">
                  <c:v>0.26809907031639557</c:v>
                </c:pt>
                <c:pt idx="62">
                  <c:v>0.2945766977721444</c:v>
                </c:pt>
                <c:pt idx="63">
                  <c:v>0.32010270458270051</c:v>
                </c:pt>
                <c:pt idx="64">
                  <c:v>0.34400770548406651</c:v>
                </c:pt>
                <c:pt idx="65">
                  <c:v>0.36562414701770163</c:v>
                </c:pt>
                <c:pt idx="66">
                  <c:v>0.38431686472777599</c:v>
                </c:pt>
                <c:pt idx="67">
                  <c:v>0.39951389449758501</c:v>
                </c:pt>
                <c:pt idx="68">
                  <c:v>0.41073546727627158</c:v>
                </c:pt>
                <c:pt idx="69">
                  <c:v>0.41761914213344148</c:v>
                </c:pt>
                <c:pt idx="70">
                  <c:v>0.41993924252782389</c:v>
                </c:pt>
                <c:pt idx="71">
                  <c:v>0.41761914213344148</c:v>
                </c:pt>
                <c:pt idx="72">
                  <c:v>0.41073546727627158</c:v>
                </c:pt>
                <c:pt idx="73">
                  <c:v>0.39951389449758501</c:v>
                </c:pt>
                <c:pt idx="74">
                  <c:v>0.38431686472777599</c:v>
                </c:pt>
                <c:pt idx="75">
                  <c:v>0.36562414701770163</c:v>
                </c:pt>
                <c:pt idx="76">
                  <c:v>0.34400770548406651</c:v>
                </c:pt>
                <c:pt idx="77">
                  <c:v>0.32010270458270051</c:v>
                </c:pt>
                <c:pt idx="78">
                  <c:v>0.2945766977721444</c:v>
                </c:pt>
                <c:pt idx="79">
                  <c:v>0.26809907031639557</c:v>
                </c:pt>
                <c:pt idx="80">
                  <c:v>0.24131265580152211</c:v>
                </c:pt>
                <c:pt idx="81">
                  <c:v>0.21480914352755931</c:v>
                </c:pt>
                <c:pt idx="82">
                  <c:v>0.18910948000642844</c:v>
                </c:pt>
                <c:pt idx="83">
                  <c:v>0.16464999056555221</c:v>
                </c:pt>
                <c:pt idx="84">
                  <c:v>0.14177445701521457</c:v>
                </c:pt>
                <c:pt idx="85">
                  <c:v>0.12073193129689753</c:v>
                </c:pt>
                <c:pt idx="86">
                  <c:v>0.10167968121411235</c:v>
                </c:pt>
                <c:pt idx="87">
                  <c:v>8.4690379072484751E-2</c:v>
                </c:pt>
                <c:pt idx="88">
                  <c:v>6.976247025571447E-2</c:v>
                </c:pt>
                <c:pt idx="89">
                  <c:v>5.6832596329671588E-2</c:v>
                </c:pt>
                <c:pt idx="90">
                  <c:v>4.5788984915707522E-2</c:v>
                </c:pt>
                <c:pt idx="91">
                  <c:v>3.6484836786488554E-2</c:v>
                </c:pt>
                <c:pt idx="92">
                  <c:v>2.8750915118679273E-2</c:v>
                </c:pt>
                <c:pt idx="93">
                  <c:v>2.2406746974510738E-2</c:v>
                </c:pt>
                <c:pt idx="94">
                  <c:v>1.7270058958747815E-2</c:v>
                </c:pt>
                <c:pt idx="95">
                  <c:v>1.3164267639577863E-2</c:v>
                </c:pt>
                <c:pt idx="96">
                  <c:v>9.9240160745591357E-3</c:v>
                </c:pt>
                <c:pt idx="97">
                  <c:v>7.3988817707453984E-3</c:v>
                </c:pt>
                <c:pt idx="98">
                  <c:v>5.4554752394121372E-3</c:v>
                </c:pt>
                <c:pt idx="99">
                  <c:v>3.9782032067600375E-3</c:v>
                </c:pt>
                <c:pt idx="100">
                  <c:v>2.8689911597015259E-3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1-C9C2-4D54-B758-2FCB89C5C64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06378368"/>
        <c:axId val="106379904"/>
      </c:lineChart>
      <c:catAx>
        <c:axId val="106378368"/>
        <c:scaling>
          <c:orientation val="minMax"/>
        </c:scaling>
        <c:delete val="1"/>
        <c:axPos val="b"/>
        <c:majorTickMark val="none"/>
        <c:minorTickMark val="none"/>
        <c:tickLblPos val="nextTo"/>
        <c:crossAx val="106379904"/>
        <c:crosses val="autoZero"/>
        <c:auto val="1"/>
        <c:lblAlgn val="ctr"/>
        <c:lblOffset val="100"/>
        <c:noMultiLvlLbl val="0"/>
      </c:catAx>
      <c:valAx>
        <c:axId val="106379904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106378368"/>
        <c:crosses val="autoZero"/>
        <c:crossBetween val="between"/>
      </c:valAx>
      <c:spPr>
        <a:ln>
          <a:noFill/>
        </a:ln>
      </c:spPr>
    </c:plotArea>
    <c:plotVisOnly val="1"/>
    <c:dispBlanksAs val="gap"/>
    <c:showDLblsOverMax val="0"/>
  </c:chart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43CCDE2-0931-4D71-911B-675E603D7E67}" type="datetimeFigureOut">
              <a:rPr lang="en-US" smtClean="0"/>
              <a:t>6/13/2017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1E5E351-3059-4E1A-99B6-6E9159DE50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21244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Find support by means of a user evaluation for a claim made on a visualization</a:t>
            </a:r>
          </a:p>
          <a:p>
            <a:pPr marL="0" indent="0">
              <a:buNone/>
            </a:pPr>
            <a:r>
              <a:rPr lang="en-US" dirty="0" smtClean="0"/>
              <a:t>An accessible summary of the statistical tools that can be used </a:t>
            </a:r>
          </a:p>
          <a:p>
            <a:pPr marL="0" indent="0">
              <a:buNone/>
            </a:pPr>
            <a:r>
              <a:rPr lang="en-US" dirty="0" smtClean="0"/>
              <a:t>Common pitfalls and how to avoid them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E5E351-3059-4E1A-99B6-6E9159DE500C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791408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Domain experts/laymen?</a:t>
            </a:r>
          </a:p>
          <a:p>
            <a:pPr marL="0" indent="0">
              <a:buNone/>
            </a:pPr>
            <a:r>
              <a:rPr lang="en-US" dirty="0" smtClean="0"/>
              <a:t>How many do we need?</a:t>
            </a:r>
          </a:p>
          <a:p>
            <a:pPr marL="0" indent="0">
              <a:buNone/>
            </a:pPr>
            <a:r>
              <a:rPr lang="en-US" dirty="0" smtClean="0"/>
              <a:t>How many can we find?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E5E351-3059-4E1A-99B6-6E9159DE500C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309419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E5E351-3059-4E1A-99B6-6E9159DE500C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642085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Reduce the probability of a </a:t>
            </a:r>
            <a:r>
              <a:rPr lang="en-US" i="1" dirty="0" smtClean="0"/>
              <a:t>false positive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E5E351-3059-4E1A-99B6-6E9159DE500C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766221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If we convict an</a:t>
            </a:r>
            <a:r>
              <a:rPr lang="en-GB" baseline="0" dirty="0" smtClean="0"/>
              <a:t> innocent person the real criminal “got away with it”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E5E351-3059-4E1A-99B6-6E9159DE500C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460445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E5E351-3059-4E1A-99B6-6E9159DE500C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486355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 smtClean="0"/>
              <a:t>Which shading technique provides a better shape perception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 smtClean="0"/>
              <a:t>Does not answer, why one</a:t>
            </a:r>
            <a:r>
              <a:rPr lang="en-US" sz="1200" baseline="0" dirty="0" smtClean="0"/>
              <a:t> of them is better</a:t>
            </a:r>
            <a:endParaRPr lang="en-US" sz="12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E5E351-3059-4E1A-99B6-6E9159DE500C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321113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It should be possible that the n</a:t>
            </a:r>
            <a:r>
              <a:rPr lang="en-GB" baseline="0" dirty="0" smtClean="0"/>
              <a:t>ull hypothesis is actually true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E5E351-3059-4E1A-99B6-6E9159DE500C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833464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Use reasoning to define</a:t>
            </a:r>
            <a:r>
              <a:rPr lang="en-US" baseline="0" dirty="0"/>
              <a:t> the hypotheses beforehand would also help here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E5E351-3059-4E1A-99B6-6E9159DE500C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84399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 algn="ctr">
              <a:defRPr b="1">
                <a:ln w="3175">
                  <a:solidFill>
                    <a:schemeClr val="bg1"/>
                  </a:solidFill>
                </a:ln>
                <a:effectLst>
                  <a:glow>
                    <a:schemeClr val="tx1">
                      <a:alpha val="60000"/>
                    </a:schemeClr>
                  </a:glow>
                </a:effectLst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8C6FA0-94A2-4547-9983-F74771CAAA3D}" type="datetimeFigureOut">
              <a:rPr lang="en-US" smtClean="0"/>
              <a:t>6/13/2017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C5F117-A5CA-4AD0-9BEA-9A57B3554E64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Shape 22"/>
          <p:cNvSpPr/>
          <p:nvPr userDrawn="1"/>
        </p:nvSpPr>
        <p:spPr>
          <a:xfrm>
            <a:off x="-23553" y="5893664"/>
            <a:ext cx="4267497" cy="975171"/>
          </a:xfrm>
          <a:prstGeom prst="rtTriangle">
            <a:avLst/>
          </a:prstGeom>
          <a:solidFill>
            <a:schemeClr val="bg1">
              <a:lumMod val="85000"/>
            </a:schemeClr>
          </a:solidFill>
          <a:ln w="0" cap="rnd" cmpd="dbl">
            <a:noFill/>
            <a:miter lim="800000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 b="0" i="0" u="none" strike="noStrike" cap="none" baseline="0">
              <a:solidFill>
                <a:schemeClr val="lt1"/>
              </a:solidFill>
              <a:latin typeface="Rambla"/>
              <a:ea typeface="Rambla"/>
              <a:cs typeface="Rambla"/>
              <a:sym typeface="Rambla"/>
            </a:endParaRPr>
          </a:p>
        </p:txBody>
      </p:sp>
      <p:pic>
        <p:nvPicPr>
          <p:cNvPr id="11" name="Picture 2" descr="http://www.ce.ewi.tudelft.nl/fileadmin/ce/images/TUDLogo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0" y="76200"/>
            <a:ext cx="2744339" cy="76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380321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8C6FA0-94A2-4547-9983-F74771CAAA3D}" type="datetimeFigureOut">
              <a:rPr lang="en-US" smtClean="0"/>
              <a:t>6/13/2017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C5F117-A5CA-4AD0-9BEA-9A57B3554E64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76200" y="1073150"/>
            <a:ext cx="8991600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40644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8C6FA0-94A2-4547-9983-F74771CAAA3D}" type="datetimeFigureOut">
              <a:rPr lang="en-US" smtClean="0"/>
              <a:t>6/13/2017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C5F117-A5CA-4AD0-9BEA-9A57B3554E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17666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8C6FA0-94A2-4547-9983-F74771CAAA3D}" type="datetimeFigureOut">
              <a:rPr lang="en-US" smtClean="0"/>
              <a:t>6/13/2017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C5F117-A5CA-4AD0-9BEA-9A57B3554E64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/>
          <p:cNvSpPr/>
          <p:nvPr userDrawn="1"/>
        </p:nvSpPr>
        <p:spPr>
          <a:xfrm>
            <a:off x="4" y="1054100"/>
            <a:ext cx="9143996" cy="9271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48307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76200" y="1063625"/>
            <a:ext cx="8991600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4638"/>
            <a:ext cx="8229600" cy="1143000"/>
          </a:xfrm>
        </p:spPr>
        <p:txBody>
          <a:bodyPr/>
          <a:lstStyle>
            <a:lvl1pPr algn="r"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76200" y="1073150"/>
            <a:ext cx="8991600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339986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8C6FA0-94A2-4547-9983-F74771CAAA3D}" type="datetimeFigureOut">
              <a:rPr lang="en-US" smtClean="0"/>
              <a:t>6/13/2017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C5F117-A5CA-4AD0-9BEA-9A57B3554E64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76200" y="1073150"/>
            <a:ext cx="8991600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355630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8C6FA0-94A2-4547-9983-F74771CAAA3D}" type="datetimeFigureOut">
              <a:rPr lang="en-US" smtClean="0"/>
              <a:t>6/13/2017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C5F117-A5CA-4AD0-9BEA-9A57B3554E64}" type="slidenum">
              <a:rPr lang="en-US" smtClean="0"/>
              <a:t>‹#›</a:t>
            </a:fld>
            <a:endParaRPr lang="en-US"/>
          </a:p>
        </p:txBody>
      </p:sp>
      <p:sp>
        <p:nvSpPr>
          <p:cNvPr id="9" name="Rectangle 8"/>
          <p:cNvSpPr/>
          <p:nvPr userDrawn="1"/>
        </p:nvSpPr>
        <p:spPr>
          <a:xfrm>
            <a:off x="4" y="1057275"/>
            <a:ext cx="9143996" cy="86759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76200" y="1073150"/>
            <a:ext cx="8991600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2227654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8C6FA0-94A2-4547-9983-F74771CAAA3D}" type="datetimeFigureOut">
              <a:rPr lang="en-US" smtClean="0"/>
              <a:t>6/13/2017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C5F117-A5CA-4AD0-9BEA-9A57B3554E64}" type="slidenum">
              <a:rPr lang="en-US" smtClean="0"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76200" y="1073150"/>
            <a:ext cx="8991600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114492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8C6FA0-94A2-4547-9983-F74771CAAA3D}" type="datetimeFigureOut">
              <a:rPr lang="en-US" smtClean="0"/>
              <a:t>6/13/2017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C5F117-A5CA-4AD0-9BEA-9A57B3554E64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/>
          <p:cNvSpPr/>
          <p:nvPr userDrawn="1"/>
        </p:nvSpPr>
        <p:spPr>
          <a:xfrm>
            <a:off x="4" y="1057275"/>
            <a:ext cx="9143996" cy="86759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cxnSp>
        <p:nvCxnSpPr>
          <p:cNvPr id="6" name="Straight Connector 5"/>
          <p:cNvCxnSpPr/>
          <p:nvPr userDrawn="1"/>
        </p:nvCxnSpPr>
        <p:spPr>
          <a:xfrm>
            <a:off x="76200" y="1073150"/>
            <a:ext cx="8991600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 userDrawn="1"/>
        </p:nvCxnSpPr>
        <p:spPr>
          <a:xfrm>
            <a:off x="76200" y="1066800"/>
            <a:ext cx="8991600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777029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8C6FA0-94A2-4547-9983-F74771CAAA3D}" type="datetimeFigureOut">
              <a:rPr lang="en-US" smtClean="0"/>
              <a:t>6/13/2017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C5F117-A5CA-4AD0-9BEA-9A57B3554E64}" type="slidenum">
              <a:rPr lang="en-US" smtClean="0"/>
              <a:t>‹#›</a:t>
            </a:fld>
            <a:endParaRPr lang="en-US"/>
          </a:p>
        </p:txBody>
      </p:sp>
      <p:sp>
        <p:nvSpPr>
          <p:cNvPr id="5" name="Rectangle 4"/>
          <p:cNvSpPr/>
          <p:nvPr userDrawn="1"/>
        </p:nvSpPr>
        <p:spPr>
          <a:xfrm>
            <a:off x="4" y="1054100"/>
            <a:ext cx="9143996" cy="86759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51108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8C6FA0-94A2-4547-9983-F74771CAAA3D}" type="datetimeFigureOut">
              <a:rPr lang="en-US" smtClean="0"/>
              <a:t>6/13/2017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C5F117-A5CA-4AD0-9BEA-9A57B3554E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29145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8C6FA0-94A2-4547-9983-F74771CAAA3D}" type="datetimeFigureOut">
              <a:rPr lang="en-US" smtClean="0"/>
              <a:t>6/13/2017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C5F117-A5CA-4AD0-9BEA-9A57B3554E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72321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microsoft.com/office/2007/relationships/hdphoto" Target="../media/hdphoto1.wdp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http://www.eurorvvv.org/wp-content/uploads/2016/10/cropped-eurorv3_2017.png"/>
          <p:cNvPicPr>
            <a:picLocks noChangeAspect="1" noChangeArrowheads="1"/>
          </p:cNvPicPr>
          <p:nvPr userDrawn="1"/>
        </p:nvPicPr>
        <p:blipFill rotWithShape="1"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sharpenSoften amount="1000"/>
                    </a14:imgEffect>
                    <a14:imgEffect>
                      <a14:saturation sat="1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224" t="8967" r="4669"/>
          <a:stretch/>
        </p:blipFill>
        <p:spPr bwMode="auto">
          <a:xfrm>
            <a:off x="0" y="1"/>
            <a:ext cx="9144000" cy="1940740"/>
          </a:xfrm>
          <a:prstGeom prst="rect">
            <a:avLst/>
          </a:prstGeom>
          <a:noFill/>
          <a:effectLst>
            <a:softEdge rad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7"/>
          <p:cNvSpPr/>
          <p:nvPr userDrawn="1"/>
        </p:nvSpPr>
        <p:spPr>
          <a:xfrm rot="10800000">
            <a:off x="0" y="1676400"/>
            <a:ext cx="9144000" cy="381000"/>
          </a:xfrm>
          <a:prstGeom prst="rect">
            <a:avLst/>
          </a:prstGeom>
          <a:gradFill>
            <a:gsLst>
              <a:gs pos="0">
                <a:schemeClr val="bg1"/>
              </a:gs>
              <a:gs pos="50000">
                <a:schemeClr val="bg1">
                  <a:alpha val="50000"/>
                </a:schemeClr>
              </a:gs>
              <a:gs pos="100000">
                <a:schemeClr val="accent1">
                  <a:tint val="23500"/>
                  <a:satMod val="160000"/>
                  <a:alpha val="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28615" y="636506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8C6FA0-94A2-4547-9983-F74771CAAA3D}" type="datetimeFigureOut">
              <a:rPr lang="en-US" smtClean="0"/>
              <a:t>6/13/2017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010400" y="637046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EC5F117-A5CA-4AD0-9BEA-9A57B3554E64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Rectangle 9"/>
          <p:cNvSpPr/>
          <p:nvPr userDrawn="1"/>
        </p:nvSpPr>
        <p:spPr>
          <a:xfrm>
            <a:off x="-872" y="0"/>
            <a:ext cx="1372472" cy="533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 userDrawn="1"/>
        </p:nvSpPr>
        <p:spPr>
          <a:xfrm>
            <a:off x="-872" y="381000"/>
            <a:ext cx="839072" cy="533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/>
              <p:cNvSpPr/>
              <p:nvPr userDrawn="1"/>
            </p:nvSpPr>
            <p:spPr>
              <a:xfrm>
                <a:off x="-7615" y="24430"/>
                <a:ext cx="1793735" cy="1008738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800" b="1" i="1" cap="none" spc="0" smtClean="0">
                              <a:ln w="10160">
                                <a:noFill/>
                                <a:prstDash val="solid"/>
                              </a:ln>
                              <a:solidFill>
                                <a:schemeClr val="tx1"/>
                              </a:solidFill>
                              <a:effectLst>
                                <a:outerShdw blurRad="38100" dist="32000" dir="5400000" algn="tl">
                                  <a:srgbClr val="000000">
                                    <a:alpha val="30000"/>
                                  </a:srgbClr>
                                </a:outerShdw>
                              </a:effectLst>
                              <a:latin typeface="Cambria Math"/>
                            </a:rPr>
                          </m:ctrlPr>
                        </m:sSupPr>
                        <m:e>
                          <m:r>
                            <m:rPr>
                              <m:nor/>
                            </m:rPr>
                            <a:rPr lang="en-US" sz="2800" b="1" i="0" cap="none" spc="0" smtClean="0">
                              <a:ln w="10160">
                                <a:noFill/>
                                <a:prstDash val="solid"/>
                              </a:ln>
                              <a:solidFill>
                                <a:schemeClr val="tx1"/>
                              </a:solidFill>
                              <a:effectLst>
                                <a:outerShdw blurRad="38100" dist="32000" dir="5400000" algn="tl">
                                  <a:srgbClr val="000000">
                                    <a:alpha val="30000"/>
                                  </a:srgbClr>
                                </a:outerShdw>
                              </a:effectLst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m:t>E</m:t>
                          </m:r>
                          <m:r>
                            <m:rPr>
                              <m:nor/>
                            </m:rPr>
                            <a:rPr lang="en-US" sz="2800" b="1" i="0" cap="none" spc="0" smtClean="0">
                              <a:ln w="10160">
                                <a:noFill/>
                                <a:prstDash val="solid"/>
                              </a:ln>
                              <a:solidFill>
                                <a:srgbClr val="009FDA"/>
                              </a:solidFill>
                              <a:effectLst>
                                <a:outerShdw blurRad="38100" dist="32000" dir="5400000" algn="tl">
                                  <a:srgbClr val="000000">
                                    <a:alpha val="30000"/>
                                  </a:srgbClr>
                                </a:outerShdw>
                              </a:effectLst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m:t>u</m:t>
                          </m:r>
                          <m:r>
                            <m:rPr>
                              <m:nor/>
                            </m:rPr>
                            <a:rPr lang="en-US" sz="2800" b="1" i="0" cap="none" spc="0" smtClean="0">
                              <a:ln w="10160">
                                <a:noFill/>
                                <a:prstDash val="solid"/>
                              </a:ln>
                              <a:solidFill>
                                <a:schemeClr val="tx1"/>
                              </a:solidFill>
                              <a:effectLst>
                                <a:outerShdw blurRad="38100" dist="32000" dir="5400000" algn="tl">
                                  <a:srgbClr val="000000">
                                    <a:alpha val="30000"/>
                                  </a:srgbClr>
                                </a:outerShdw>
                              </a:effectLst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m:t>roRV</m:t>
                          </m:r>
                        </m:e>
                        <m:sup>
                          <m:r>
                            <a:rPr lang="en-US" sz="2800" b="1" i="1" cap="none" spc="0" smtClean="0">
                              <a:ln w="10160">
                                <a:noFill/>
                                <a:prstDash val="solid"/>
                              </a:ln>
                              <a:solidFill>
                                <a:schemeClr val="tx1"/>
                              </a:solidFill>
                              <a:effectLst>
                                <a:outerShdw blurRad="38100" dist="32000" dir="5400000" algn="tl">
                                  <a:srgbClr val="000000">
                                    <a:alpha val="30000"/>
                                  </a:srgbClr>
                                </a:outerShdw>
                              </a:effectLst>
                              <a:latin typeface="Cambria Math"/>
                            </a:rPr>
                            <m:t>𝟑</m:t>
                          </m:r>
                        </m:sup>
                      </m:sSup>
                    </m:oMath>
                  </m:oMathPara>
                </a14:m>
                <a:endParaRPr lang="en-US" sz="2800" b="1" cap="none" spc="0" dirty="0">
                  <a:ln w="10160">
                    <a:noFill/>
                    <a:prstDash val="solid"/>
                  </a:ln>
                  <a:solidFill>
                    <a:schemeClr val="tx1"/>
                  </a:solidFill>
                  <a:effectLst>
                    <a:outerShdw blurRad="38100" dist="32000" dir="5400000" algn="tl">
                      <a:srgbClr val="000000">
                        <a:alpha val="30000"/>
                      </a:srgb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l"/>
                <a:r>
                  <a:rPr lang="en-US" sz="2800" b="1" cap="none" spc="0" dirty="0">
                    <a:ln w="10160">
                      <a:noFill/>
                      <a:prstDash val="solid"/>
                    </a:ln>
                    <a:solidFill>
                      <a:schemeClr val="tx1"/>
                    </a:solidFill>
                    <a:effectLst>
                      <a:outerShdw blurRad="38100" dist="32000" dir="5400000" algn="tl">
                        <a:srgbClr val="000000">
                          <a:alpha val="30000"/>
                        </a:srgbClr>
                      </a:outerShdw>
                    </a:effectLst>
                    <a:latin typeface="Arial" panose="020B0604020202020204" pitchFamily="34" charset="0"/>
                    <a:cs typeface="Arial" panose="020B0604020202020204" pitchFamily="34" charset="0"/>
                  </a:rPr>
                  <a:t>2017</a:t>
                </a:r>
              </a:p>
            </p:txBody>
          </p:sp>
        </mc:Choice>
        <mc:Fallback xmlns="">
          <p:sp>
            <p:nvSpPr>
              <p:cNvPr id="12" name="Rectangle 11"/>
              <p:cNvSpPr>
                <a:spLocks noRot="1" noChangeAspect="1" noMove="1" noResize="1" noEditPoints="1" noAdjustHandles="1" noChangeArrowheads="1" noChangeShapeType="1" noTextEdit="1"/>
              </p:cNvSpPr>
              <p:nvPr userDrawn="1"/>
            </p:nvSpPr>
            <p:spPr>
              <a:xfrm>
                <a:off x="-7615" y="24430"/>
                <a:ext cx="1793735" cy="1008738"/>
              </a:xfrm>
              <a:prstGeom prst="rect">
                <a:avLst/>
              </a:prstGeom>
              <a:blipFill rotWithShape="1">
                <a:blip r:embed="rId15"/>
                <a:stretch>
                  <a:fillRect l="-8163" b="-2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Shape 22"/>
          <p:cNvSpPr/>
          <p:nvPr userDrawn="1"/>
        </p:nvSpPr>
        <p:spPr>
          <a:xfrm>
            <a:off x="-23553" y="6170499"/>
            <a:ext cx="7086600" cy="698335"/>
          </a:xfrm>
          <a:prstGeom prst="rtTriangle">
            <a:avLst/>
          </a:prstGeom>
          <a:solidFill>
            <a:srgbClr val="009FDA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 b="0" i="0" u="none" strike="noStrike" cap="none" baseline="0">
              <a:solidFill>
                <a:schemeClr val="lt1"/>
              </a:solidFill>
              <a:latin typeface="Rambla"/>
              <a:ea typeface="Rambla"/>
              <a:cs typeface="Rambla"/>
              <a:sym typeface="Rambla"/>
            </a:endParaRPr>
          </a:p>
        </p:txBody>
      </p:sp>
      <p:sp>
        <p:nvSpPr>
          <p:cNvPr id="15" name="Shape 22"/>
          <p:cNvSpPr/>
          <p:nvPr userDrawn="1"/>
        </p:nvSpPr>
        <p:spPr>
          <a:xfrm>
            <a:off x="-23552" y="5946152"/>
            <a:ext cx="5113228" cy="922683"/>
          </a:xfrm>
          <a:prstGeom prst="rtTriangle">
            <a:avLst/>
          </a:prstGeom>
          <a:solidFill>
            <a:srgbClr val="005D76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 b="0" i="0" u="none" strike="noStrike" cap="none" baseline="0">
              <a:solidFill>
                <a:schemeClr val="lt1"/>
              </a:solidFill>
              <a:latin typeface="Rambla"/>
              <a:ea typeface="Rambla"/>
              <a:cs typeface="Rambla"/>
              <a:sym typeface="Rambla"/>
            </a:endParaRPr>
          </a:p>
        </p:txBody>
      </p:sp>
      <p:cxnSp>
        <p:nvCxnSpPr>
          <p:cNvPr id="16" name="Straight Connector 32"/>
          <p:cNvCxnSpPr>
            <a:stCxn id="15" idx="4"/>
            <a:endCxn id="15" idx="0"/>
          </p:cNvCxnSpPr>
          <p:nvPr userDrawn="1"/>
        </p:nvCxnSpPr>
        <p:spPr>
          <a:xfrm flipH="1" flipV="1">
            <a:off x="-23552" y="5946152"/>
            <a:ext cx="5113228" cy="922683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Shape 22"/>
          <p:cNvSpPr/>
          <p:nvPr userDrawn="1"/>
        </p:nvSpPr>
        <p:spPr>
          <a:xfrm>
            <a:off x="-23553" y="5893664"/>
            <a:ext cx="4267497" cy="975171"/>
          </a:xfrm>
          <a:prstGeom prst="rtTriangle">
            <a:avLst/>
          </a:prstGeom>
          <a:solidFill>
            <a:schemeClr val="bg1">
              <a:lumMod val="85000"/>
            </a:schemeClr>
          </a:solidFill>
          <a:ln w="0" cap="rnd" cmpd="dbl">
            <a:noFill/>
            <a:miter lim="800000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 b="0" i="0" u="none" strike="noStrike" cap="none" baseline="0">
              <a:solidFill>
                <a:schemeClr val="lt1"/>
              </a:solidFill>
              <a:latin typeface="Rambla"/>
              <a:ea typeface="Rambla"/>
              <a:cs typeface="Rambla"/>
              <a:sym typeface="Rambla"/>
            </a:endParaRPr>
          </a:p>
        </p:txBody>
      </p:sp>
      <p:cxnSp>
        <p:nvCxnSpPr>
          <p:cNvPr id="18" name="Straight Connector 34"/>
          <p:cNvCxnSpPr>
            <a:stCxn id="17" idx="4"/>
            <a:endCxn id="17" idx="0"/>
          </p:cNvCxnSpPr>
          <p:nvPr userDrawn="1"/>
        </p:nvCxnSpPr>
        <p:spPr>
          <a:xfrm flipH="1" flipV="1">
            <a:off x="-23553" y="5893664"/>
            <a:ext cx="4267497" cy="975171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0" name="Picture 2" descr="http://www.ce.ewi.tudelft.nl/fileadmin/ce/images/TUDLogo.png"/>
          <p:cNvPicPr>
            <a:picLocks noChangeAspect="1" noChangeArrowheads="1"/>
          </p:cNvPicPr>
          <p:nvPr userDrawn="1"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435" y="6244613"/>
            <a:ext cx="1981200" cy="5501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Rectangle 19"/>
          <p:cNvSpPr/>
          <p:nvPr userDrawn="1"/>
        </p:nvSpPr>
        <p:spPr>
          <a:xfrm>
            <a:off x="7619" y="1085656"/>
            <a:ext cx="9143996" cy="855085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50000">
                <a:schemeClr val="bg1">
                  <a:alpha val="50000"/>
                </a:schemeClr>
              </a:gs>
              <a:gs pos="100000">
                <a:schemeClr val="bg1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28799"/>
            <a:ext cx="8229600" cy="42973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44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cxnSp>
        <p:nvCxnSpPr>
          <p:cNvPr id="21" name="Straight Connector 20"/>
          <p:cNvCxnSpPr/>
          <p:nvPr userDrawn="1"/>
        </p:nvCxnSpPr>
        <p:spPr>
          <a:xfrm>
            <a:off x="76200" y="1073150"/>
            <a:ext cx="8991600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50643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r" defTabSz="914400" rtl="0" eaLnBrk="1" latinLnBrk="0" hangingPunct="1">
        <a:spcBef>
          <a:spcPct val="0"/>
        </a:spcBef>
        <a:buNone/>
        <a:defRPr sz="4400" b="1" kern="1200">
          <a:ln w="3175">
            <a:solidFill>
              <a:schemeClr val="bg1"/>
            </a:solidFill>
          </a:ln>
          <a:solidFill>
            <a:srgbClr val="009FDA"/>
          </a:solidFill>
          <a:effectLst>
            <a:glow rad="177800">
              <a:schemeClr val="bg1">
                <a:alpha val="60000"/>
              </a:schemeClr>
            </a:glow>
          </a:effectLst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2.xml"/><Relationship Id="rId5" Type="http://schemas.openxmlformats.org/officeDocument/2006/relationships/chart" Target="../charts/chart1.xml"/><Relationship Id="rId4" Type="http://schemas.microsoft.com/office/2007/relationships/hdphoto" Target="../media/hdphoto3.wdp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microsoft.com/office/2007/relationships/hdphoto" Target="../media/hdphoto3.wdp"/><Relationship Id="rId4" Type="http://schemas.openxmlformats.org/officeDocument/2006/relationships/image" Target="../media/image8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microsoft.com/office/2007/relationships/hdphoto" Target="../media/hdphoto3.wdp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microsoft.com/office/2007/relationships/hdphoto" Target="../media/hdphoto3.wdp"/><Relationship Id="rId4" Type="http://schemas.openxmlformats.org/officeDocument/2006/relationships/image" Target="../media/image8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microsoft.com/office/2007/relationships/hdphoto" Target="../media/hdphoto3.wdp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microsoft.com/office/2007/relationships/hdphoto" Target="../media/hdphoto3.wdp"/><Relationship Id="rId4" Type="http://schemas.openxmlformats.org/officeDocument/2006/relationships/image" Target="../media/image8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microsoft.com/office/2007/relationships/hdphoto" Target="../media/hdphoto3.wdp"/><Relationship Id="rId4" Type="http://schemas.openxmlformats.org/officeDocument/2006/relationships/image" Target="../media/image8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microsoft.com/office/2007/relationships/hdphoto" Target="../media/hdphoto3.wdp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microsoft.com/office/2007/relationships/hdphoto" Target="../media/hdphoto3.wdp"/></Relationships>
</file>

<file path=ppt/slides/_rels/slide27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" y="2130425"/>
            <a:ext cx="8839200" cy="1470025"/>
          </a:xfrm>
        </p:spPr>
        <p:txBody>
          <a:bodyPr/>
          <a:lstStyle/>
          <a:p>
            <a:pPr algn="ctr"/>
            <a:r>
              <a:rPr lang="en-US" dirty="0"/>
              <a:t>From a user study to a valid claim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143000"/>
          </a:xfrm>
        </p:spPr>
        <p:txBody>
          <a:bodyPr/>
          <a:lstStyle/>
          <a:p>
            <a:r>
              <a:rPr lang="en-US" dirty="0"/>
              <a:t>How to test your hypothesis and avoid common pitfalls</a:t>
            </a:r>
          </a:p>
        </p:txBody>
      </p:sp>
      <p:sp>
        <p:nvSpPr>
          <p:cNvPr id="5" name="Subtitle 2"/>
          <p:cNvSpPr txBox="1">
            <a:spLocks/>
          </p:cNvSpPr>
          <p:nvPr/>
        </p:nvSpPr>
        <p:spPr>
          <a:xfrm>
            <a:off x="1371600" y="5181600"/>
            <a:ext cx="6400800" cy="1143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b="1" dirty="0"/>
              <a:t>Niels de </a:t>
            </a:r>
            <a:r>
              <a:rPr lang="en-US" sz="2000" b="1" dirty="0" err="1"/>
              <a:t>Hoon</a:t>
            </a:r>
            <a:r>
              <a:rPr lang="en-US" sz="2000" dirty="0"/>
              <a:t>, </a:t>
            </a:r>
            <a:r>
              <a:rPr lang="en-US" sz="2000" dirty="0" err="1"/>
              <a:t>Elmar</a:t>
            </a:r>
            <a:r>
              <a:rPr lang="en-US" sz="2000" dirty="0"/>
              <a:t> </a:t>
            </a:r>
            <a:r>
              <a:rPr lang="en-US" sz="2000" dirty="0" err="1"/>
              <a:t>Eisemann</a:t>
            </a:r>
            <a:r>
              <a:rPr lang="en-US" sz="2000" dirty="0"/>
              <a:t>, Anna </a:t>
            </a:r>
            <a:r>
              <a:rPr lang="en-US" sz="2000" dirty="0" err="1"/>
              <a:t>Vilanova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9331475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Evaluation steps</a:t>
            </a:r>
          </a:p>
        </p:txBody>
      </p:sp>
      <p:cxnSp>
        <p:nvCxnSpPr>
          <p:cNvPr id="4" name="Straight Connector 3"/>
          <p:cNvCxnSpPr/>
          <p:nvPr/>
        </p:nvCxnSpPr>
        <p:spPr>
          <a:xfrm>
            <a:off x="76200" y="1073150"/>
            <a:ext cx="8991600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Formulate a hypothesis</a:t>
            </a:r>
          </a:p>
          <a:p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Define the user study</a:t>
            </a:r>
          </a:p>
          <a:p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Find the right (amount of) participants</a:t>
            </a:r>
          </a:p>
          <a:p>
            <a:r>
              <a:rPr lang="en-US" dirty="0"/>
              <a:t>Conduct the user study</a:t>
            </a:r>
          </a:p>
          <a:p>
            <a:endParaRPr lang="en-US" dirty="0"/>
          </a:p>
        </p:txBody>
      </p:sp>
      <p:graphicFrame>
        <p:nvGraphicFramePr>
          <p:cNvPr id="7" name="Content Placeholder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74993932"/>
              </p:ext>
            </p:extLst>
          </p:nvPr>
        </p:nvGraphicFramePr>
        <p:xfrm>
          <a:off x="457200" y="3581400"/>
          <a:ext cx="8229600" cy="2595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5740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205740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2057400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2057400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Question/Task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FDA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User 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FDA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User 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FDA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…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FDA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Question 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FDA">
                        <a:alpha val="2392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4.2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FDA">
                        <a:alpha val="2392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4.5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FDA">
                        <a:alpha val="2392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FDA">
                        <a:alpha val="23922"/>
                      </a:srgb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Question 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3.9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3.6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…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FDA">
                        <a:alpha val="2392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FDA">
                        <a:alpha val="2392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FDA">
                        <a:alpha val="2392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FDA">
                        <a:alpha val="23922"/>
                      </a:srgb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Task</a:t>
                      </a:r>
                      <a:r>
                        <a:rPr lang="en-US" baseline="0" dirty="0">
                          <a:solidFill>
                            <a:schemeClr val="tx1"/>
                          </a:solidFill>
                        </a:rPr>
                        <a:t> 1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30.6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32.1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Task 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FDA">
                        <a:alpha val="2392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15.9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FDA">
                        <a:alpha val="2392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14.3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FDA">
                        <a:alpha val="2392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FDA">
                        <a:alpha val="23922"/>
                      </a:srgb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…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351985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Formulate a hypothesis</a:t>
            </a:r>
          </a:p>
          <a:p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Define the user study</a:t>
            </a:r>
          </a:p>
          <a:p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Find the right (amount of) participants</a:t>
            </a:r>
          </a:p>
          <a:p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Conduct the user study</a:t>
            </a:r>
          </a:p>
          <a:p>
            <a:r>
              <a:rPr lang="en-US" dirty="0"/>
              <a:t>Statistical analysis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dirty="0"/>
              <a:t>How do we show our experiment supports our claim?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Evaluation steps</a:t>
            </a:r>
          </a:p>
        </p:txBody>
      </p:sp>
      <p:cxnSp>
        <p:nvCxnSpPr>
          <p:cNvPr id="4" name="Straight Connector 3"/>
          <p:cNvCxnSpPr/>
          <p:nvPr/>
        </p:nvCxnSpPr>
        <p:spPr>
          <a:xfrm>
            <a:off x="76200" y="1073150"/>
            <a:ext cx="8991600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948289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" name="Content Placeholder 11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65655769"/>
              </p:ext>
            </p:extLst>
          </p:nvPr>
        </p:nvGraphicFramePr>
        <p:xfrm>
          <a:off x="7239000" y="3810000"/>
          <a:ext cx="1447800" cy="2667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4780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</a:tblGrid>
              <a:tr h="1333500">
                <a:tc>
                  <a:txBody>
                    <a:bodyPr/>
                    <a:lstStyle/>
                    <a:p>
                      <a:r>
                        <a:rPr lang="en-US" sz="1600" b="0" dirty="0">
                          <a:solidFill>
                            <a:schemeClr val="tx1"/>
                          </a:solidFill>
                        </a:rPr>
                        <a:t>State of the art</a:t>
                      </a:r>
                    </a:p>
                  </a:txBody>
                  <a:tcPr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1333500">
                <a:tc>
                  <a:txBody>
                    <a:bodyPr/>
                    <a:lstStyle/>
                    <a:p>
                      <a:r>
                        <a:rPr lang="en-US" sz="1600" b="0" dirty="0">
                          <a:solidFill>
                            <a:schemeClr val="tx1"/>
                          </a:solidFill>
                        </a:rPr>
                        <a:t>Our technique</a:t>
                      </a:r>
                    </a:p>
                  </a:txBody>
                  <a:tcPr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8" name="Picture 3" descr="D:\Niels\Dropbox\Own papers\EuroRV3 2017\Presentation\screenshot-000.pn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4200" y="5143246"/>
            <a:ext cx="1770381" cy="10538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D:\Niels\Dropbox\Own papers\EuroRV3 2017\Presentation\screenshot-002.pn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biLevel thresh="75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17436" y="3810000"/>
            <a:ext cx="1769364" cy="10538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Data</a:t>
            </a:r>
            <a:endParaRPr lang="en-US" dirty="0"/>
          </a:p>
        </p:txBody>
      </p:sp>
      <p:cxnSp>
        <p:nvCxnSpPr>
          <p:cNvPr id="4" name="Straight Connector 3"/>
          <p:cNvCxnSpPr/>
          <p:nvPr/>
        </p:nvCxnSpPr>
        <p:spPr>
          <a:xfrm>
            <a:off x="76200" y="1073150"/>
            <a:ext cx="8991600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5" name="Content Placeholder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62519300"/>
              </p:ext>
            </p:extLst>
          </p:nvPr>
        </p:nvGraphicFramePr>
        <p:xfrm>
          <a:off x="457200" y="1117600"/>
          <a:ext cx="8229600" cy="2595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5740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205740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2057400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2057400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Question/Task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FDA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User 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FDA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User 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FDA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…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FDA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Question 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FDA">
                        <a:alpha val="2392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4.2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FDA">
                        <a:alpha val="2392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4.5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FDA">
                        <a:alpha val="2392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FDA">
                        <a:alpha val="23922"/>
                      </a:srgb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Question 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3.9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3.6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…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FDA">
                        <a:alpha val="2392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FDA">
                        <a:alpha val="2392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FDA">
                        <a:alpha val="2392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FDA">
                        <a:alpha val="23922"/>
                      </a:srgb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Task</a:t>
                      </a:r>
                      <a:r>
                        <a:rPr lang="en-US" baseline="0" dirty="0">
                          <a:solidFill>
                            <a:schemeClr val="tx1"/>
                          </a:solidFill>
                        </a:rPr>
                        <a:t> 1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30.6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32.1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Task 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FDA">
                        <a:alpha val="2392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15.9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FDA">
                        <a:alpha val="2392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14.3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FDA">
                        <a:alpha val="2392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FDA">
                        <a:alpha val="23922"/>
                      </a:srgb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…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</a:tbl>
          </a:graphicData>
        </a:graphic>
      </p:graphicFrame>
      <p:graphicFrame>
        <p:nvGraphicFramePr>
          <p:cNvPr id="6" name="Chart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06243867"/>
              </p:ext>
            </p:extLst>
          </p:nvPr>
        </p:nvGraphicFramePr>
        <p:xfrm>
          <a:off x="457200" y="3429000"/>
          <a:ext cx="6705600" cy="311772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9" name="Rectangle 8"/>
          <p:cNvSpPr/>
          <p:nvPr/>
        </p:nvSpPr>
        <p:spPr>
          <a:xfrm>
            <a:off x="8382000" y="4038600"/>
            <a:ext cx="152400" cy="74904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8382000" y="5410200"/>
            <a:ext cx="152400" cy="74904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14" name="Chart 1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19393244"/>
              </p:ext>
            </p:extLst>
          </p:nvPr>
        </p:nvGraphicFramePr>
        <p:xfrm>
          <a:off x="594360" y="3465576"/>
          <a:ext cx="6629400" cy="280644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  <p:extLst>
      <p:ext uri="{BB962C8B-B14F-4D97-AF65-F5344CB8AC3E}">
        <p14:creationId xmlns:p14="http://schemas.microsoft.com/office/powerpoint/2010/main" val="5425489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4" grpId="0">
        <p:bldAsOne/>
      </p:bldGraphic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Data assumptions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Assume we have a user study with a small number of participants</a:t>
            </a:r>
          </a:p>
          <a:p>
            <a:r>
              <a:rPr lang="en-US" dirty="0"/>
              <a:t>The mean and variance are unknown</a:t>
            </a:r>
          </a:p>
          <a:p>
            <a:r>
              <a:rPr lang="en-US" dirty="0"/>
              <a:t>The distribution of the data is assumed to be a normal distribution</a:t>
            </a:r>
          </a:p>
        </p:txBody>
      </p:sp>
      <p:cxnSp>
        <p:nvCxnSpPr>
          <p:cNvPr id="4" name="Straight Connector 3"/>
          <p:cNvCxnSpPr/>
          <p:nvPr/>
        </p:nvCxnSpPr>
        <p:spPr>
          <a:xfrm>
            <a:off x="76200" y="1073150"/>
            <a:ext cx="8991600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itle 1"/>
              <p:cNvSpPr txBox="1">
                <a:spLocks/>
              </p:cNvSpPr>
              <p:nvPr/>
            </p:nvSpPr>
            <p:spPr>
              <a:xfrm>
                <a:off x="457200" y="4648200"/>
                <a:ext cx="8229600" cy="1143000"/>
              </a:xfrm>
              <a:prstGeom prst="rect">
                <a:avLst/>
              </a:prstGeom>
            </p:spPr>
            <p:txBody>
              <a:bodyPr vert="horz" lIns="91440" tIns="45720" rIns="91440" bIns="45720" rtlCol="0" anchor="ctr">
                <a:normAutofit/>
              </a:bodyPr>
              <a:lstStyle>
                <a:lvl1pPr algn="r" defTabSz="914400" rtl="0" eaLnBrk="1" latinLnBrk="0" hangingPunct="1">
                  <a:spcBef>
                    <a:spcPct val="0"/>
                  </a:spcBef>
                  <a:buNone/>
                  <a:defRPr sz="4400" kern="1200">
                    <a:ln>
                      <a:solidFill>
                        <a:schemeClr val="tx1"/>
                      </a:solidFill>
                    </a:ln>
                    <a:solidFill>
                      <a:srgbClr val="009FDA"/>
                    </a:solidFill>
                    <a:effectLst>
                      <a:glow rad="177800">
                        <a:schemeClr val="bg1">
                          <a:alpha val="60000"/>
                        </a:schemeClr>
                      </a:glow>
                    </a:effectLst>
                    <a:latin typeface="Arial" panose="020B0604020202020204" pitchFamily="34" charset="0"/>
                    <a:ea typeface="+mj-ea"/>
                    <a:cs typeface="Arial" panose="020B0604020202020204" pitchFamily="34" charset="0"/>
                  </a:defRPr>
                </a:lvl1pPr>
              </a:lstStyle>
              <a:p>
                <a:pPr algn="ctr"/>
                <a:r>
                  <a:rPr lang="en-US" dirty="0">
                    <a:ln>
                      <a:solidFill>
                        <a:srgbClr val="009FDA"/>
                      </a:solidFill>
                    </a:ln>
                    <a:effectLst/>
                  </a:rPr>
                  <a:t>Use the </a:t>
                </a:r>
                <a14:m>
                  <m:oMath xmlns:m="http://schemas.openxmlformats.org/officeDocument/2006/math">
                    <m:r>
                      <a:rPr lang="en-US" b="0" i="1" smtClean="0">
                        <a:ln>
                          <a:solidFill>
                            <a:srgbClr val="009FDA"/>
                          </a:solidFill>
                        </a:ln>
                        <a:effectLst/>
                        <a:latin typeface="Cambria Math"/>
                      </a:rPr>
                      <m:t>𝑡</m:t>
                    </m:r>
                  </m:oMath>
                </a14:m>
                <a:r>
                  <a:rPr lang="en-US" dirty="0">
                    <a:ln>
                      <a:solidFill>
                        <a:srgbClr val="009FDA"/>
                      </a:solidFill>
                    </a:ln>
                    <a:effectLst/>
                  </a:rPr>
                  <a:t>-distribution</a:t>
                </a:r>
              </a:p>
            </p:txBody>
          </p:sp>
        </mc:Choice>
        <mc:Fallback xmlns="">
          <p:sp>
            <p:nvSpPr>
              <p:cNvPr id="5" name="Title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" y="4648200"/>
                <a:ext cx="8229600" cy="1143000"/>
              </a:xfrm>
              <a:prstGeom prst="rect">
                <a:avLst/>
              </a:prstGeom>
              <a:blipFill rotWithShape="1">
                <a:blip r:embed="rId2"/>
                <a:stretch>
                  <a:fillRect b="-85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016218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𝑡</m:t>
                    </m:r>
                  </m:oMath>
                </a14:m>
                <a:r>
                  <a:rPr lang="en-US" dirty="0"/>
                  <a:t>-Distribution</a:t>
                </a:r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 rotWithShape="1">
                <a:blip r:embed="rId3"/>
                <a:stretch>
                  <a:fillRect t="-5319" r="-4519" b="-1914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Describes the samples drawn from a normal distribution without knowledge on both the mean and variance</a:t>
            </a:r>
          </a:p>
        </p:txBody>
      </p:sp>
      <p:cxnSp>
        <p:nvCxnSpPr>
          <p:cNvPr id="5" name="Straight Connector 4"/>
          <p:cNvCxnSpPr/>
          <p:nvPr/>
        </p:nvCxnSpPr>
        <p:spPr>
          <a:xfrm>
            <a:off x="76200" y="1073150"/>
            <a:ext cx="8991600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Rectangle 3"/>
          <p:cNvSpPr/>
          <p:nvPr/>
        </p:nvSpPr>
        <p:spPr>
          <a:xfrm>
            <a:off x="0" y="5895182"/>
            <a:ext cx="3657600" cy="990599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100000">
                <a:schemeClr val="bg1">
                  <a:alpha val="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50800" y="4357469"/>
            <a:ext cx="387652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Lower number of samples result in lower probabilities and a wider spread</a:t>
            </a:r>
          </a:p>
        </p:txBody>
      </p:sp>
      <p:sp>
        <p:nvSpPr>
          <p:cNvPr id="10" name="Rectangle 9"/>
          <p:cNvSpPr/>
          <p:nvPr/>
        </p:nvSpPr>
        <p:spPr>
          <a:xfrm>
            <a:off x="3657600" y="5883953"/>
            <a:ext cx="4095444" cy="99059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4">
            <a:clrChange>
              <a:clrFrom>
                <a:srgbClr val="F0F0F0"/>
              </a:clrFrom>
              <a:clrTo>
                <a:srgbClr val="F0F0F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64" t="11875" r="9416" b="6875"/>
          <a:stretch/>
        </p:blipFill>
        <p:spPr bwMode="auto">
          <a:xfrm>
            <a:off x="3848500" y="2692400"/>
            <a:ext cx="5267478" cy="416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2" name="Straight Arrow Connector 11"/>
          <p:cNvCxnSpPr/>
          <p:nvPr/>
        </p:nvCxnSpPr>
        <p:spPr>
          <a:xfrm>
            <a:off x="3657600" y="4978400"/>
            <a:ext cx="1371600" cy="157480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 flipV="1">
            <a:off x="3657600" y="3721100"/>
            <a:ext cx="2971800" cy="63500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103980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4953000"/>
            <a:ext cx="9144000" cy="1905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Confidence interval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From the distribution we can </a:t>
            </a:r>
            <a:r>
              <a:rPr lang="en-US" dirty="0" smtClean="0"/>
              <a:t>estimate </a:t>
            </a:r>
            <a:r>
              <a:rPr lang="en-US" dirty="0"/>
              <a:t>for which we have 95% confidence the mean lies within this interval</a:t>
            </a:r>
          </a:p>
        </p:txBody>
      </p:sp>
      <p:pic>
        <p:nvPicPr>
          <p:cNvPr id="6146" name="Picture 2" descr="D:\Niels\Dropbox\Own papers\EuroRV3 2017\egPublStyle-EuroRV3_2017\images\confidence_interval.png"/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624" r="35072"/>
          <a:stretch/>
        </p:blipFill>
        <p:spPr bwMode="auto">
          <a:xfrm>
            <a:off x="0" y="2743200"/>
            <a:ext cx="4985454" cy="38735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6" name="Straight Connector 5"/>
          <p:cNvCxnSpPr/>
          <p:nvPr/>
        </p:nvCxnSpPr>
        <p:spPr>
          <a:xfrm>
            <a:off x="76200" y="1073150"/>
            <a:ext cx="8991600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4985454" y="4270543"/>
                <a:ext cx="2622256" cy="81887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lang="en-US" i="1" smtClean="0">
                              <a:latin typeface="Cambria Math"/>
                            </a:rPr>
                          </m:ctrlPr>
                        </m:naryPr>
                        <m:sub/>
                        <m:sup/>
                        <m:e>
                          <m:r>
                            <a:rPr lang="en-US" b="0" i="1" smtClean="0">
                              <a:latin typeface="Cambria Math"/>
                            </a:rPr>
                            <m:t>(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𝑑𝑖𝑠𝑡𝑟𝑖𝑏𝑢𝑡𝑖𝑜𝑛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)=0.95</m:t>
                          </m:r>
                        </m:e>
                      </m:nary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85454" y="4270543"/>
                <a:ext cx="2622256" cy="818879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9" name="Straight Arrow Connector 8"/>
          <p:cNvCxnSpPr>
            <a:stCxn id="5" idx="1"/>
          </p:cNvCxnSpPr>
          <p:nvPr/>
        </p:nvCxnSpPr>
        <p:spPr>
          <a:xfrm flipH="1" flipV="1">
            <a:off x="2590800" y="4679982"/>
            <a:ext cx="2394654" cy="1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4889569" y="5359239"/>
            <a:ext cx="417823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Note:</a:t>
            </a:r>
            <a:r>
              <a:rPr lang="en-US" i="1" dirty="0"/>
              <a:t> </a:t>
            </a:r>
            <a:r>
              <a:rPr lang="en-US" dirty="0"/>
              <a:t>for the</a:t>
            </a:r>
            <a:r>
              <a:rPr lang="en-US" i="1" dirty="0"/>
              <a:t> t</a:t>
            </a:r>
            <a:r>
              <a:rPr lang="en-US" dirty="0"/>
              <a:t>-distribution the confidence</a:t>
            </a:r>
            <a:br>
              <a:rPr lang="en-US" dirty="0"/>
            </a:br>
            <a:r>
              <a:rPr lang="en-US" dirty="0"/>
              <a:t>interval will be bigger when less samples are available </a:t>
            </a:r>
            <a:br>
              <a:rPr lang="en-US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74540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Hypothesis</a:t>
            </a:r>
          </a:p>
        </p:txBody>
      </p:sp>
      <p:cxnSp>
        <p:nvCxnSpPr>
          <p:cNvPr id="4" name="Straight Connector 3"/>
          <p:cNvCxnSpPr/>
          <p:nvPr/>
        </p:nvCxnSpPr>
        <p:spPr>
          <a:xfrm>
            <a:off x="76200" y="1073150"/>
            <a:ext cx="8991600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3" name="Group 22"/>
          <p:cNvGrpSpPr/>
          <p:nvPr/>
        </p:nvGrpSpPr>
        <p:grpSpPr>
          <a:xfrm>
            <a:off x="533400" y="3148011"/>
            <a:ext cx="7974585" cy="3048000"/>
            <a:chOff x="594360" y="3429002"/>
            <a:chExt cx="7974585" cy="3048000"/>
          </a:xfrm>
        </p:grpSpPr>
        <p:grpSp>
          <p:nvGrpSpPr>
            <p:cNvPr id="17" name="Group 16"/>
            <p:cNvGrpSpPr/>
            <p:nvPr/>
          </p:nvGrpSpPr>
          <p:grpSpPr>
            <a:xfrm>
              <a:off x="594360" y="3429002"/>
              <a:ext cx="6629400" cy="3048000"/>
              <a:chOff x="594360" y="3465578"/>
              <a:chExt cx="6629400" cy="2806446"/>
            </a:xfrm>
          </p:grpSpPr>
          <p:graphicFrame>
            <p:nvGraphicFramePr>
              <p:cNvPr id="5" name="Chart 4"/>
              <p:cNvGraphicFramePr>
                <a:graphicFrameLocks/>
              </p:cNvGraphicFramePr>
              <p:nvPr>
                <p:extLst>
                  <p:ext uri="{D42A27DB-BD31-4B8C-83A1-F6EECF244321}">
                    <p14:modId xmlns:p14="http://schemas.microsoft.com/office/powerpoint/2010/main" val="1401567401"/>
                  </p:ext>
                </p:extLst>
              </p:nvPr>
            </p:nvGraphicFramePr>
            <p:xfrm>
              <a:off x="594360" y="3465578"/>
              <a:ext cx="6629400" cy="2806446"/>
            </p:xfrm>
            <a:graphic>
              <a:graphicData uri="http://schemas.openxmlformats.org/drawingml/2006/chart">
                <c:chart xmlns:c="http://schemas.openxmlformats.org/drawingml/2006/chart" xmlns:r="http://schemas.openxmlformats.org/officeDocument/2006/relationships" r:id="rId2"/>
              </a:graphicData>
            </a:graphic>
          </p:graphicFrame>
          <p:cxnSp>
            <p:nvCxnSpPr>
              <p:cNvPr id="7" name="Straight Connector 6"/>
              <p:cNvCxnSpPr>
                <a:endCxn id="14" idx="2"/>
              </p:cNvCxnSpPr>
              <p:nvPr/>
            </p:nvCxnSpPr>
            <p:spPr>
              <a:xfrm>
                <a:off x="3905450" y="3886200"/>
                <a:ext cx="0" cy="2243244"/>
              </a:xfrm>
              <a:prstGeom prst="line">
                <a:avLst/>
              </a:prstGeom>
              <a:ln w="317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" name="Straight Connector 7"/>
              <p:cNvCxnSpPr/>
              <p:nvPr/>
            </p:nvCxnSpPr>
            <p:spPr>
              <a:xfrm>
                <a:off x="5162350" y="3772262"/>
                <a:ext cx="0" cy="2348319"/>
              </a:xfrm>
              <a:prstGeom prst="line">
                <a:avLst/>
              </a:prstGeom>
              <a:ln w="31750">
                <a:solidFill>
                  <a:schemeClr val="accent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4" name="Rectangle 13"/>
              <p:cNvSpPr/>
              <p:nvPr/>
            </p:nvSpPr>
            <p:spPr>
              <a:xfrm>
                <a:off x="762000" y="3668025"/>
                <a:ext cx="6286900" cy="2461419"/>
              </a:xfrm>
              <a:prstGeom prst="rect">
                <a:avLst/>
              </a:prstGeom>
              <a:noFill/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aphicFrame>
          <p:nvGraphicFramePr>
            <p:cNvPr id="18" name="Content Placeholder 11"/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3589979989"/>
                </p:ext>
              </p:extLst>
            </p:nvPr>
          </p:nvGraphicFramePr>
          <p:xfrm>
            <a:off x="7052109" y="3648874"/>
            <a:ext cx="1447800" cy="2682140"/>
          </p:xfrm>
          <a:graphic>
            <a:graphicData uri="http://schemas.openxmlformats.org/drawingml/2006/table">
              <a:tbl>
                <a:tblPr firstRow="1" bandRow="1">
                  <a:tableStyleId>{5C22544A-7EE6-4342-B048-85BDC9FD1C3A}</a:tableStyleId>
                </a:tblPr>
                <a:tblGrid>
                  <a:gridCol w="1447800">
                    <a:extLst>
                      <a:ext uri="{9D8B030D-6E8A-4147-A177-3AD203B41FA5}">
                        <a16:colId xmlns="" xmlns:a16="http://schemas.microsoft.com/office/drawing/2014/main" val="20000"/>
                      </a:ext>
                    </a:extLst>
                  </a:gridCol>
                </a:tblGrid>
                <a:tr h="1341070">
                  <a:tc>
                    <a:txBody>
                      <a:bodyPr/>
                      <a:lstStyle/>
                      <a:p>
                        <a:r>
                          <a:rPr lang="en-US" sz="1600" b="0" dirty="0">
                            <a:solidFill>
                              <a:schemeClr val="tx1"/>
                            </a:solidFill>
                          </a:rPr>
                          <a:t>State of the art</a:t>
                        </a:r>
                      </a:p>
                    </a:txBody>
                    <a:tcPr anchor="b">
                      <a:lnL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noFill/>
                    </a:tcPr>
                  </a:tc>
                  <a:extLst>
                    <a:ext uri="{0D108BD9-81ED-4DB2-BD59-A6C34878D82A}">
                      <a16:rowId xmlns="" xmlns:a16="http://schemas.microsoft.com/office/drawing/2014/main" val="10000"/>
                    </a:ext>
                  </a:extLst>
                </a:tr>
                <a:tr h="1341070">
                  <a:tc>
                    <a:txBody>
                      <a:bodyPr/>
                      <a:lstStyle/>
                      <a:p>
                        <a:r>
                          <a:rPr lang="en-US" sz="1600" b="0" dirty="0">
                            <a:solidFill>
                              <a:schemeClr val="tx1"/>
                            </a:solidFill>
                          </a:rPr>
                          <a:t>Our technique</a:t>
                        </a:r>
                      </a:p>
                    </a:txBody>
                    <a:tcPr anchor="b">
                      <a:lnL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noFill/>
                    </a:tcPr>
                  </a:tc>
                  <a:extLst>
                    <a:ext uri="{0D108BD9-81ED-4DB2-BD59-A6C34878D82A}">
                      <a16:rowId xmlns="" xmlns:a16="http://schemas.microsoft.com/office/drawing/2014/main" val="10001"/>
                    </a:ext>
                  </a:extLst>
                </a:tr>
              </a:tbl>
            </a:graphicData>
          </a:graphic>
        </p:graphicFrame>
        <p:sp>
          <p:nvSpPr>
            <p:cNvPr id="19" name="Rectangle 18"/>
            <p:cNvSpPr/>
            <p:nvPr/>
          </p:nvSpPr>
          <p:spPr>
            <a:xfrm>
              <a:off x="8195109" y="3892614"/>
              <a:ext cx="152400" cy="749046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Rectangle 19"/>
            <p:cNvSpPr/>
            <p:nvPr/>
          </p:nvSpPr>
          <p:spPr>
            <a:xfrm>
              <a:off x="8195109" y="5264214"/>
              <a:ext cx="152400" cy="749046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1" name="Picture 3" descr="D:\Niels\Dropbox\Own papers\EuroRV3 2017\Presentation\screenshot-000.png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98564" y="4990846"/>
              <a:ext cx="1770381" cy="105384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2" name="Picture 2" descr="D:\Niels\Dropbox\Own papers\EuroRV3 2017\Presentation\screenshot-002.png"/>
            <p:cNvPicPr>
              <a:picLocks noChangeAspect="1" noChangeArrowheads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biLevel thresh="75000"/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rightnessContrast contrast="-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81800" y="3657600"/>
              <a:ext cx="1769364" cy="105384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24" name="Picture 3" descr="D:\Niels\Dropbox\Own papers\EuroRV3 2017\Presentation\screenshot-000.pn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2128286"/>
            <a:ext cx="1770381" cy="10538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29269" y="2255159"/>
            <a:ext cx="581025" cy="781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" name="Picture 2" descr="D:\Niels\Dropbox\Own papers\EuroRV3 2017\Presentation\screenshot-002.pn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biLevel thresh="75000"/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476" y="2128286"/>
            <a:ext cx="1769364" cy="10538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288379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lnSpcReduction="10000"/>
              </a:bodyPr>
              <a:lstStyle/>
              <a:p>
                <a:pPr marL="0" indent="0">
                  <a:buNone/>
                </a:pPr>
                <a:r>
                  <a:rPr lang="en-US" dirty="0" smtClean="0"/>
                  <a:t>Assume</a:t>
                </a:r>
                <a:r>
                  <a:rPr lang="nl-NL" dirty="0" smtClean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 dirty="0">
                            <a:latin typeface="Cambria Math"/>
                          </a:rPr>
                          <m:t>𝐻</m:t>
                        </m:r>
                      </m:e>
                      <m:sub>
                        <m:r>
                          <a:rPr lang="en-US" i="1" dirty="0">
                            <a:latin typeface="Cambria Math"/>
                          </a:rPr>
                          <m:t>0</m:t>
                        </m:r>
                      </m:sub>
                    </m:sSub>
                  </m:oMath>
                </a14:m>
                <a:r>
                  <a:rPr lang="nl-NL" dirty="0"/>
                  <a:t> is </a:t>
                </a:r>
                <a:r>
                  <a:rPr lang="en-US" dirty="0" smtClean="0"/>
                  <a:t>true</a:t>
                </a:r>
              </a:p>
              <a:p>
                <a:pPr marL="0" indent="0">
                  <a:buNone/>
                </a:pPr>
                <a:endParaRPr lang="nl-NL" dirty="0"/>
              </a:p>
              <a:p>
                <a:pPr marL="0" indent="0">
                  <a:buNone/>
                </a:pPr>
                <a:r>
                  <a:rPr lang="en-US" dirty="0" smtClean="0"/>
                  <a:t>Minimize</a:t>
                </a:r>
                <a:r>
                  <a:rPr lang="nl-NL" dirty="0" smtClean="0"/>
                  <a:t> </a:t>
                </a:r>
                <a:r>
                  <a:rPr lang="nl-NL" dirty="0"/>
                  <a:t>t</a:t>
                </a:r>
                <a:r>
                  <a:rPr lang="en-US" dirty="0"/>
                  <a:t>he probability when redoing the experiment we find a value that is at least as extreme as the one we found</a:t>
                </a:r>
              </a:p>
              <a:p>
                <a:pPr marL="0" indent="0">
                  <a:buNone/>
                </a:pPr>
                <a:r>
                  <a:rPr lang="en-US" dirty="0"/>
                  <a:t/>
                </a:r>
                <a:br>
                  <a:rPr lang="en-US" dirty="0"/>
                </a:br>
                <a:r>
                  <a:rPr lang="en-US" dirty="0"/>
                  <a:t>This probability is the </a:t>
                </a:r>
                <a:r>
                  <a:rPr lang="en-US" i="1" dirty="0" smtClean="0"/>
                  <a:t>p</a:t>
                </a:r>
                <a:r>
                  <a:rPr lang="en-US" dirty="0" smtClean="0"/>
                  <a:t>-value</a:t>
                </a:r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r>
                  <a:rPr lang="en-US" dirty="0" smtClean="0"/>
                  <a:t>Reduce the probability of a </a:t>
                </a:r>
                <a:r>
                  <a:rPr lang="en-US" i="1" dirty="0" smtClean="0"/>
                  <a:t>false positive</a:t>
                </a:r>
                <a:endParaRPr lang="en-US" i="1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3"/>
                <a:stretch>
                  <a:fillRect l="-1852" t="-2652" r="-244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1" dirty="0"/>
              <a:t>p</a:t>
            </a:r>
            <a:r>
              <a:rPr lang="en-US" dirty="0"/>
              <a:t>-value</a:t>
            </a:r>
          </a:p>
        </p:txBody>
      </p:sp>
      <p:cxnSp>
        <p:nvCxnSpPr>
          <p:cNvPr id="24" name="Straight Connector 23"/>
          <p:cNvCxnSpPr/>
          <p:nvPr/>
        </p:nvCxnSpPr>
        <p:spPr>
          <a:xfrm>
            <a:off x="76200" y="1073150"/>
            <a:ext cx="8991600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12968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probability of a false positive should be small, </a:t>
            </a:r>
            <a:br>
              <a:rPr lang="en-US" dirty="0" smtClean="0"/>
            </a:br>
            <a:r>
              <a:rPr lang="en-US" dirty="0" smtClean="0"/>
              <a:t>e.g. we do not want to convict an innocent person</a:t>
            </a:r>
          </a:p>
          <a:p>
            <a:r>
              <a:rPr lang="en-US" dirty="0" smtClean="0"/>
              <a:t>Stronger conclusion (more significant)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False </a:t>
            </a:r>
            <a:r>
              <a:rPr lang="en-US" dirty="0" err="1"/>
              <a:t>positve</a:t>
            </a:r>
            <a:endParaRPr lang="en-US" dirty="0"/>
          </a:p>
        </p:txBody>
      </p:sp>
      <p:cxnSp>
        <p:nvCxnSpPr>
          <p:cNvPr id="24" name="Straight Connector 23"/>
          <p:cNvCxnSpPr/>
          <p:nvPr/>
        </p:nvCxnSpPr>
        <p:spPr>
          <a:xfrm>
            <a:off x="76200" y="1073150"/>
            <a:ext cx="8991600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244841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Hypothesis testing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When we cannot reject the null hypothesis, the null hypothesis is not necessarily true</a:t>
            </a:r>
          </a:p>
          <a:p>
            <a:endParaRPr lang="en-US" dirty="0"/>
          </a:p>
          <a:p>
            <a:r>
              <a:rPr lang="en-US" dirty="0"/>
              <a:t>In this case we lack evidence to reject the hypothesis</a:t>
            </a:r>
          </a:p>
          <a:p>
            <a:endParaRPr lang="en-US" dirty="0"/>
          </a:p>
          <a:p>
            <a:r>
              <a:rPr lang="en-US" dirty="0"/>
              <a:t>Therefore we </a:t>
            </a:r>
            <a:r>
              <a:rPr lang="en-US" i="1" dirty="0"/>
              <a:t>fail to reject </a:t>
            </a:r>
            <a:r>
              <a:rPr lang="en-US" dirty="0"/>
              <a:t>the hypothesis</a:t>
            </a:r>
          </a:p>
          <a:p>
            <a:endParaRPr lang="en-US" dirty="0"/>
          </a:p>
          <a:p>
            <a:r>
              <a:rPr lang="en-US" dirty="0"/>
              <a:t>This conclusion is weak, it is not the same as saying that it was proven, since it was only not disproved. </a:t>
            </a:r>
          </a:p>
        </p:txBody>
      </p:sp>
      <p:cxnSp>
        <p:nvCxnSpPr>
          <p:cNvPr id="4" name="Straight Connector 3"/>
          <p:cNvCxnSpPr/>
          <p:nvPr/>
        </p:nvCxnSpPr>
        <p:spPr>
          <a:xfrm>
            <a:off x="76200" y="1073150"/>
            <a:ext cx="8991600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152074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Find support by means of a user evaluation for a claim made on a visualization</a:t>
            </a: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An </a:t>
            </a:r>
            <a:r>
              <a:rPr lang="en-US" dirty="0"/>
              <a:t>accessible summary of the statistical tools that can be used 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Common </a:t>
            </a:r>
            <a:r>
              <a:rPr lang="en-US" dirty="0"/>
              <a:t>pitfalls and how to avoid them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Introduction</a:t>
            </a:r>
          </a:p>
        </p:txBody>
      </p:sp>
      <p:cxnSp>
        <p:nvCxnSpPr>
          <p:cNvPr id="4" name="Straight Connector 3"/>
          <p:cNvCxnSpPr/>
          <p:nvPr/>
        </p:nvCxnSpPr>
        <p:spPr>
          <a:xfrm>
            <a:off x="76200" y="1073150"/>
            <a:ext cx="8991600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642177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Hypothesis testing pitfalls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The hypothesis should be clear before the user study is conducted</a:t>
            </a:r>
          </a:p>
          <a:p>
            <a:r>
              <a:rPr lang="en-US" dirty="0"/>
              <a:t>Helps design the user study</a:t>
            </a:r>
          </a:p>
          <a:p>
            <a:r>
              <a:rPr lang="en-US" dirty="0"/>
              <a:t>Clear impact of questions on outcome</a:t>
            </a:r>
          </a:p>
          <a:p>
            <a:r>
              <a:rPr lang="en-US" dirty="0"/>
              <a:t>Helps to avoid fine tuning the hypothesis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cxnSp>
        <p:nvCxnSpPr>
          <p:cNvPr id="4" name="Straight Connector 3"/>
          <p:cNvCxnSpPr/>
          <p:nvPr/>
        </p:nvCxnSpPr>
        <p:spPr>
          <a:xfrm>
            <a:off x="76200" y="1073150"/>
            <a:ext cx="8991600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3" descr="D:\Niels\Dropbox\Own papers\EuroRV3 2017\Presentation\screenshot-000.pn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77636" y="5181600"/>
            <a:ext cx="1770381" cy="10538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419100" y="5029200"/>
            <a:ext cx="6737357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/>
              <a:t>E.g.: Which shading technique provides</a:t>
            </a:r>
            <a:br>
              <a:rPr lang="en-US" sz="3200" dirty="0"/>
            </a:br>
            <a:r>
              <a:rPr lang="en-US" sz="3200" dirty="0"/>
              <a:t>a better shape perception</a:t>
            </a:r>
          </a:p>
        </p:txBody>
      </p:sp>
      <p:pic>
        <p:nvPicPr>
          <p:cNvPr id="8" name="Picture 2" descr="D:\Niels\Dropbox\Own papers\EuroRV3 2017\Presentation\screenshot-002.pn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biLevel thresh="75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3937" y="5181600"/>
            <a:ext cx="1769364" cy="10538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020730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Hypothesis testing pitfalls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Be aware of the limitations of the data</a:t>
            </a:r>
          </a:p>
          <a:p>
            <a:r>
              <a:rPr lang="en-US" dirty="0"/>
              <a:t>A user study is a high level evaluation</a:t>
            </a:r>
          </a:p>
          <a:p>
            <a:r>
              <a:rPr lang="en-US" dirty="0"/>
              <a:t>Conclusions on underlying details can be difficult to derive </a:t>
            </a:r>
          </a:p>
          <a:p>
            <a:endParaRPr lang="en-US" dirty="0"/>
          </a:p>
        </p:txBody>
      </p:sp>
      <p:cxnSp>
        <p:nvCxnSpPr>
          <p:cNvPr id="4" name="Straight Connector 3"/>
          <p:cNvCxnSpPr/>
          <p:nvPr/>
        </p:nvCxnSpPr>
        <p:spPr>
          <a:xfrm>
            <a:off x="76200" y="1073150"/>
            <a:ext cx="8991600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3" descr="D:\Niels\Dropbox\Own papers\EuroRV3 2017\Presentation\screenshot-000.pn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77636" y="5181600"/>
            <a:ext cx="1770381" cy="10538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419100" y="5029200"/>
            <a:ext cx="7050520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/>
              <a:t>E.g.: We cannot determine from </a:t>
            </a:r>
            <a:r>
              <a:rPr lang="en-US" sz="3200" dirty="0" smtClean="0"/>
              <a:t>a single </a:t>
            </a:r>
            <a:endParaRPr lang="en-US" sz="3200" dirty="0"/>
          </a:p>
          <a:p>
            <a:r>
              <a:rPr lang="en-US" sz="3200" dirty="0"/>
              <a:t>user study why </a:t>
            </a:r>
            <a:r>
              <a:rPr lang="en-US" sz="3200" dirty="0" smtClean="0"/>
              <a:t>a technique </a:t>
            </a:r>
            <a:r>
              <a:rPr lang="en-US" sz="3200" dirty="0"/>
              <a:t>works better</a:t>
            </a:r>
          </a:p>
        </p:txBody>
      </p:sp>
      <p:pic>
        <p:nvPicPr>
          <p:cNvPr id="8" name="Picture 2" descr="D:\Niels\Dropbox\Own papers\EuroRV3 2017\Presentation\screenshot-002.pn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biLevel thresh="75000"/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3937" y="5181600"/>
            <a:ext cx="1769364" cy="10538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429424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Hypothesis testing pitfalls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The hypothesis should be testable</a:t>
            </a:r>
          </a:p>
          <a:p>
            <a:r>
              <a:rPr lang="en-US" dirty="0"/>
              <a:t>The hypothesis should be based on something that can be measured</a:t>
            </a:r>
          </a:p>
          <a:p>
            <a:r>
              <a:rPr lang="en-US" dirty="0"/>
              <a:t>“Our tool increases productivity” instead of “Our tool encourages exploration”</a:t>
            </a:r>
          </a:p>
        </p:txBody>
      </p:sp>
      <p:cxnSp>
        <p:nvCxnSpPr>
          <p:cNvPr id="4" name="Straight Connector 3"/>
          <p:cNvCxnSpPr/>
          <p:nvPr/>
        </p:nvCxnSpPr>
        <p:spPr>
          <a:xfrm>
            <a:off x="76200" y="1073150"/>
            <a:ext cx="8991600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3" descr="D:\Niels\Dropbox\Own papers\EuroRV3 2017\Presentation\screenshot-000.pn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77636" y="5181600"/>
            <a:ext cx="1770381" cy="10538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D:\Niels\Dropbox\Own papers\EuroRV3 2017\Presentation\screenshot-002.pn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biLevel thresh="75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3937" y="5181600"/>
            <a:ext cx="1769364" cy="10538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429424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Hypothesis testing pitfalls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4830762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The hypothesis </a:t>
            </a:r>
            <a:r>
              <a:rPr lang="en-US" dirty="0" smtClean="0"/>
              <a:t>be should </a:t>
            </a:r>
            <a:r>
              <a:rPr lang="en-US" dirty="0"/>
              <a:t>supported by reason</a:t>
            </a:r>
          </a:p>
          <a:p>
            <a:r>
              <a:rPr lang="en-US" dirty="0"/>
              <a:t>Why a certain result is expected to be found</a:t>
            </a:r>
          </a:p>
          <a:p>
            <a:r>
              <a:rPr lang="en-US" dirty="0"/>
              <a:t>Reduces the probability of a false positive</a:t>
            </a:r>
          </a:p>
        </p:txBody>
      </p:sp>
      <p:cxnSp>
        <p:nvCxnSpPr>
          <p:cNvPr id="4" name="Straight Connector 3"/>
          <p:cNvCxnSpPr/>
          <p:nvPr/>
        </p:nvCxnSpPr>
        <p:spPr>
          <a:xfrm>
            <a:off x="76200" y="1073150"/>
            <a:ext cx="8991600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3" descr="D:\Niels\Dropbox\Own papers\EuroRV3 2017\Presentation\screenshot-000.pn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77636" y="5181600"/>
            <a:ext cx="1770381" cy="10538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419100" y="5029200"/>
            <a:ext cx="6473247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/>
              <a:t>E.g.: Both techniques are intended to </a:t>
            </a:r>
            <a:br>
              <a:rPr lang="en-US" sz="3200" dirty="0"/>
            </a:br>
            <a:r>
              <a:rPr lang="en-US" sz="3200" dirty="0"/>
              <a:t>visualize shape</a:t>
            </a:r>
          </a:p>
        </p:txBody>
      </p:sp>
      <p:pic>
        <p:nvPicPr>
          <p:cNvPr id="8" name="Picture 2" descr="D:\Niels\Dropbox\Own papers\EuroRV3 2017\Presentation\screenshot-002.pn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biLevel thresh="75000"/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3937" y="5181600"/>
            <a:ext cx="1769364" cy="10538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327292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Hypothesis testing pitfalls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The number of hypotheses should be small</a:t>
            </a:r>
          </a:p>
          <a:p>
            <a:r>
              <a:rPr lang="en-US" dirty="0"/>
              <a:t>The probability of a false positive increases with the number of hypotheses</a:t>
            </a:r>
          </a:p>
        </p:txBody>
      </p:sp>
      <p:cxnSp>
        <p:nvCxnSpPr>
          <p:cNvPr id="4" name="Straight Connector 3"/>
          <p:cNvCxnSpPr/>
          <p:nvPr/>
        </p:nvCxnSpPr>
        <p:spPr>
          <a:xfrm>
            <a:off x="76200" y="1073150"/>
            <a:ext cx="8991600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3" descr="D:\Niels\Dropbox\Own papers\EuroRV3 2017\Presentation\screenshot-000.pn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77636" y="5181600"/>
            <a:ext cx="1770381" cy="10538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D:\Niels\Dropbox\Own papers\EuroRV3 2017\Presentation\screenshot-002.pn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biLevel thresh="75000"/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3937" y="5181600"/>
            <a:ext cx="1769364" cy="10538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24228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Hypothesis testing pitfalls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Find the right participants</a:t>
            </a:r>
          </a:p>
          <a:p>
            <a:r>
              <a:rPr lang="en-US" dirty="0"/>
              <a:t>Laymen opinions are </a:t>
            </a:r>
            <a:r>
              <a:rPr lang="en-US" dirty="0" smtClean="0"/>
              <a:t>less usable </a:t>
            </a:r>
            <a:r>
              <a:rPr lang="en-US" dirty="0"/>
              <a:t>for domain specific tools</a:t>
            </a:r>
          </a:p>
          <a:p>
            <a:r>
              <a:rPr lang="en-US" dirty="0"/>
              <a:t>Attempt to sample the full user population</a:t>
            </a:r>
          </a:p>
        </p:txBody>
      </p:sp>
      <p:cxnSp>
        <p:nvCxnSpPr>
          <p:cNvPr id="4" name="Straight Connector 3"/>
          <p:cNvCxnSpPr/>
          <p:nvPr/>
        </p:nvCxnSpPr>
        <p:spPr>
          <a:xfrm>
            <a:off x="76200" y="1073150"/>
            <a:ext cx="8991600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3" descr="D:\Niels\Dropbox\Own papers\EuroRV3 2017\Presentation\screenshot-000.pn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77636" y="5181600"/>
            <a:ext cx="1770381" cy="10538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419100" y="5029200"/>
            <a:ext cx="6508898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/>
              <a:t>E.g.: Laymen may be less familiar with</a:t>
            </a:r>
            <a:br>
              <a:rPr lang="en-US" sz="3200" dirty="0"/>
            </a:br>
            <a:r>
              <a:rPr lang="en-US" sz="3200" dirty="0"/>
              <a:t>NPR rendering techniques</a:t>
            </a:r>
          </a:p>
        </p:txBody>
      </p:sp>
      <p:pic>
        <p:nvPicPr>
          <p:cNvPr id="8" name="Picture 2" descr="D:\Niels\Dropbox\Own papers\EuroRV3 2017\Presentation\screenshot-002.pn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biLevel thresh="75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3937" y="5181600"/>
            <a:ext cx="1769364" cy="10538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334654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Hypothesis testing pitfalls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Use the right number participants</a:t>
            </a:r>
          </a:p>
          <a:p>
            <a:r>
              <a:rPr lang="en-US" dirty="0"/>
              <a:t>Adding users to make results significant increases the probability of a false positive</a:t>
            </a:r>
          </a:p>
        </p:txBody>
      </p:sp>
      <p:cxnSp>
        <p:nvCxnSpPr>
          <p:cNvPr id="4" name="Straight Connector 3"/>
          <p:cNvCxnSpPr/>
          <p:nvPr/>
        </p:nvCxnSpPr>
        <p:spPr>
          <a:xfrm>
            <a:off x="76200" y="1073150"/>
            <a:ext cx="8991600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3" descr="D:\Niels\Dropbox\Own papers\EuroRV3 2017\Presentation\screenshot-000.pn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77636" y="5181600"/>
            <a:ext cx="1770381" cy="10538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D:\Niels\Dropbox\Own papers\EuroRV3 2017\Presentation\screenshot-002.pn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biLevel thresh="75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3937" y="5181600"/>
            <a:ext cx="1769364" cy="10538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486180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Questions?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cxnSp>
        <p:nvCxnSpPr>
          <p:cNvPr id="4" name="Straight Connector 3"/>
          <p:cNvCxnSpPr/>
          <p:nvPr/>
        </p:nvCxnSpPr>
        <p:spPr>
          <a:xfrm>
            <a:off x="76200" y="1073150"/>
            <a:ext cx="8991600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Rectangle 4"/>
          <p:cNvSpPr/>
          <p:nvPr/>
        </p:nvSpPr>
        <p:spPr>
          <a:xfrm>
            <a:off x="2933700" y="914400"/>
            <a:ext cx="3276600" cy="393954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5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?</a:t>
            </a:r>
            <a:endParaRPr lang="en-US" sz="250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943600" y="6324600"/>
            <a:ext cx="27483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N.H.L.C.deHoon@tudelft.nl</a:t>
            </a:r>
            <a:endParaRPr lang="en-GB" dirty="0"/>
          </a:p>
        </p:txBody>
      </p:sp>
      <p:pic>
        <p:nvPicPr>
          <p:cNvPr id="7" name="Picture 2" descr="D:\Niels\Dropbox\Own papers\EuroRV3 2017\Presentation\screenshot-002.pn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biLevel thresh="75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620" y="4084320"/>
            <a:ext cx="3686175" cy="2195513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3" descr="D:\Niels\Dropbox\Own papers\EuroRV3 2017\Presentation\screenshot-000.pn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0" y="4076699"/>
            <a:ext cx="3686175" cy="2195513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" descr="D:\Niels\Dropbox\Own papers\EuroRV3 2017\Presentation\screenshot-001.pn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3690" y="4084320"/>
            <a:ext cx="3686175" cy="2195513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246767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Introduction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User-based quality measures:</a:t>
            </a:r>
          </a:p>
          <a:p>
            <a:r>
              <a:rPr lang="en-US" dirty="0"/>
              <a:t>Perception</a:t>
            </a:r>
          </a:p>
          <a:p>
            <a:r>
              <a:rPr lang="en-US" dirty="0"/>
              <a:t>Effectiveness</a:t>
            </a:r>
          </a:p>
          <a:p>
            <a:r>
              <a:rPr lang="en-US" dirty="0"/>
              <a:t>Task performance</a:t>
            </a:r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  <p:pic>
        <p:nvPicPr>
          <p:cNvPr id="7170" name="Picture 2" descr="D:\Niels\Dropbox\Own papers\EuroRV3 2017\Presentation\screenshot-002.pn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biLevel thresh="75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620" y="4084320"/>
            <a:ext cx="3686175" cy="2195513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1" name="Picture 3" descr="D:\Niels\Dropbox\Own papers\EuroRV3 2017\Presentation\screenshot-000.pn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0" y="4076699"/>
            <a:ext cx="3686175" cy="2195513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D:\Niels\Dropbox\Own papers\EuroRV3 2017\Presentation\screenshot-001.pn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3690" y="4084320"/>
            <a:ext cx="3686175" cy="2195513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4" name="Straight Connector 3"/>
          <p:cNvCxnSpPr/>
          <p:nvPr/>
        </p:nvCxnSpPr>
        <p:spPr>
          <a:xfrm>
            <a:off x="76200" y="1073150"/>
            <a:ext cx="8991600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710016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Introduction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The number of user-based evaluations of visualizations has been increasing</a:t>
            </a:r>
            <a:r>
              <a:rPr lang="en-US" baseline="30000" dirty="0"/>
              <a:t>1,2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Previous work indicates when</a:t>
            </a:r>
            <a:r>
              <a:rPr lang="en-US" baseline="30000" dirty="0"/>
              <a:t>3,4</a:t>
            </a:r>
            <a:r>
              <a:rPr lang="en-US" dirty="0"/>
              <a:t> to perform a user study and how it should be conducted</a:t>
            </a:r>
            <a:r>
              <a:rPr lang="en-US" baseline="30000" dirty="0"/>
              <a:t>5,6</a:t>
            </a:r>
          </a:p>
        </p:txBody>
      </p:sp>
      <p:cxnSp>
        <p:nvCxnSpPr>
          <p:cNvPr id="4" name="Straight Connector 3"/>
          <p:cNvCxnSpPr/>
          <p:nvPr/>
        </p:nvCxnSpPr>
        <p:spPr>
          <a:xfrm>
            <a:off x="76200" y="1073150"/>
            <a:ext cx="8991600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419098" y="4818906"/>
            <a:ext cx="8191501" cy="20467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/>
              <a:t>1: Tory M., </a:t>
            </a:r>
            <a:r>
              <a:rPr lang="en-US" sz="1000" dirty="0" err="1"/>
              <a:t>M</a:t>
            </a:r>
            <a:r>
              <a:rPr lang="en-US" sz="1000" dirty="0" err="1">
                <a:latin typeface="Calibri"/>
              </a:rPr>
              <a:t>öller</a:t>
            </a:r>
            <a:r>
              <a:rPr lang="en-US" sz="1000" dirty="0"/>
              <a:t> T.: Human factors in visualization research.</a:t>
            </a:r>
          </a:p>
          <a:p>
            <a:r>
              <a:rPr lang="en-US" sz="1100" dirty="0"/>
              <a:t>2: </a:t>
            </a:r>
            <a:r>
              <a:rPr lang="en-US" sz="1000" dirty="0"/>
              <a:t>Isenberg T., Isenberg P., Chen J., </a:t>
            </a:r>
            <a:r>
              <a:rPr lang="en-US" sz="1000" dirty="0" err="1"/>
              <a:t>Sedlmair</a:t>
            </a:r>
            <a:r>
              <a:rPr lang="en-US" sz="1000" dirty="0"/>
              <a:t> M., </a:t>
            </a:r>
            <a:r>
              <a:rPr lang="en-US" sz="1000" dirty="0" err="1"/>
              <a:t>Möller</a:t>
            </a:r>
            <a:r>
              <a:rPr lang="en-US" sz="1000" dirty="0"/>
              <a:t> T.: A systematic review on the practice of evaluating visualization.</a:t>
            </a:r>
          </a:p>
          <a:p>
            <a:r>
              <a:rPr lang="en-US" sz="1000" dirty="0"/>
              <a:t>3: </a:t>
            </a:r>
            <a:r>
              <a:rPr lang="en-US" sz="1000" dirty="0" err="1"/>
              <a:t>Munzer</a:t>
            </a:r>
            <a:r>
              <a:rPr lang="en-US" sz="1000" dirty="0"/>
              <a:t> T.: A nested model for visualization design and validation. </a:t>
            </a:r>
          </a:p>
          <a:p>
            <a:r>
              <a:rPr lang="en-US" sz="1000" dirty="0"/>
              <a:t>4: Smit N. N., </a:t>
            </a:r>
            <a:r>
              <a:rPr lang="en-US" sz="1000" dirty="0" err="1"/>
              <a:t>Lawonn</a:t>
            </a:r>
            <a:r>
              <a:rPr lang="en-US" sz="1000" dirty="0"/>
              <a:t> K.: An introduction to evaluation in medical visualization. </a:t>
            </a:r>
            <a:br>
              <a:rPr lang="en-US" sz="1000" dirty="0"/>
            </a:br>
            <a:r>
              <a:rPr lang="en-US" sz="1000" dirty="0"/>
              <a:t>5: </a:t>
            </a:r>
            <a:r>
              <a:rPr lang="en-US" sz="1000" dirty="0" err="1"/>
              <a:t>Gla</a:t>
            </a:r>
            <a:r>
              <a:rPr lang="el-GR" sz="1000" dirty="0">
                <a:latin typeface="Calibri"/>
              </a:rPr>
              <a:t>β</a:t>
            </a:r>
            <a:r>
              <a:rPr lang="en-US" sz="1000" dirty="0" err="1"/>
              <a:t>er</a:t>
            </a:r>
            <a:r>
              <a:rPr lang="en-US" sz="1000" dirty="0"/>
              <a:t> S., </a:t>
            </a:r>
            <a:r>
              <a:rPr lang="en-US" sz="1000" dirty="0" err="1"/>
              <a:t>Saalfeld</a:t>
            </a:r>
            <a:r>
              <a:rPr lang="en-US" sz="1000" dirty="0"/>
              <a:t> P., Berg P., </a:t>
            </a:r>
            <a:r>
              <a:rPr lang="en-US" sz="1000" dirty="0" err="1"/>
              <a:t>Merten</a:t>
            </a:r>
            <a:r>
              <a:rPr lang="en-US" sz="1000" dirty="0"/>
              <a:t> N., </a:t>
            </a:r>
            <a:r>
              <a:rPr lang="en-US" sz="1000" dirty="0" err="1"/>
              <a:t>Preim</a:t>
            </a:r>
            <a:r>
              <a:rPr lang="en-US" sz="1000" dirty="0"/>
              <a:t> B.: How to evaluate medical visualizations on the example of 3d aneurysm surfaces.</a:t>
            </a:r>
          </a:p>
          <a:p>
            <a:r>
              <a:rPr lang="en-US" sz="1000" dirty="0"/>
              <a:t>6: </a:t>
            </a:r>
            <a:r>
              <a:rPr lang="en-US" sz="1000" dirty="0" err="1"/>
              <a:t>Carpendale</a:t>
            </a:r>
            <a:r>
              <a:rPr lang="en-US" sz="1000" dirty="0"/>
              <a:t> S.: Evaluating Information Visualizations </a:t>
            </a:r>
            <a:br>
              <a:rPr lang="en-US" sz="1000" dirty="0"/>
            </a:br>
            <a:r>
              <a:rPr lang="en-US" sz="1000" dirty="0"/>
              <a:t/>
            </a:r>
            <a:br>
              <a:rPr lang="en-US" sz="1000" dirty="0"/>
            </a:br>
            <a:r>
              <a:rPr lang="en-US" sz="1000" dirty="0"/>
              <a:t/>
            </a:r>
            <a:br>
              <a:rPr lang="en-US" sz="1000" dirty="0"/>
            </a:br>
            <a:r>
              <a:rPr lang="en-US" sz="1000" dirty="0"/>
              <a:t> 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3689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Formulate a hypothesis</a:t>
            </a:r>
          </a:p>
          <a:p>
            <a:r>
              <a:rPr lang="en-US" dirty="0"/>
              <a:t>Define the user study</a:t>
            </a:r>
          </a:p>
          <a:p>
            <a:r>
              <a:rPr lang="en-US" dirty="0"/>
              <a:t>Find the right (amount of) participants</a:t>
            </a:r>
          </a:p>
          <a:p>
            <a:r>
              <a:rPr lang="en-US" dirty="0"/>
              <a:t>Conduct the user study</a:t>
            </a:r>
          </a:p>
          <a:p>
            <a:r>
              <a:rPr lang="en-US" dirty="0"/>
              <a:t>Statistical analysis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Evaluation steps</a:t>
            </a:r>
          </a:p>
        </p:txBody>
      </p:sp>
      <p:cxnSp>
        <p:nvCxnSpPr>
          <p:cNvPr id="4" name="Straight Connector 3"/>
          <p:cNvCxnSpPr/>
          <p:nvPr/>
        </p:nvCxnSpPr>
        <p:spPr>
          <a:xfrm>
            <a:off x="76200" y="1073150"/>
            <a:ext cx="8991600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081013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Content Placeholder 1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 lnSpcReduction="10000"/>
              </a:bodyPr>
              <a:lstStyle/>
              <a:p>
                <a:r>
                  <a:rPr lang="en-US" dirty="0"/>
                  <a:t>Formulate a hypothesis</a:t>
                </a:r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We would like to reject the hypothesis (strongest conclusion)</a:t>
                </a:r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E.g.: in the justice system</a:t>
                </a:r>
                <a:br>
                  <a:rPr lang="en-US" dirty="0"/>
                </a:br>
                <a:r>
                  <a:rPr lang="en-US" dirty="0"/>
                  <a:t>Null hypothesis:			suspect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/>
                      </a:rPr>
                      <m:t>=</m:t>
                    </m:r>
                  </m:oMath>
                </a14:m>
                <a:r>
                  <a:rPr lang="en-US" dirty="0"/>
                  <a:t> innocent</a:t>
                </a:r>
                <a:br>
                  <a:rPr lang="en-US" dirty="0"/>
                </a:br>
                <a:r>
                  <a:rPr lang="en-US" dirty="0"/>
                  <a:t>Alternative hypothesis: 	suspect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/>
                      </a:rPr>
                      <m:t>≠</m:t>
                    </m:r>
                  </m:oMath>
                </a14:m>
                <a:r>
                  <a:rPr lang="en-US" dirty="0"/>
                  <a:t> innocent</a:t>
                </a:r>
              </a:p>
              <a:p>
                <a:pPr marL="0" indent="0">
                  <a:buNone/>
                </a:pPr>
                <a:r>
                  <a:rPr lang="en-US" dirty="0"/>
                  <a:t>We need enough evidence to reject the null hypothesis</a:t>
                </a:r>
              </a:p>
            </p:txBody>
          </p:sp>
        </mc:Choice>
        <mc:Fallback xmlns="">
          <p:sp>
            <p:nvSpPr>
              <p:cNvPr id="2" name="Content Placeholder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1704" t="-2652" b="-5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Evaluation steps</a:t>
            </a:r>
          </a:p>
        </p:txBody>
      </p:sp>
      <p:cxnSp>
        <p:nvCxnSpPr>
          <p:cNvPr id="4" name="Straight Connector 3"/>
          <p:cNvCxnSpPr/>
          <p:nvPr/>
        </p:nvCxnSpPr>
        <p:spPr>
          <a:xfrm>
            <a:off x="76200" y="1073150"/>
            <a:ext cx="8991600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452231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Evaluation steps</a:t>
            </a:r>
          </a:p>
        </p:txBody>
      </p:sp>
      <p:cxnSp>
        <p:nvCxnSpPr>
          <p:cNvPr id="4" name="Straight Connector 3"/>
          <p:cNvCxnSpPr/>
          <p:nvPr/>
        </p:nvCxnSpPr>
        <p:spPr>
          <a:xfrm>
            <a:off x="76200" y="1073150"/>
            <a:ext cx="8991600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Formulate hypothesis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dirty="0"/>
              <a:t>By conducting the user study we want to find support for a claim that holds for our visualization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dirty="0"/>
              <a:t>Null hypothesis: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Alternative hypothesis: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13" name="Picture 2" descr="D:\Niels\Dropbox\Own papers\EuroRV3 2017\Presentation\screenshot-002.pn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biLevel thresh="75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8895" y="3297643"/>
            <a:ext cx="1769364" cy="10538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3" descr="D:\Niels\Dropbox\Own papers\EuroRV3 2017\Presentation\screenshot-000.pn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52007" y="3297643"/>
            <a:ext cx="1770381" cy="10538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5" name="Group 14"/>
          <p:cNvGrpSpPr/>
          <p:nvPr/>
        </p:nvGrpSpPr>
        <p:grpSpPr>
          <a:xfrm>
            <a:off x="6655688" y="3553592"/>
            <a:ext cx="533400" cy="526834"/>
            <a:chOff x="4257380" y="3640191"/>
            <a:chExt cx="533400" cy="526834"/>
          </a:xfrm>
        </p:grpSpPr>
        <p:sp>
          <p:nvSpPr>
            <p:cNvPr id="16" name="Rectangle 15"/>
            <p:cNvSpPr/>
            <p:nvPr/>
          </p:nvSpPr>
          <p:spPr>
            <a:xfrm>
              <a:off x="4257380" y="3640191"/>
              <a:ext cx="533400" cy="187217"/>
            </a:xfrm>
            <a:prstGeom prst="rect">
              <a:avLst/>
            </a:prstGeom>
            <a:solidFill>
              <a:srgbClr val="009FDA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ectangle 16"/>
            <p:cNvSpPr/>
            <p:nvPr/>
          </p:nvSpPr>
          <p:spPr>
            <a:xfrm>
              <a:off x="4257380" y="3979808"/>
              <a:ext cx="533400" cy="187217"/>
            </a:xfrm>
            <a:prstGeom prst="rect">
              <a:avLst/>
            </a:prstGeom>
            <a:solidFill>
              <a:srgbClr val="009FDA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8" name="Picture 3" descr="D:\Niels\Dropbox\Own papers\EuroRV3 2017\Presentation\screenshot-000.pn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93419" y="4737354"/>
            <a:ext cx="1770381" cy="10538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5688" y="4864227"/>
            <a:ext cx="581025" cy="781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Picture 2" descr="D:\Niels\Dropbox\Own papers\EuroRV3 2017\Presentation\screenshot-002.pn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biLevel thresh="75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8895" y="4737354"/>
            <a:ext cx="1769364" cy="10538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1" name="Table 2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03809063"/>
              </p:ext>
            </p:extLst>
          </p:nvPr>
        </p:nvGraphicFramePr>
        <p:xfrm>
          <a:off x="5002350" y="5787279"/>
          <a:ext cx="3840076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20038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920038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Our technique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State of the art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22" name="TextBox 21"/>
          <p:cNvSpPr txBox="1"/>
          <p:nvPr/>
        </p:nvSpPr>
        <p:spPr>
          <a:xfrm>
            <a:off x="5485960" y="6172200"/>
            <a:ext cx="29556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Shape perception techniques</a:t>
            </a:r>
          </a:p>
        </p:txBody>
      </p:sp>
    </p:spTree>
    <p:extLst>
      <p:ext uri="{BB962C8B-B14F-4D97-AF65-F5344CB8AC3E}">
        <p14:creationId xmlns:p14="http://schemas.microsoft.com/office/powerpoint/2010/main" val="19736372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Evaluation steps</a:t>
            </a:r>
          </a:p>
        </p:txBody>
      </p:sp>
      <p:cxnSp>
        <p:nvCxnSpPr>
          <p:cNvPr id="4" name="Straight Connector 3"/>
          <p:cNvCxnSpPr/>
          <p:nvPr/>
        </p:nvCxnSpPr>
        <p:spPr>
          <a:xfrm>
            <a:off x="76200" y="1073150"/>
            <a:ext cx="8991600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Formulate hypothesis</a:t>
            </a:r>
          </a:p>
          <a:p>
            <a:r>
              <a:rPr lang="en-US" dirty="0"/>
              <a:t>Define the user study</a:t>
            </a:r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err="1"/>
              <a:t>Questionaire</a:t>
            </a:r>
            <a:r>
              <a:rPr lang="en-US" dirty="0"/>
              <a:t>?</a:t>
            </a:r>
          </a:p>
          <a:p>
            <a:pPr marL="0" indent="0">
              <a:buNone/>
            </a:pPr>
            <a:r>
              <a:rPr lang="en-US" dirty="0"/>
              <a:t>Task performance?</a:t>
            </a:r>
          </a:p>
          <a:p>
            <a:pPr marL="0" indent="0">
              <a:buNone/>
            </a:pPr>
            <a:r>
              <a:rPr lang="en-US" dirty="0"/>
              <a:t>Quantitative proof?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27231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Evaluation steps</a:t>
            </a:r>
          </a:p>
        </p:txBody>
      </p:sp>
      <p:cxnSp>
        <p:nvCxnSpPr>
          <p:cNvPr id="4" name="Straight Connector 3"/>
          <p:cNvCxnSpPr/>
          <p:nvPr/>
        </p:nvCxnSpPr>
        <p:spPr>
          <a:xfrm>
            <a:off x="76200" y="1073150"/>
            <a:ext cx="8991600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Formulate hypothesis</a:t>
            </a:r>
          </a:p>
          <a:p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Define the user study</a:t>
            </a:r>
          </a:p>
          <a:p>
            <a:r>
              <a:rPr lang="en-US" dirty="0"/>
              <a:t>Find the right (amount of) participants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dirty="0"/>
              <a:t>Domain experts/laymen?</a:t>
            </a:r>
          </a:p>
          <a:p>
            <a:pPr marL="0" indent="0">
              <a:buNone/>
            </a:pPr>
            <a:r>
              <a:rPr lang="en-US" dirty="0"/>
              <a:t>How many do we need?</a:t>
            </a:r>
          </a:p>
          <a:p>
            <a:pPr marL="0" indent="0">
              <a:buNone/>
            </a:pPr>
            <a:r>
              <a:rPr lang="en-US" dirty="0"/>
              <a:t>How many can we find?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48099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12528</TotalTime>
  <Words>964</Words>
  <Application>Microsoft Office PowerPoint</Application>
  <PresentationFormat>On-screen Show (4:3)</PresentationFormat>
  <Paragraphs>207</Paragraphs>
  <Slides>27</Slides>
  <Notes>9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28" baseType="lpstr">
      <vt:lpstr>Office Theme</vt:lpstr>
      <vt:lpstr>From a user study to a valid claim</vt:lpstr>
      <vt:lpstr>Introduction</vt:lpstr>
      <vt:lpstr>Introduction</vt:lpstr>
      <vt:lpstr>Introduction</vt:lpstr>
      <vt:lpstr>Evaluation steps</vt:lpstr>
      <vt:lpstr>Evaluation steps</vt:lpstr>
      <vt:lpstr>Evaluation steps</vt:lpstr>
      <vt:lpstr>Evaluation steps</vt:lpstr>
      <vt:lpstr>Evaluation steps</vt:lpstr>
      <vt:lpstr>Evaluation steps</vt:lpstr>
      <vt:lpstr>Evaluation steps</vt:lpstr>
      <vt:lpstr>Data</vt:lpstr>
      <vt:lpstr>Data assumptions</vt:lpstr>
      <vt:lpstr>t-Distribution</vt:lpstr>
      <vt:lpstr>Confidence interval</vt:lpstr>
      <vt:lpstr>Hypothesis</vt:lpstr>
      <vt:lpstr>p-value</vt:lpstr>
      <vt:lpstr>False positve</vt:lpstr>
      <vt:lpstr>Hypothesis testing</vt:lpstr>
      <vt:lpstr>Hypothesis testing pitfalls</vt:lpstr>
      <vt:lpstr>Hypothesis testing pitfalls</vt:lpstr>
      <vt:lpstr>Hypothesis testing pitfalls</vt:lpstr>
      <vt:lpstr>Hypothesis testing pitfalls</vt:lpstr>
      <vt:lpstr>Hypothesis testing pitfalls</vt:lpstr>
      <vt:lpstr>Hypothesis testing pitfalls</vt:lpstr>
      <vt:lpstr>Hypothesis testing pitfalls</vt:lpstr>
      <vt:lpstr>Questions?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Niels de Hoon</dc:creator>
  <cp:lastModifiedBy>Niels de Hoon - EWI</cp:lastModifiedBy>
  <cp:revision>151</cp:revision>
  <dcterms:created xsi:type="dcterms:W3CDTF">2017-05-23T07:50:40Z</dcterms:created>
  <dcterms:modified xsi:type="dcterms:W3CDTF">2017-06-13T05:34:51Z</dcterms:modified>
</cp:coreProperties>
</file>