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8" r:id="rId1"/>
  </p:sldMasterIdLst>
  <p:notesMasterIdLst>
    <p:notesMasterId r:id="rId42"/>
  </p:notesMasterIdLst>
  <p:sldIdLst>
    <p:sldId id="256" r:id="rId2"/>
    <p:sldId id="270" r:id="rId3"/>
    <p:sldId id="307" r:id="rId4"/>
    <p:sldId id="273" r:id="rId5"/>
    <p:sldId id="317" r:id="rId6"/>
    <p:sldId id="311" r:id="rId7"/>
    <p:sldId id="316" r:id="rId8"/>
    <p:sldId id="288" r:id="rId9"/>
    <p:sldId id="296" r:id="rId10"/>
    <p:sldId id="289" r:id="rId11"/>
    <p:sldId id="262" r:id="rId12"/>
    <p:sldId id="290" r:id="rId13"/>
    <p:sldId id="318" r:id="rId14"/>
    <p:sldId id="298" r:id="rId15"/>
    <p:sldId id="314" r:id="rId16"/>
    <p:sldId id="322" r:id="rId17"/>
    <p:sldId id="321" r:id="rId18"/>
    <p:sldId id="310" r:id="rId19"/>
    <p:sldId id="320" r:id="rId20"/>
    <p:sldId id="301" r:id="rId21"/>
    <p:sldId id="315" r:id="rId22"/>
    <p:sldId id="274" r:id="rId23"/>
    <p:sldId id="263" r:id="rId24"/>
    <p:sldId id="275" r:id="rId25"/>
    <p:sldId id="277" r:id="rId26"/>
    <p:sldId id="287" r:id="rId27"/>
    <p:sldId id="294" r:id="rId28"/>
    <p:sldId id="278" r:id="rId29"/>
    <p:sldId id="279" r:id="rId30"/>
    <p:sldId id="282" r:id="rId31"/>
    <p:sldId id="283" r:id="rId32"/>
    <p:sldId id="266" r:id="rId33"/>
    <p:sldId id="268" r:id="rId34"/>
    <p:sldId id="267" r:id="rId35"/>
    <p:sldId id="261" r:id="rId36"/>
    <p:sldId id="293" r:id="rId37"/>
    <p:sldId id="281" r:id="rId38"/>
    <p:sldId id="280" r:id="rId39"/>
    <p:sldId id="284" r:id="rId40"/>
    <p:sldId id="285" r:id="rId4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Roboto Slab Bold" panose="020B0604020202020204" charset="0"/>
      <p:bold r:id="rId47"/>
    </p:embeddedFont>
    <p:embeddedFont>
      <p:font typeface="Bebas Neue" panose="020B0606020202050201" pitchFamily="34" charset="0"/>
      <p:regular r:id="rId48"/>
    </p:embeddedFont>
    <p:embeddedFont>
      <p:font typeface="Roboto Condensed" panose="020B0604020202020204" charset="0"/>
      <p:regular r:id="rId49"/>
    </p:embeddedFont>
    <p:embeddedFont>
      <p:font typeface="Cambria Math" panose="02040503050406030204" pitchFamily="18" charset="0"/>
      <p:regular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6F6"/>
    <a:srgbClr val="2D9CB5"/>
    <a:srgbClr val="E6B9B8"/>
    <a:srgbClr val="9E433F"/>
    <a:srgbClr val="FF8100"/>
    <a:srgbClr val="444444"/>
    <a:srgbClr val="F6BCA3"/>
    <a:srgbClr val="545454"/>
    <a:srgbClr val="CF2467"/>
    <a:srgbClr val="4301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89" autoAdjust="0"/>
    <p:restoredTop sz="79204" autoAdjust="0"/>
  </p:normalViewPr>
  <p:slideViewPr>
    <p:cSldViewPr snapToGrid="0" snapToObjects="1">
      <p:cViewPr varScale="1">
        <p:scale>
          <a:sx n="126" d="100"/>
          <a:sy n="126" d="100"/>
        </p:scale>
        <p:origin x="816" y="9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-werkblad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jects\GradientDomainPathReusing\slides\averaged_resul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v>relMSE Bathroom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Sheet1!$A$5:$A$36</c:f>
              <c:numCache>
                <c:formatCode>General</c:formatCode>
                <c:ptCount val="3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</c:numCache>
            </c:numRef>
          </c:cat>
          <c:val>
            <c:numRef>
              <c:f>Sheet1!$K$5:$K$36</c:f>
              <c:numCache>
                <c:formatCode>General</c:formatCode>
                <c:ptCount val="32"/>
                <c:pt idx="0">
                  <c:v>0.10928423</c:v>
                </c:pt>
                <c:pt idx="1">
                  <c:v>0.1011948</c:v>
                </c:pt>
                <c:pt idx="2">
                  <c:v>9.2463890000000007E-2</c:v>
                </c:pt>
                <c:pt idx="3">
                  <c:v>8.6264980000000005E-2</c:v>
                </c:pt>
                <c:pt idx="4">
                  <c:v>8.1922700000000001E-2</c:v>
                </c:pt>
                <c:pt idx="5">
                  <c:v>7.7773930000000005E-2</c:v>
                </c:pt>
                <c:pt idx="6">
                  <c:v>7.6345839999999998E-2</c:v>
                </c:pt>
                <c:pt idx="7">
                  <c:v>7.3795529999999998E-2</c:v>
                </c:pt>
                <c:pt idx="8">
                  <c:v>6.8549719999999995E-2</c:v>
                </c:pt>
                <c:pt idx="9">
                  <c:v>6.7892850000000005E-2</c:v>
                </c:pt>
                <c:pt idx="10">
                  <c:v>6.6631049999999997E-2</c:v>
                </c:pt>
                <c:pt idx="11">
                  <c:v>6.6467200000000004E-2</c:v>
                </c:pt>
                <c:pt idx="12">
                  <c:v>6.4378299999999999E-2</c:v>
                </c:pt>
                <c:pt idx="13">
                  <c:v>6.3727309999999995E-2</c:v>
                </c:pt>
                <c:pt idx="14">
                  <c:v>6.4134839999999999E-2</c:v>
                </c:pt>
                <c:pt idx="15">
                  <c:v>6.2507740000000006E-2</c:v>
                </c:pt>
                <c:pt idx="16">
                  <c:v>6.0806350000000002E-2</c:v>
                </c:pt>
                <c:pt idx="17">
                  <c:v>6.1439470000000003E-2</c:v>
                </c:pt>
                <c:pt idx="18">
                  <c:v>6.0474199999999999E-2</c:v>
                </c:pt>
                <c:pt idx="19">
                  <c:v>6.005017E-2</c:v>
                </c:pt>
                <c:pt idx="20">
                  <c:v>5.9174709999999998E-2</c:v>
                </c:pt>
                <c:pt idx="21">
                  <c:v>6.0781920000000003E-2</c:v>
                </c:pt>
                <c:pt idx="22">
                  <c:v>6.127092E-2</c:v>
                </c:pt>
                <c:pt idx="23">
                  <c:v>5.8640739999999997E-2</c:v>
                </c:pt>
                <c:pt idx="24">
                  <c:v>5.8638049999999997E-2</c:v>
                </c:pt>
                <c:pt idx="25">
                  <c:v>5.756406E-2</c:v>
                </c:pt>
                <c:pt idx="26">
                  <c:v>5.8327560000000001E-2</c:v>
                </c:pt>
                <c:pt idx="27">
                  <c:v>5.6208359999999999E-2</c:v>
                </c:pt>
                <c:pt idx="28">
                  <c:v>5.6385230000000001E-2</c:v>
                </c:pt>
                <c:pt idx="29">
                  <c:v>5.992579E-2</c:v>
                </c:pt>
                <c:pt idx="30">
                  <c:v>5.511829E-2</c:v>
                </c:pt>
                <c:pt idx="31">
                  <c:v>5.7094199999999998E-2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17-44BF-8871-DEDF3D8C91A5}"/>
            </c:ext>
          </c:extLst>
        </c:ser>
        <c:ser>
          <c:idx val="2"/>
          <c:order val="2"/>
          <c:tx>
            <c:v>relMSE Kitchen</c:v>
          </c:tx>
          <c:spPr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val>
            <c:numRef>
              <c:f>Sheet1!$E$5:$E$36</c:f>
              <c:numCache>
                <c:formatCode>General</c:formatCode>
                <c:ptCount val="32"/>
                <c:pt idx="0">
                  <c:v>0.33773291</c:v>
                </c:pt>
                <c:pt idx="1">
                  <c:v>0.32303259000000001</c:v>
                </c:pt>
                <c:pt idx="2">
                  <c:v>0.24100745000000001</c:v>
                </c:pt>
                <c:pt idx="3">
                  <c:v>0.204815</c:v>
                </c:pt>
                <c:pt idx="4">
                  <c:v>0.19469099000000001</c:v>
                </c:pt>
                <c:pt idx="5">
                  <c:v>0.15971764999999999</c:v>
                </c:pt>
                <c:pt idx="6">
                  <c:v>0.15090998999999999</c:v>
                </c:pt>
                <c:pt idx="7">
                  <c:v>0.13617757</c:v>
                </c:pt>
                <c:pt idx="8">
                  <c:v>0.13813491</c:v>
                </c:pt>
                <c:pt idx="9">
                  <c:v>0.13356571</c:v>
                </c:pt>
                <c:pt idx="10">
                  <c:v>0.14217925000000001</c:v>
                </c:pt>
                <c:pt idx="11">
                  <c:v>9.9752809999999997E-2</c:v>
                </c:pt>
                <c:pt idx="12">
                  <c:v>0.11672954000000001</c:v>
                </c:pt>
                <c:pt idx="13">
                  <c:v>0.10996997</c:v>
                </c:pt>
                <c:pt idx="14">
                  <c:v>0.11510223</c:v>
                </c:pt>
                <c:pt idx="15">
                  <c:v>0.11320790999999999</c:v>
                </c:pt>
                <c:pt idx="16">
                  <c:v>0.10595495000000001</c:v>
                </c:pt>
                <c:pt idx="17">
                  <c:v>0.10521524</c:v>
                </c:pt>
                <c:pt idx="18">
                  <c:v>9.8382880000000006E-2</c:v>
                </c:pt>
                <c:pt idx="19">
                  <c:v>0.10994195</c:v>
                </c:pt>
                <c:pt idx="20">
                  <c:v>9.3865439999999994E-2</c:v>
                </c:pt>
                <c:pt idx="21">
                  <c:v>9.4124009999999994E-2</c:v>
                </c:pt>
                <c:pt idx="22">
                  <c:v>8.9253399999999997E-2</c:v>
                </c:pt>
                <c:pt idx="23">
                  <c:v>0.10746811000000001</c:v>
                </c:pt>
                <c:pt idx="24">
                  <c:v>8.4436070000000002E-2</c:v>
                </c:pt>
                <c:pt idx="25">
                  <c:v>9.1225589999999995E-2</c:v>
                </c:pt>
                <c:pt idx="26">
                  <c:v>9.2273090000000002E-2</c:v>
                </c:pt>
                <c:pt idx="27">
                  <c:v>8.3326460000000005E-2</c:v>
                </c:pt>
                <c:pt idx="28">
                  <c:v>8.8324769999999997E-2</c:v>
                </c:pt>
                <c:pt idx="29">
                  <c:v>9.3359999999999999E-2</c:v>
                </c:pt>
                <c:pt idx="30">
                  <c:v>9.1125319999999996E-2</c:v>
                </c:pt>
                <c:pt idx="31">
                  <c:v>8.7438039999999995E-2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17-44BF-8871-DEDF3D8C91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581695696"/>
        <c:axId val="-581689168"/>
      </c:barChart>
      <c:lineChart>
        <c:grouping val="standard"/>
        <c:varyColors val="0"/>
        <c:ser>
          <c:idx val="0"/>
          <c:order val="1"/>
          <c:tx>
            <c:v>Efficiency Bathroom</c:v>
          </c:tx>
          <c:spPr>
            <a:ln w="28575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square"/>
            <c:size val="4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'[1]Tilesize 64'!$A$2:$A$17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Sheet1!$M$5:$M$36</c:f>
              <c:numCache>
                <c:formatCode>General</c:formatCode>
                <c:ptCount val="32"/>
                <c:pt idx="0">
                  <c:v>0.36314597895998241</c:v>
                </c:pt>
                <c:pt idx="1">
                  <c:v>0.66209043409099633</c:v>
                </c:pt>
                <c:pt idx="2">
                  <c:v>0.84651612354230699</c:v>
                </c:pt>
                <c:pt idx="3">
                  <c:v>0.95576403028858814</c:v>
                </c:pt>
                <c:pt idx="4">
                  <c:v>0.99008061418101834</c:v>
                </c:pt>
                <c:pt idx="5">
                  <c:v>1</c:v>
                </c:pt>
                <c:pt idx="6">
                  <c:v>0.95306765526558446</c:v>
                </c:pt>
                <c:pt idx="7">
                  <c:v>0.92045672968606795</c:v>
                </c:pt>
                <c:pt idx="8">
                  <c:v>0.9116361092716242</c:v>
                </c:pt>
                <c:pt idx="9">
                  <c:v>0.850610903949232</c:v>
                </c:pt>
                <c:pt idx="10">
                  <c:v>0.78837850378075691</c:v>
                </c:pt>
                <c:pt idx="11">
                  <c:v>0.72993371061980794</c:v>
                </c:pt>
                <c:pt idx="12">
                  <c:v>0.69311013149543632</c:v>
                </c:pt>
                <c:pt idx="13">
                  <c:v>0.64331564937593033</c:v>
                </c:pt>
                <c:pt idx="14">
                  <c:v>0.58600171671184076</c:v>
                </c:pt>
                <c:pt idx="15">
                  <c:v>0.5549485691796977</c:v>
                </c:pt>
                <c:pt idx="16">
                  <c:v>0.52241462258419202</c:v>
                </c:pt>
                <c:pt idx="17">
                  <c:v>0.48016047152201924</c:v>
                </c:pt>
                <c:pt idx="18">
                  <c:v>0.45180012499505839</c:v>
                </c:pt>
                <c:pt idx="19">
                  <c:v>0.42197079984061403</c:v>
                </c:pt>
                <c:pt idx="20">
                  <c:v>0.40012673659343245</c:v>
                </c:pt>
                <c:pt idx="21">
                  <c:v>0.36272186146054319</c:v>
                </c:pt>
                <c:pt idx="22">
                  <c:v>0.33262372449197086</c:v>
                </c:pt>
                <c:pt idx="23">
                  <c:v>0.32268761969162629</c:v>
                </c:pt>
                <c:pt idx="24">
                  <c:v>0.30037600645766327</c:v>
                </c:pt>
                <c:pt idx="25">
                  <c:v>0.28796362507069401</c:v>
                </c:pt>
                <c:pt idx="26">
                  <c:v>0.25960577738133672</c:v>
                </c:pt>
                <c:pt idx="27">
                  <c:v>0.25444742094111356</c:v>
                </c:pt>
                <c:pt idx="28">
                  <c:v>0.23437390612908349</c:v>
                </c:pt>
                <c:pt idx="29">
                  <c:v>0.20483063210888963</c:v>
                </c:pt>
                <c:pt idx="30">
                  <c:v>0.20763397864478522</c:v>
                </c:pt>
                <c:pt idx="31">
                  <c:v>0.18788524714149721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D17-44BF-8871-DEDF3D8C91A5}"/>
            </c:ext>
          </c:extLst>
        </c:ser>
        <c:ser>
          <c:idx val="3"/>
          <c:order val="3"/>
          <c:tx>
            <c:v>Efficiency Kitchen</c:v>
          </c:tx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val>
            <c:numRef>
              <c:f>Sheet1!$G$5:$G$36</c:f>
              <c:numCache>
                <c:formatCode>General</c:formatCode>
                <c:ptCount val="32"/>
                <c:pt idx="0">
                  <c:v>0.2940934119545871</c:v>
                </c:pt>
                <c:pt idx="1">
                  <c:v>0.50014938463994363</c:v>
                </c:pt>
                <c:pt idx="2">
                  <c:v>0.76344224967516627</c:v>
                </c:pt>
                <c:pt idx="3">
                  <c:v>0.89906234785719052</c:v>
                </c:pt>
                <c:pt idx="4">
                  <c:v>0.88765214011834992</c:v>
                </c:pt>
                <c:pt idx="5">
                  <c:v>1</c:v>
                </c:pt>
                <c:pt idx="6">
                  <c:v>0.96196799068902328</c:v>
                </c:pt>
                <c:pt idx="7">
                  <c:v>0.96197627341004854</c:v>
                </c:pt>
                <c:pt idx="8">
                  <c:v>0.85145692602371004</c:v>
                </c:pt>
                <c:pt idx="9">
                  <c:v>0.7826264762344789</c:v>
                </c:pt>
                <c:pt idx="10">
                  <c:v>0.66088795855504578</c:v>
                </c:pt>
                <c:pt idx="11">
                  <c:v>0.84694141137871426</c:v>
                </c:pt>
                <c:pt idx="12">
                  <c:v>0.66195757049516546</c:v>
                </c:pt>
                <c:pt idx="13">
                  <c:v>0.63866241588205019</c:v>
                </c:pt>
                <c:pt idx="14">
                  <c:v>0.54955271795440308</c:v>
                </c:pt>
                <c:pt idx="15">
                  <c:v>0.5110214400422004</c:v>
                </c:pt>
                <c:pt idx="16">
                  <c:v>0.50381482462174998</c:v>
                </c:pt>
                <c:pt idx="17">
                  <c:v>0.46267784440214599</c:v>
                </c:pt>
                <c:pt idx="18">
                  <c:v>0.44034126345235231</c:v>
                </c:pt>
                <c:pt idx="19">
                  <c:v>0.36344783277674769</c:v>
                </c:pt>
                <c:pt idx="20">
                  <c:v>0.4085790400497028</c:v>
                </c:pt>
                <c:pt idx="21">
                  <c:v>0.37678524326888085</c:v>
                </c:pt>
                <c:pt idx="22">
                  <c:v>0.3713408419354467</c:v>
                </c:pt>
                <c:pt idx="23">
                  <c:v>0.28243272917099743</c:v>
                </c:pt>
                <c:pt idx="24">
                  <c:v>0.33767693706299468</c:v>
                </c:pt>
                <c:pt idx="25">
                  <c:v>0.2902360009165233</c:v>
                </c:pt>
                <c:pt idx="26">
                  <c:v>0.26848094499384045</c:v>
                </c:pt>
                <c:pt idx="27">
                  <c:v>0.27619462821022628</c:v>
                </c:pt>
                <c:pt idx="28">
                  <c:v>0.24157209089451701</c:v>
                </c:pt>
                <c:pt idx="29">
                  <c:v>0.21371814092481442</c:v>
                </c:pt>
                <c:pt idx="30">
                  <c:v>0.20599028783589066</c:v>
                </c:pt>
                <c:pt idx="31">
                  <c:v>0.20371676615659118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D17-44BF-8871-DEDF3D8C91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581692432"/>
        <c:axId val="-581695152"/>
      </c:lineChart>
      <c:valAx>
        <c:axId val="-581689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81695696"/>
        <c:crosses val="autoZero"/>
        <c:crossBetween val="between"/>
      </c:valAx>
      <c:catAx>
        <c:axId val="-581695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81689168"/>
        <c:crosses val="autoZero"/>
        <c:auto val="1"/>
        <c:lblAlgn val="ctr"/>
        <c:lblOffset val="100"/>
        <c:noMultiLvlLbl val="0"/>
      </c:catAx>
      <c:valAx>
        <c:axId val="-581695152"/>
        <c:scaling>
          <c:orientation val="minMax"/>
          <c:max val="1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81692432"/>
        <c:crosses val="max"/>
        <c:crossBetween val="between"/>
      </c:valAx>
      <c:catAx>
        <c:axId val="-581692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5816951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171942276021683"/>
          <c:y val="1.7048763636346175E-2"/>
          <c:w val="0.46553340611695165"/>
          <c:h val="0.79577925647733949"/>
        </c:manualLayout>
      </c:layout>
      <c:scatterChart>
        <c:scatterStyle val="lineMarker"/>
        <c:varyColors val="0"/>
        <c:ser>
          <c:idx val="0"/>
          <c:order val="0"/>
          <c:tx>
            <c:v>Path Tracing</c:v>
          </c:tx>
          <c:spPr>
            <a:ln w="38100" cap="rnd">
              <a:solidFill>
                <a:schemeClr val="bg1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7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Convergence!$C$66:$C$74</c:f>
              <c:numCache>
                <c:formatCode>General</c:formatCode>
                <c:ptCount val="9"/>
                <c:pt idx="0">
                  <c:v>8.2645</c:v>
                </c:pt>
                <c:pt idx="1">
                  <c:v>22.681749999999997</c:v>
                </c:pt>
                <c:pt idx="2">
                  <c:v>82.790499999999994</c:v>
                </c:pt>
                <c:pt idx="3">
                  <c:v>168.55199999999996</c:v>
                </c:pt>
                <c:pt idx="4">
                  <c:v>322.71449999999999</c:v>
                </c:pt>
                <c:pt idx="5">
                  <c:v>654.90149999999994</c:v>
                </c:pt>
                <c:pt idx="6">
                  <c:v>1289.7570000000001</c:v>
                </c:pt>
                <c:pt idx="7">
                  <c:v>2588.3130000000001</c:v>
                </c:pt>
                <c:pt idx="8">
                  <c:v>5123.6100000000006</c:v>
                </c:pt>
              </c:numCache>
            </c:numRef>
          </c:xVal>
          <c:yVal>
            <c:numRef>
              <c:f>Convergence!$D$66:$D$74</c:f>
              <c:numCache>
                <c:formatCode>General</c:formatCode>
                <c:ptCount val="9"/>
                <c:pt idx="0">
                  <c:v>149.84970644000001</c:v>
                </c:pt>
                <c:pt idx="1">
                  <c:v>42.396764255000001</c:v>
                </c:pt>
                <c:pt idx="2">
                  <c:v>10.5281316025</c:v>
                </c:pt>
                <c:pt idx="3">
                  <c:v>5.2111937400000006</c:v>
                </c:pt>
                <c:pt idx="4">
                  <c:v>2.5615688125</c:v>
                </c:pt>
                <c:pt idx="5">
                  <c:v>1.2745799275</c:v>
                </c:pt>
                <c:pt idx="6">
                  <c:v>0.64041715249999998</c:v>
                </c:pt>
                <c:pt idx="7">
                  <c:v>0.32407208999999998</c:v>
                </c:pt>
                <c:pt idx="8">
                  <c:v>0.1607948475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7DF-4003-9860-B87A8BD87921}"/>
            </c:ext>
          </c:extLst>
        </c:ser>
        <c:ser>
          <c:idx val="1"/>
          <c:order val="1"/>
          <c:tx>
            <c:v>Path Reusing</c:v>
          </c:tx>
          <c:spPr>
            <a:ln w="38100" cap="rnd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diamond"/>
            <c:size val="7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prstDash val="solid"/>
              </a:ln>
              <a:effectLst/>
            </c:spPr>
          </c:marker>
          <c:xVal>
            <c:numRef>
              <c:f>Convergence!$H$66:$H$74</c:f>
              <c:numCache>
                <c:formatCode>General</c:formatCode>
                <c:ptCount val="9"/>
                <c:pt idx="0">
                  <c:v>13.28575</c:v>
                </c:pt>
                <c:pt idx="1">
                  <c:v>43.695500000000003</c:v>
                </c:pt>
                <c:pt idx="2">
                  <c:v>161.80949999999999</c:v>
                </c:pt>
                <c:pt idx="3">
                  <c:v>316.9905</c:v>
                </c:pt>
                <c:pt idx="4">
                  <c:v>630.38099999999997</c:v>
                </c:pt>
                <c:pt idx="5">
                  <c:v>1260.201</c:v>
                </c:pt>
                <c:pt idx="6">
                  <c:v>2513.8125</c:v>
                </c:pt>
                <c:pt idx="7">
                  <c:v>5021.2830000000004</c:v>
                </c:pt>
                <c:pt idx="8">
                  <c:v>10119.959999999999</c:v>
                </c:pt>
              </c:numCache>
            </c:numRef>
          </c:xVal>
          <c:yVal>
            <c:numRef>
              <c:f>Convergence!$I$66:$I$74</c:f>
              <c:numCache>
                <c:formatCode>General</c:formatCode>
                <c:ptCount val="9"/>
                <c:pt idx="0">
                  <c:v>13.148278707500001</c:v>
                </c:pt>
                <c:pt idx="1">
                  <c:v>5.0185593925000003</c:v>
                </c:pt>
                <c:pt idx="2">
                  <c:v>1.047790545</c:v>
                </c:pt>
                <c:pt idx="3">
                  <c:v>0.58151185999999999</c:v>
                </c:pt>
                <c:pt idx="4">
                  <c:v>0.31427102750000002</c:v>
                </c:pt>
                <c:pt idx="5">
                  <c:v>0.14005171750000001</c:v>
                </c:pt>
                <c:pt idx="6">
                  <c:v>8.0333647499999994E-2</c:v>
                </c:pt>
                <c:pt idx="7">
                  <c:v>3.8241245E-2</c:v>
                </c:pt>
                <c:pt idx="8">
                  <c:v>1.9326074999999998E-2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7DF-4003-9860-B87A8BD87921}"/>
            </c:ext>
          </c:extLst>
        </c:ser>
        <c:ser>
          <c:idx val="2"/>
          <c:order val="2"/>
          <c:tx>
            <c:v>Gradient-Domain Path Tracing</c:v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triangle"/>
            <c:size val="7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Convergence!$M$66:$M$74</c:f>
              <c:numCache>
                <c:formatCode>General</c:formatCode>
                <c:ptCount val="9"/>
                <c:pt idx="0">
                  <c:v>17.264250000000001</c:v>
                </c:pt>
                <c:pt idx="1">
                  <c:v>59.611999999999995</c:v>
                </c:pt>
                <c:pt idx="2">
                  <c:v>228.303</c:v>
                </c:pt>
                <c:pt idx="3">
                  <c:v>465.315</c:v>
                </c:pt>
                <c:pt idx="4">
                  <c:v>900.65250000000003</c:v>
                </c:pt>
                <c:pt idx="5">
                  <c:v>1792.6334999999999</c:v>
                </c:pt>
                <c:pt idx="6">
                  <c:v>3550.9919999999997</c:v>
                </c:pt>
                <c:pt idx="7">
                  <c:v>7167.5099999999993</c:v>
                </c:pt>
                <c:pt idx="8">
                  <c:v>14179.68</c:v>
                </c:pt>
              </c:numCache>
            </c:numRef>
          </c:xVal>
          <c:yVal>
            <c:numRef>
              <c:f>Convergence!$N$66:$N$74</c:f>
              <c:numCache>
                <c:formatCode>General</c:formatCode>
                <c:ptCount val="9"/>
                <c:pt idx="0">
                  <c:v>14.2695038325</c:v>
                </c:pt>
                <c:pt idx="1">
                  <c:v>3.18207313</c:v>
                </c:pt>
                <c:pt idx="2">
                  <c:v>0.87047639500000007</c:v>
                </c:pt>
                <c:pt idx="3">
                  <c:v>0.41112042500000001</c:v>
                </c:pt>
                <c:pt idx="4">
                  <c:v>0.20358208750000001</c:v>
                </c:pt>
                <c:pt idx="5">
                  <c:v>0.1002567375</c:v>
                </c:pt>
                <c:pt idx="6">
                  <c:v>5.5063749999999995E-2</c:v>
                </c:pt>
                <c:pt idx="7">
                  <c:v>2.8586662499999999E-2</c:v>
                </c:pt>
                <c:pt idx="8">
                  <c:v>1.580049E-2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7DF-4003-9860-B87A8BD87921}"/>
            </c:ext>
          </c:extLst>
        </c:ser>
        <c:ser>
          <c:idx val="4"/>
          <c:order val="3"/>
          <c:tx>
            <c:v>Gradient-Domain Path Reusing</c:v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rgbClr val="FFC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Convergence!$W$66:$W$74</c:f>
              <c:numCache>
                <c:formatCode>General</c:formatCode>
                <c:ptCount val="9"/>
                <c:pt idx="0">
                  <c:v>18.837249999999997</c:v>
                </c:pt>
                <c:pt idx="1">
                  <c:v>60.761749999999992</c:v>
                </c:pt>
                <c:pt idx="2">
                  <c:v>231.32550000000001</c:v>
                </c:pt>
                <c:pt idx="3">
                  <c:v>463.47</c:v>
                </c:pt>
                <c:pt idx="4">
                  <c:v>934.83899999999994</c:v>
                </c:pt>
                <c:pt idx="5">
                  <c:v>1888.9590000000003</c:v>
                </c:pt>
                <c:pt idx="6">
                  <c:v>3776.7375000000002</c:v>
                </c:pt>
                <c:pt idx="7">
                  <c:v>7615.26</c:v>
                </c:pt>
                <c:pt idx="8">
                  <c:v>15299.82</c:v>
                </c:pt>
              </c:numCache>
            </c:numRef>
          </c:xVal>
          <c:yVal>
            <c:numRef>
              <c:f>Convergence!$X$66:$X$74</c:f>
              <c:numCache>
                <c:formatCode>General</c:formatCode>
                <c:ptCount val="9"/>
                <c:pt idx="0">
                  <c:v>4.5261189049999997</c:v>
                </c:pt>
                <c:pt idx="1">
                  <c:v>0.86978328250000003</c:v>
                </c:pt>
                <c:pt idx="2">
                  <c:v>0.2628770225</c:v>
                </c:pt>
                <c:pt idx="3">
                  <c:v>0.188282055</c:v>
                </c:pt>
                <c:pt idx="4">
                  <c:v>6.6127480000000002E-2</c:v>
                </c:pt>
                <c:pt idx="5">
                  <c:v>3.6137977500000001E-2</c:v>
                </c:pt>
                <c:pt idx="6">
                  <c:v>1.8024150000000003E-2</c:v>
                </c:pt>
                <c:pt idx="7">
                  <c:v>9.8310599999999991E-3</c:v>
                </c:pt>
                <c:pt idx="8">
                  <c:v>5.2904700000000002E-3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7DF-4003-9860-B87A8BD879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57676752"/>
        <c:axId val="-450290560"/>
      </c:scatterChart>
      <c:valAx>
        <c:axId val="-457676752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defRPr>
                </a:pPr>
                <a:r>
                  <a:rPr lang="en-US"/>
                  <a:t>Seconds (log)</a:t>
                </a:r>
              </a:p>
            </c:rich>
          </c:tx>
          <c:layout>
            <c:manualLayout>
              <c:xMode val="edge"/>
              <c:yMode val="edge"/>
              <c:x val="0.58164234269929382"/>
              <c:y val="0.911524173921059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pPr>
            <a:endParaRPr lang="en-US"/>
          </a:p>
        </c:txPr>
        <c:crossAx val="-450290560"/>
        <c:crosses val="autoZero"/>
        <c:crossBetween val="midCat"/>
      </c:valAx>
      <c:valAx>
        <c:axId val="-450290560"/>
        <c:scaling>
          <c:logBase val="10"/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defRPr>
                </a:pPr>
                <a:r>
                  <a:rPr lang="en-US"/>
                  <a:t>Error (log)</a:t>
                </a:r>
              </a:p>
            </c:rich>
          </c:tx>
          <c:layout>
            <c:manualLayout>
              <c:xMode val="edge"/>
              <c:yMode val="edge"/>
              <c:x val="0.9393664631853087"/>
              <c:y val="0.299975369233435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pPr>
            <a:endParaRPr lang="en-US"/>
          </a:p>
        </c:txPr>
        <c:crossAx val="-457676752"/>
        <c:crosses val="max"/>
        <c:crossBetween val="midCat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5277784916643142E-2"/>
          <c:y val="0.23038073019419894"/>
          <c:w val="0.30986508200624263"/>
          <c:h val="0.376535761904510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3E1BF-AF24-47C6-9B54-0D665FE1D682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6C3A7-31F9-4006-B395-725046479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63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42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43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80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41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51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01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60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50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92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43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18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319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03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10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77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041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405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571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57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425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777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09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512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844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373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45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3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80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19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49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53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6C3A7-31F9-4006-B395-7250464795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58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16x9_v2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595672" y="1235678"/>
            <a:ext cx="7952656" cy="1304079"/>
          </a:xfrm>
        </p:spPr>
        <p:txBody>
          <a:bodyPr>
            <a:normAutofit/>
          </a:bodyPr>
          <a:lstStyle>
            <a:lvl1pPr marL="0" indent="0" algn="ctr">
              <a:buNone/>
              <a:defRPr sz="3600" b="1" baseline="0">
                <a:solidFill>
                  <a:srgbClr val="800D17"/>
                </a:solidFill>
                <a:latin typeface="Roboto Slab Bold"/>
                <a:cs typeface="Roboto Slab Bold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Title or Logo</a:t>
            </a:r>
          </a:p>
        </p:txBody>
      </p:sp>
    </p:spTree>
    <p:extLst>
      <p:ext uri="{BB962C8B-B14F-4D97-AF65-F5344CB8AC3E}">
        <p14:creationId xmlns:p14="http://schemas.microsoft.com/office/powerpoint/2010/main" val="557979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solidFill>
          <a:srgbClr val="F5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werpoint_16x9_v2-0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4" t="4937" r="88250" b="69145"/>
          <a:stretch/>
        </p:blipFill>
        <p:spPr>
          <a:xfrm>
            <a:off x="259080" y="182880"/>
            <a:ext cx="815340" cy="960120"/>
          </a:xfrm>
          <a:prstGeom prst="rect">
            <a:avLst/>
          </a:prstGeom>
        </p:spPr>
      </p:pic>
      <p:sp>
        <p:nvSpPr>
          <p:cNvPr id="21" name="Content Placeholder 18"/>
          <p:cNvSpPr>
            <a:spLocks noGrp="1"/>
          </p:cNvSpPr>
          <p:nvPr>
            <p:ph sz="quarter" idx="10" hasCustomPrompt="1"/>
          </p:nvPr>
        </p:nvSpPr>
        <p:spPr>
          <a:xfrm>
            <a:off x="595672" y="1235677"/>
            <a:ext cx="7952656" cy="2798763"/>
          </a:xfrm>
        </p:spPr>
        <p:txBody>
          <a:bodyPr/>
          <a:lstStyle>
            <a:lvl1pPr marL="457200" indent="-4572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444444"/>
                </a:solidFill>
                <a:latin typeface="Roboto Condensed" panose="02000000000000000000" pitchFamily="2" charset="0"/>
                <a:cs typeface="Arial"/>
              </a:defRPr>
            </a:lvl1pPr>
            <a:lvl2pPr marL="914400" indent="-4572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444444"/>
                </a:solidFill>
                <a:latin typeface="Roboto Condensed" panose="02000000000000000000" pitchFamily="2" charset="0"/>
                <a:cs typeface="Arial"/>
              </a:defRPr>
            </a:lvl2pPr>
            <a:lvl3pPr marL="12573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444444"/>
                </a:solidFill>
                <a:latin typeface="Roboto Condensed" panose="02000000000000000000" pitchFamily="2" charset="0"/>
                <a:cs typeface="Arial"/>
              </a:defRPr>
            </a:lvl3pPr>
            <a:lvl4pPr marL="17145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444444"/>
                </a:solidFill>
                <a:latin typeface="Roboto Condensed" panose="02000000000000000000" pitchFamily="2" charset="0"/>
                <a:cs typeface="Arial"/>
              </a:defRPr>
            </a:lvl4pPr>
            <a:lvl5pPr marL="21717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444444"/>
                </a:solidFill>
                <a:latin typeface="Roboto Condensed" panose="02000000000000000000" pitchFamily="2" charset="0"/>
                <a:cs typeface="Arial"/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1260223" y="413449"/>
            <a:ext cx="7288105" cy="564529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500" b="1" i="0" strike="noStrike" cap="all" normalizeH="0" baseline="0">
                <a:solidFill>
                  <a:srgbClr val="CF2467"/>
                </a:solidFill>
                <a:latin typeface="Roboto Slab Bold"/>
                <a:cs typeface="Roboto Slab Bold"/>
              </a:defRPr>
            </a:lvl1pPr>
          </a:lstStyle>
          <a:p>
            <a:r>
              <a:rPr lang="en-US" dirty="0" smtClean="0"/>
              <a:t>Click to edit Master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773297" y="4767263"/>
            <a:ext cx="368642" cy="273844"/>
          </a:xfrm>
        </p:spPr>
        <p:txBody>
          <a:bodyPr/>
          <a:lstStyle/>
          <a:p>
            <a:fld id="{9F58998E-2429-314E-B86C-A079AABAA7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" descr="Powerpoint_16x9_v2-04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000" t="10963" r="2834" b="82518"/>
          <a:stretch/>
        </p:blipFill>
        <p:spPr>
          <a:xfrm>
            <a:off x="7767457" y="4718686"/>
            <a:ext cx="929640" cy="33528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24" y="4718686"/>
            <a:ext cx="552598" cy="37623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" y="4627116"/>
            <a:ext cx="929565" cy="57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4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without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werpoint_16x9_v2-0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324" b="-38848"/>
          <a:stretch/>
        </p:blipFill>
        <p:spPr>
          <a:xfrm>
            <a:off x="0" y="3512126"/>
            <a:ext cx="9144000" cy="3094063"/>
          </a:xfrm>
          <a:prstGeom prst="rect">
            <a:avLst/>
          </a:prstGeom>
        </p:spPr>
      </p:pic>
      <p:pic>
        <p:nvPicPr>
          <p:cNvPr id="8" name="Picture 7" descr="Powerpoint_16x9_v2-0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0" t="5759" r="88500" b="68528"/>
          <a:stretch/>
        </p:blipFill>
        <p:spPr>
          <a:xfrm>
            <a:off x="297180" y="213360"/>
            <a:ext cx="754380" cy="952500"/>
          </a:xfrm>
          <a:prstGeom prst="rect">
            <a:avLst/>
          </a:prstGeom>
        </p:spPr>
      </p:pic>
      <p:sp>
        <p:nvSpPr>
          <p:cNvPr id="21" name="Content Placeholder 18"/>
          <p:cNvSpPr>
            <a:spLocks noGrp="1"/>
          </p:cNvSpPr>
          <p:nvPr>
            <p:ph sz="quarter" idx="10" hasCustomPrompt="1"/>
          </p:nvPr>
        </p:nvSpPr>
        <p:spPr>
          <a:xfrm>
            <a:off x="595672" y="1235677"/>
            <a:ext cx="7952656" cy="2798763"/>
          </a:xfrm>
        </p:spPr>
        <p:txBody>
          <a:bodyPr/>
          <a:lstStyle>
            <a:lvl1pPr marL="457200" indent="-4572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444444"/>
                </a:solidFill>
                <a:latin typeface="Roboto Condensed" panose="02000000000000000000" pitchFamily="2" charset="0"/>
                <a:cs typeface="Arial"/>
              </a:defRPr>
            </a:lvl1pPr>
            <a:lvl2pPr marL="914400" indent="-4572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444444"/>
                </a:solidFill>
                <a:latin typeface="Roboto Condensed" panose="02000000000000000000" pitchFamily="2" charset="0"/>
                <a:cs typeface="Arial"/>
              </a:defRPr>
            </a:lvl2pPr>
            <a:lvl3pPr marL="12573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444444"/>
                </a:solidFill>
                <a:latin typeface="Roboto Condensed" panose="02000000000000000000" pitchFamily="2" charset="0"/>
                <a:cs typeface="Arial"/>
              </a:defRPr>
            </a:lvl3pPr>
            <a:lvl4pPr marL="17145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444444"/>
                </a:solidFill>
                <a:latin typeface="Roboto Condensed" panose="02000000000000000000" pitchFamily="2" charset="0"/>
                <a:cs typeface="Arial"/>
              </a:defRPr>
            </a:lvl4pPr>
            <a:lvl5pPr marL="21717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444444"/>
                </a:solidFill>
                <a:latin typeface="Roboto Condensed" panose="02000000000000000000" pitchFamily="2" charset="0"/>
                <a:cs typeface="Arial"/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1260223" y="413449"/>
            <a:ext cx="7288105" cy="564529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500" b="1" i="0" strike="noStrike" cap="all" normalizeH="0" baseline="0">
                <a:solidFill>
                  <a:srgbClr val="CF2467"/>
                </a:solidFill>
                <a:latin typeface="Roboto Slab Bold"/>
                <a:cs typeface="Roboto Slab Bold"/>
              </a:defRPr>
            </a:lvl1pPr>
          </a:lstStyle>
          <a:p>
            <a:r>
              <a:rPr lang="en-US" dirty="0" smtClean="0"/>
              <a:t>Click to edit Master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773297" y="4767263"/>
            <a:ext cx="368642" cy="273844"/>
          </a:xfrm>
        </p:spPr>
        <p:txBody>
          <a:bodyPr/>
          <a:lstStyle/>
          <a:p>
            <a:fld id="{9F58998E-2429-314E-B86C-A079AABAA7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24" y="4718686"/>
            <a:ext cx="552598" cy="37623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" y="4627116"/>
            <a:ext cx="929565" cy="57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58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owerpoint_16x9_v2-0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3" t="3721" r="88250" b="65265"/>
          <a:stretch/>
        </p:blipFill>
        <p:spPr>
          <a:xfrm>
            <a:off x="236220" y="137159"/>
            <a:ext cx="838200" cy="1143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3479578"/>
            <a:ext cx="2787314" cy="1672389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595673" y="1838797"/>
            <a:ext cx="7952656" cy="1592522"/>
          </a:xfrm>
        </p:spPr>
        <p:txBody>
          <a:bodyPr>
            <a:normAutofit/>
          </a:bodyPr>
          <a:lstStyle>
            <a:lvl1pPr marL="0" indent="0" algn="ctr">
              <a:buNone/>
              <a:defRPr sz="3600" b="1" baseline="0">
                <a:solidFill>
                  <a:srgbClr val="2D9CB5"/>
                </a:solidFill>
                <a:latin typeface="Roboto Condensed" panose="02000000000000000000" pitchFamily="2" charset="0"/>
                <a:cs typeface="Arial"/>
              </a:defRPr>
            </a:lvl1pPr>
          </a:lstStyle>
          <a:p>
            <a:pPr lvl="0"/>
            <a:r>
              <a:rPr lang="en-US" dirty="0" smtClean="0"/>
              <a:t>Slide Separator Title</a:t>
            </a: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24" y="4718686"/>
            <a:ext cx="552598" cy="37623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" y="4627116"/>
            <a:ext cx="929565" cy="57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25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_16x9_v2-04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7185"/>
          <a:stretch/>
        </p:blipFill>
        <p:spPr>
          <a:xfrm>
            <a:off x="0" y="0"/>
            <a:ext cx="9144000" cy="1173480"/>
          </a:xfrm>
          <a:prstGeom prst="rect">
            <a:avLst/>
          </a:prstGeom>
        </p:spPr>
      </p:pic>
      <p:sp>
        <p:nvSpPr>
          <p:cNvPr id="2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4129" y="1235677"/>
            <a:ext cx="8427740" cy="998915"/>
          </a:xfrm>
        </p:spPr>
        <p:txBody>
          <a:bodyPr>
            <a:normAutofit/>
          </a:bodyPr>
          <a:lstStyle>
            <a:lvl1pPr marL="0" indent="0">
              <a:buNone/>
              <a:defRPr sz="2000" b="1" i="0" cap="all" baseline="0">
                <a:solidFill>
                  <a:srgbClr val="CF2467"/>
                </a:solidFill>
                <a:latin typeface="Roboto Slab Bold"/>
                <a:cs typeface="Roboto Slab Bold"/>
              </a:defRPr>
            </a:lvl1pPr>
          </a:lstStyle>
          <a:p>
            <a:pPr lvl="0"/>
            <a:r>
              <a:rPr lang="en-US" dirty="0" smtClean="0"/>
              <a:t>Ending Text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74129" y="2424642"/>
            <a:ext cx="8427740" cy="1609798"/>
          </a:xfrm>
        </p:spPr>
        <p:txBody>
          <a:bodyPr>
            <a:normAutofit/>
          </a:bodyPr>
          <a:lstStyle>
            <a:lvl1pPr marL="0" indent="0">
              <a:buNone/>
              <a:defRPr sz="2000" b="0" i="0" cap="none" baseline="0">
                <a:solidFill>
                  <a:srgbClr val="545454"/>
                </a:solidFill>
                <a:latin typeface="Roboto Condensed" panose="02000000000000000000" pitchFamily="2" charset="0"/>
                <a:cs typeface="Arial"/>
              </a:defRPr>
            </a:lvl1pPr>
          </a:lstStyle>
          <a:p>
            <a:pPr lvl="0"/>
            <a:r>
              <a:rPr lang="en-US" dirty="0" smtClean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618113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5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6" r:id="rId2"/>
    <p:sldLayoutId id="2147483677" r:id="rId3"/>
    <p:sldLayoutId id="2147483673" r:id="rId4"/>
    <p:sldLayoutId id="2147483675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chart" Target="../charts/chart1.xml"/><Relationship Id="rId7" Type="http://schemas.microsoft.com/office/2007/relationships/hdphoto" Target="../media/hdphoto7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10" Type="http://schemas.microsoft.com/office/2007/relationships/hdphoto" Target="../media/hdphoto1.wdp"/><Relationship Id="rId4" Type="http://schemas.microsoft.com/office/2007/relationships/hdphoto" Target="../media/hdphoto8.wdp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6.wdp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7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microsoft.com/office/2007/relationships/hdphoto" Target="../media/hdphoto6.wdp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6.wdp"/><Relationship Id="rId7" Type="http://schemas.openxmlformats.org/officeDocument/2006/relationships/image" Target="../media/image7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9.wdp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hdphoto" Target="../media/hdphoto9.wdp"/><Relationship Id="rId7" Type="http://schemas.openxmlformats.org/officeDocument/2006/relationships/image" Target="../media/image8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4600" dirty="0" smtClean="0"/>
              <a:t>Gradient-Domain Path Reusing</a:t>
            </a:r>
          </a:p>
          <a:p>
            <a:r>
              <a:rPr lang="en-US" sz="3400" b="0" dirty="0" smtClean="0"/>
              <a:t>Pablo </a:t>
            </a:r>
            <a:r>
              <a:rPr lang="en-US" sz="3400" b="0" dirty="0" err="1" smtClean="0"/>
              <a:t>Bauszat</a:t>
            </a:r>
            <a:r>
              <a:rPr lang="en-US" sz="3400" b="0" dirty="0" smtClean="0"/>
              <a:t>, Victor </a:t>
            </a:r>
            <a:r>
              <a:rPr lang="en-US" sz="3400" b="0" dirty="0" err="1" smtClean="0"/>
              <a:t>Petitjean</a:t>
            </a:r>
            <a:r>
              <a:rPr lang="en-US" sz="3400" b="0" dirty="0" smtClean="0"/>
              <a:t>, </a:t>
            </a:r>
            <a:r>
              <a:rPr lang="en-US" sz="3400" b="0" dirty="0" err="1" smtClean="0"/>
              <a:t>Elmar</a:t>
            </a:r>
            <a:r>
              <a:rPr lang="en-US" sz="3400" b="0" dirty="0" smtClean="0"/>
              <a:t> </a:t>
            </a:r>
            <a:r>
              <a:rPr lang="en-US" sz="3400" b="0" dirty="0" err="1" smtClean="0"/>
              <a:t>Eisemann</a:t>
            </a:r>
            <a:endParaRPr lang="en-US" b="0" dirty="0" smtClean="0"/>
          </a:p>
          <a:p>
            <a:r>
              <a:rPr lang="en-US" sz="2600" b="0" dirty="0" smtClean="0"/>
              <a:t>Delft University of Technology, Netherlands</a:t>
            </a:r>
            <a:endParaRPr lang="en-US" sz="26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37" y="2214387"/>
            <a:ext cx="698042" cy="47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0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shift mappings</a:t>
            </a:r>
            <a:endParaRPr lang="en-US" dirty="0"/>
          </a:p>
        </p:txBody>
      </p:sp>
      <p:grpSp>
        <p:nvGrpSpPr>
          <p:cNvPr id="5" name="Box"/>
          <p:cNvGrpSpPr/>
          <p:nvPr/>
        </p:nvGrpSpPr>
        <p:grpSpPr>
          <a:xfrm>
            <a:off x="2799230" y="957425"/>
            <a:ext cx="3304047" cy="3357500"/>
            <a:chOff x="1664788" y="957425"/>
            <a:chExt cx="3304047" cy="3357500"/>
          </a:xfrm>
        </p:grpSpPr>
        <p:sp>
          <p:nvSpPr>
            <p:cNvPr id="21" name="Rectangle 20"/>
            <p:cNvSpPr/>
            <p:nvPr/>
          </p:nvSpPr>
          <p:spPr>
            <a:xfrm>
              <a:off x="2107351" y="1426716"/>
              <a:ext cx="2418919" cy="2418919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  <p:sp>
          <p:nvSpPr>
            <p:cNvPr id="22" name="Trapezoid 21"/>
            <p:cNvSpPr/>
            <p:nvPr/>
          </p:nvSpPr>
          <p:spPr>
            <a:xfrm>
              <a:off x="1664789" y="3845635"/>
              <a:ext cx="3304044" cy="469290"/>
            </a:xfrm>
            <a:prstGeom prst="trapezoid">
              <a:avLst>
                <a:gd name="adj" fmla="val 94342"/>
              </a:avLst>
            </a:prstGeom>
            <a:solidFill>
              <a:srgbClr val="FFFFFF">
                <a:lumMod val="85000"/>
              </a:srgbClr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  <p:sp>
          <p:nvSpPr>
            <p:cNvPr id="23" name="Trapezoid 22"/>
            <p:cNvSpPr/>
            <p:nvPr/>
          </p:nvSpPr>
          <p:spPr>
            <a:xfrm rot="10800000">
              <a:off x="1664788" y="957426"/>
              <a:ext cx="3304044" cy="469290"/>
            </a:xfrm>
            <a:prstGeom prst="trapezoid">
              <a:avLst>
                <a:gd name="adj" fmla="val 94342"/>
              </a:avLst>
            </a:prstGeom>
            <a:solidFill>
              <a:srgbClr val="FFFFFF">
                <a:lumMod val="85000"/>
              </a:srgbClr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  <p:sp>
          <p:nvSpPr>
            <p:cNvPr id="24" name="Trapezoid 23"/>
            <p:cNvSpPr/>
            <p:nvPr/>
          </p:nvSpPr>
          <p:spPr>
            <a:xfrm rot="16200000">
              <a:off x="3068804" y="2414894"/>
              <a:ext cx="3357499" cy="442562"/>
            </a:xfrm>
            <a:prstGeom prst="trapezoid">
              <a:avLst>
                <a:gd name="adj" fmla="val 105920"/>
              </a:avLst>
            </a:prstGeom>
            <a:solidFill>
              <a:srgbClr val="FFFFFF">
                <a:lumMod val="85000"/>
              </a:srgbClr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  <p:sp>
          <p:nvSpPr>
            <p:cNvPr id="25" name="Trapezoid 24"/>
            <p:cNvSpPr/>
            <p:nvPr/>
          </p:nvSpPr>
          <p:spPr>
            <a:xfrm rot="5400000">
              <a:off x="213697" y="2414894"/>
              <a:ext cx="3357499" cy="442562"/>
            </a:xfrm>
            <a:prstGeom prst="trapezoid">
              <a:avLst>
                <a:gd name="adj" fmla="val 105920"/>
              </a:avLst>
            </a:prstGeom>
            <a:solidFill>
              <a:srgbClr val="FFFFFF">
                <a:lumMod val="85000"/>
              </a:srgbClr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129478" y="3453473"/>
            <a:ext cx="104638" cy="660491"/>
            <a:chOff x="901693" y="2425700"/>
            <a:chExt cx="104638" cy="660491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954013" y="2425700"/>
              <a:ext cx="0" cy="660491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>
            <a:xfrm flipV="1">
              <a:off x="901693" y="2551453"/>
              <a:ext cx="10463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>
            <a:xfrm flipV="1">
              <a:off x="901693" y="2970003"/>
              <a:ext cx="10463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>
            <a:xfrm flipV="1">
              <a:off x="901693" y="2760729"/>
              <a:ext cx="10463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sp>
        <p:nvSpPr>
          <p:cNvPr id="7" name="Smallbox"/>
          <p:cNvSpPr/>
          <p:nvPr/>
        </p:nvSpPr>
        <p:spPr>
          <a:xfrm>
            <a:off x="4914610" y="2710165"/>
            <a:ext cx="523546" cy="1486617"/>
          </a:xfrm>
          <a:prstGeom prst="cube">
            <a:avLst/>
          </a:prstGeom>
          <a:solidFill>
            <a:srgbClr val="FFFFFF">
              <a:lumMod val="65000"/>
            </a:srgbClr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bas Neue"/>
              <a:ea typeface="+mn-ea"/>
              <a:cs typeface="+mn-cs"/>
            </a:endParaRPr>
          </a:p>
        </p:txBody>
      </p:sp>
      <p:sp>
        <p:nvSpPr>
          <p:cNvPr id="8" name="Emitter"/>
          <p:cNvSpPr/>
          <p:nvPr/>
        </p:nvSpPr>
        <p:spPr>
          <a:xfrm>
            <a:off x="4252720" y="1000636"/>
            <a:ext cx="397064" cy="397064"/>
          </a:xfrm>
          <a:prstGeom prst="sun">
            <a:avLst/>
          </a:prstGeom>
          <a:solidFill>
            <a:srgbClr val="FF8100"/>
          </a:solidFill>
          <a:ln w="12700" cap="flat" cmpd="sng" algn="ctr">
            <a:solidFill>
              <a:srgbClr val="FF81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bas Neue"/>
              <a:ea typeface="+mn-ea"/>
              <a:cs typeface="+mn-cs"/>
            </a:endParaRPr>
          </a:p>
        </p:txBody>
      </p:sp>
      <p:grpSp>
        <p:nvGrpSpPr>
          <p:cNvPr id="9" name="Eye"/>
          <p:cNvGrpSpPr/>
          <p:nvPr/>
        </p:nvGrpSpPr>
        <p:grpSpPr>
          <a:xfrm rot="18000000">
            <a:off x="-305015" y="3259911"/>
            <a:ext cx="891803" cy="891803"/>
            <a:chOff x="1489410" y="1557416"/>
            <a:chExt cx="537953" cy="537953"/>
          </a:xfrm>
        </p:grpSpPr>
        <p:sp>
          <p:nvSpPr>
            <p:cNvPr id="11" name="Arc 10"/>
            <p:cNvSpPr/>
            <p:nvPr/>
          </p:nvSpPr>
          <p:spPr>
            <a:xfrm rot="3654016">
              <a:off x="1489410" y="1557416"/>
              <a:ext cx="537953" cy="537953"/>
            </a:xfrm>
            <a:prstGeom prst="arc">
              <a:avLst>
                <a:gd name="adj1" fmla="val 19283451"/>
                <a:gd name="adj2" fmla="val 2293257"/>
              </a:avLst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3654016" flipV="1">
              <a:off x="1732755" y="1777281"/>
              <a:ext cx="274159" cy="163173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>
            <a:xfrm rot="3654016">
              <a:off x="1601870" y="1863541"/>
              <a:ext cx="260772" cy="159242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14" name="Oval 13"/>
            <p:cNvSpPr/>
            <p:nvPr/>
          </p:nvSpPr>
          <p:spPr>
            <a:xfrm rot="3654016">
              <a:off x="1874952" y="2008557"/>
              <a:ext cx="33621" cy="79621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</p:grpSp>
      <p:pic>
        <p:nvPicPr>
          <p:cNvPr id="10" name="Teapot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81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086" b="70974" l="12229" r="93294"/>
                    </a14:imgEffect>
                  </a14:imgLayer>
                </a14:imgProps>
              </a:ext>
            </a:extLst>
          </a:blip>
          <a:srcRect l="11032" t="26401" r="5234" b="29604"/>
          <a:stretch/>
        </p:blipFill>
        <p:spPr>
          <a:xfrm>
            <a:off x="3057287" y="3489802"/>
            <a:ext cx="1359434" cy="75230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32000"/>
              </a:prstClr>
            </a:outerShdw>
          </a:effectLst>
        </p:spPr>
      </p:pic>
      <p:cxnSp>
        <p:nvCxnSpPr>
          <p:cNvPr id="27" name="Straight Connector 26"/>
          <p:cNvCxnSpPr>
            <a:stCxn id="14" idx="5"/>
          </p:cNvCxnSpPr>
          <p:nvPr/>
        </p:nvCxnSpPr>
        <p:spPr>
          <a:xfrm>
            <a:off x="589093" y="3745290"/>
            <a:ext cx="2950409" cy="305324"/>
          </a:xfrm>
          <a:prstGeom prst="line">
            <a:avLst/>
          </a:prstGeom>
          <a:ln w="38100">
            <a:solidFill>
              <a:schemeClr val="accent3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5073741" y="2580380"/>
            <a:ext cx="890059" cy="1257486"/>
          </a:xfrm>
          <a:prstGeom prst="line">
            <a:avLst/>
          </a:prstGeom>
          <a:ln w="38100">
            <a:solidFill>
              <a:schemeClr val="accent3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4451255" y="1192071"/>
            <a:ext cx="1493900" cy="1367129"/>
          </a:xfrm>
          <a:prstGeom prst="line">
            <a:avLst/>
          </a:prstGeom>
          <a:ln w="38100">
            <a:solidFill>
              <a:schemeClr val="accent3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545878" y="3859038"/>
            <a:ext cx="1536918" cy="196970"/>
          </a:xfrm>
          <a:prstGeom prst="line">
            <a:avLst/>
          </a:prstGeom>
          <a:ln w="38100">
            <a:solidFill>
              <a:schemeClr val="accent3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4" idx="7"/>
          </p:cNvCxnSpPr>
          <p:nvPr/>
        </p:nvCxnSpPr>
        <p:spPr>
          <a:xfrm>
            <a:off x="590560" y="3651968"/>
            <a:ext cx="3108073" cy="154314"/>
          </a:xfrm>
          <a:prstGeom prst="line">
            <a:avLst/>
          </a:prstGeom>
          <a:ln w="381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3681183" y="3804368"/>
            <a:ext cx="1392558" cy="26727"/>
          </a:xfrm>
          <a:prstGeom prst="line">
            <a:avLst/>
          </a:prstGeom>
          <a:ln w="38100">
            <a:solidFill>
              <a:schemeClr val="accent2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5073741" y="2580380"/>
            <a:ext cx="890059" cy="1257486"/>
          </a:xfrm>
          <a:prstGeom prst="line">
            <a:avLst/>
          </a:prstGeom>
          <a:ln w="38100"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 flipV="1">
            <a:off x="4451255" y="1192071"/>
            <a:ext cx="1493900" cy="1367129"/>
          </a:xfrm>
          <a:prstGeom prst="line">
            <a:avLst/>
          </a:prstGeom>
          <a:ln w="38100"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2711044" y="3729125"/>
            <a:ext cx="0" cy="268651"/>
          </a:xfrm>
          <a:prstGeom prst="straightConnector1">
            <a:avLst/>
          </a:prstGeom>
          <a:ln w="38100">
            <a:solidFill>
              <a:schemeClr val="accent1"/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2165350" y="2806700"/>
            <a:ext cx="540990" cy="920811"/>
          </a:xfrm>
          <a:prstGeom prst="straightConnector1">
            <a:avLst/>
          </a:prstGeom>
          <a:ln w="38100">
            <a:solidFill>
              <a:schemeClr val="accent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516990" y="2122440"/>
            <a:ext cx="2130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Estimate difference</a:t>
            </a:r>
            <a:br>
              <a:rPr lang="en-US" sz="2000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en-US" sz="2000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between paths</a:t>
            </a:r>
            <a:endParaRPr lang="en-US" sz="2000" dirty="0">
              <a:solidFill>
                <a:srgbClr val="54545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85576" y="3921562"/>
            <a:ext cx="1173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Base path</a:t>
            </a:r>
            <a:endParaRPr lang="en-US" sz="2000" dirty="0">
              <a:solidFill>
                <a:srgbClr val="54545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97086" y="3274177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Offset path</a:t>
            </a:r>
            <a:endParaRPr lang="en-US" sz="2000" dirty="0">
              <a:solidFill>
                <a:srgbClr val="54545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10</a:t>
            </a:fld>
            <a:endParaRPr lang="en-US"/>
          </a:p>
        </p:txBody>
      </p:sp>
      <p:sp>
        <p:nvSpPr>
          <p:cNvPr id="37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Previous Work:</a:t>
            </a:r>
            <a:endParaRPr lang="en-US" sz="2000" i="1" dirty="0">
              <a:solidFill>
                <a:srgbClr val="E6B9B8"/>
              </a:solidFill>
            </a:endParaRPr>
          </a:p>
        </p:txBody>
      </p:sp>
      <p:sp>
        <p:nvSpPr>
          <p:cNvPr id="39" name="TextBox 65"/>
          <p:cNvSpPr txBox="1"/>
          <p:nvPr/>
        </p:nvSpPr>
        <p:spPr>
          <a:xfrm>
            <a:off x="6103277" y="2059219"/>
            <a:ext cx="30300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Correlation</a:t>
            </a:r>
            <a:r>
              <a:rPr lang="fr-FR" sz="2000" b="1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fr-FR" sz="2000" b="1" dirty="0" err="1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between</a:t>
            </a:r>
            <a:r>
              <a:rPr lang="fr-FR" sz="2000" b="1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fr-FR" sz="2000" b="1" dirty="0" err="1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paths</a:t>
            </a:r>
            <a:endParaRPr lang="fr-FR" sz="2000" b="1" dirty="0" smtClean="0">
              <a:solidFill>
                <a:srgbClr val="54545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Wingdings" panose="05000000000000000000" pitchFamily="2" charset="2"/>
              </a:rPr>
              <a:t>More </a:t>
            </a:r>
            <a:r>
              <a:rPr lang="fr-FR" sz="2000" dirty="0" err="1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Wingdings" panose="05000000000000000000" pitchFamily="2" charset="2"/>
              </a:rPr>
              <a:t>terms</a:t>
            </a:r>
            <a:r>
              <a:rPr lang="fr-FR" sz="2000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Wingdings" panose="05000000000000000000" pitchFamily="2" charset="2"/>
              </a:rPr>
              <a:t> in </a:t>
            </a:r>
            <a:r>
              <a:rPr lang="fr-FR" sz="2000" dirty="0" err="1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Wingdings" panose="05000000000000000000" pitchFamily="2" charset="2"/>
              </a:rPr>
              <a:t>common</a:t>
            </a:r>
            <a:endParaRPr lang="fr-FR" sz="2000" dirty="0" smtClean="0">
              <a:solidFill>
                <a:srgbClr val="54545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 err="1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Wingdings" panose="05000000000000000000" pitchFamily="2" charset="2"/>
              </a:rPr>
              <a:t>Better</a:t>
            </a:r>
            <a:r>
              <a:rPr lang="fr-FR" sz="2000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Wingdings" panose="05000000000000000000" pitchFamily="2" charset="2"/>
              </a:rPr>
              <a:t> gradient </a:t>
            </a:r>
            <a:r>
              <a:rPr lang="fr-FR" sz="2000" dirty="0" err="1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Wingdings" panose="05000000000000000000" pitchFamily="2" charset="2"/>
              </a:rPr>
              <a:t>estimate</a:t>
            </a:r>
            <a:endParaRPr lang="fr-FR" sz="2000" dirty="0" smtClean="0">
              <a:solidFill>
                <a:srgbClr val="54545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Wingdings" panose="05000000000000000000" pitchFamily="2" charset="2"/>
            </a:endParaRPr>
          </a:p>
          <a:p>
            <a:pPr algn="ctr"/>
            <a:endParaRPr lang="fr-FR" sz="2000" dirty="0">
              <a:solidFill>
                <a:srgbClr val="54545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493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10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Gradient-Domain Path Reusing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00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508064" y="870396"/>
            <a:ext cx="3972995" cy="3556824"/>
            <a:chOff x="4175760" y="977978"/>
            <a:chExt cx="3718560" cy="3392162"/>
          </a:xfrm>
        </p:grpSpPr>
        <p:grpSp>
          <p:nvGrpSpPr>
            <p:cNvPr id="3" name="Group 2"/>
            <p:cNvGrpSpPr/>
            <p:nvPr/>
          </p:nvGrpSpPr>
          <p:grpSpPr>
            <a:xfrm>
              <a:off x="4514930" y="1192487"/>
              <a:ext cx="3072694" cy="3122404"/>
              <a:chOff x="2799230" y="957425"/>
              <a:chExt cx="3304047" cy="3357500"/>
            </a:xfrm>
          </p:grpSpPr>
          <p:grpSp>
            <p:nvGrpSpPr>
              <p:cNvPr id="6" name="Box"/>
              <p:cNvGrpSpPr/>
              <p:nvPr/>
            </p:nvGrpSpPr>
            <p:grpSpPr>
              <a:xfrm>
                <a:off x="2799230" y="957425"/>
                <a:ext cx="3304047" cy="3357500"/>
                <a:chOff x="1664788" y="957425"/>
                <a:chExt cx="3304047" cy="3357500"/>
              </a:xfrm>
            </p:grpSpPr>
            <p:sp>
              <p:nvSpPr>
                <p:cNvPr id="7" name="Rectangle 6"/>
                <p:cNvSpPr/>
                <p:nvPr/>
              </p:nvSpPr>
              <p:spPr>
                <a:xfrm>
                  <a:off x="2107351" y="1426716"/>
                  <a:ext cx="2418919" cy="2418919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sng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Bebas Neue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Trapezoid 7"/>
                <p:cNvSpPr/>
                <p:nvPr/>
              </p:nvSpPr>
              <p:spPr>
                <a:xfrm>
                  <a:off x="1664789" y="3845635"/>
                  <a:ext cx="3304044" cy="469290"/>
                </a:xfrm>
                <a:prstGeom prst="trapezoid">
                  <a:avLst>
                    <a:gd name="adj" fmla="val 94342"/>
                  </a:avLst>
                </a:prstGeom>
                <a:solidFill>
                  <a:srgbClr val="FFFFFF">
                    <a:lumMod val="85000"/>
                  </a:srgbClr>
                </a:solidFill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sng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Bebas Neue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Trapezoid 8"/>
                <p:cNvSpPr/>
                <p:nvPr/>
              </p:nvSpPr>
              <p:spPr>
                <a:xfrm rot="10800000">
                  <a:off x="1664788" y="957426"/>
                  <a:ext cx="3304044" cy="469290"/>
                </a:xfrm>
                <a:prstGeom prst="trapezoid">
                  <a:avLst>
                    <a:gd name="adj" fmla="val 94342"/>
                  </a:avLst>
                </a:prstGeom>
                <a:solidFill>
                  <a:srgbClr val="FFFFFF">
                    <a:lumMod val="85000"/>
                  </a:srgbClr>
                </a:solidFill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sng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Bebas Neue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Trapezoid 9"/>
                <p:cNvSpPr/>
                <p:nvPr/>
              </p:nvSpPr>
              <p:spPr>
                <a:xfrm rot="16200000">
                  <a:off x="3068804" y="2414894"/>
                  <a:ext cx="3357499" cy="442562"/>
                </a:xfrm>
                <a:prstGeom prst="trapezoid">
                  <a:avLst>
                    <a:gd name="adj" fmla="val 105920"/>
                  </a:avLst>
                </a:prstGeom>
                <a:solidFill>
                  <a:srgbClr val="FFFFFF">
                    <a:lumMod val="85000"/>
                  </a:srgbClr>
                </a:solidFill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sng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Bebas Neue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Trapezoid 10"/>
                <p:cNvSpPr/>
                <p:nvPr/>
              </p:nvSpPr>
              <p:spPr>
                <a:xfrm rot="5400000">
                  <a:off x="213697" y="2414894"/>
                  <a:ext cx="3357499" cy="442562"/>
                </a:xfrm>
                <a:prstGeom prst="trapezoid">
                  <a:avLst>
                    <a:gd name="adj" fmla="val 105920"/>
                  </a:avLst>
                </a:prstGeom>
                <a:solidFill>
                  <a:srgbClr val="FFFFFF">
                    <a:lumMod val="85000"/>
                  </a:srgbClr>
                </a:solidFill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sng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Bebas Neue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7" name="Teapot"/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rgbClr val="FF810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1086" b="70974" l="12229" r="93294"/>
                        </a14:imgEffect>
                      </a14:imgLayer>
                    </a14:imgProps>
                  </a:ext>
                </a:extLst>
              </a:blip>
              <a:srcRect l="11032" t="26401" r="5234" b="29604"/>
              <a:stretch/>
            </p:blipFill>
            <p:spPr>
              <a:xfrm>
                <a:off x="3057287" y="3489802"/>
                <a:ext cx="1359434" cy="75230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32000"/>
                  </a:prstClr>
                </a:outerShdw>
              </a:effectLst>
            </p:spPr>
          </p:pic>
          <p:sp>
            <p:nvSpPr>
              <p:cNvPr id="19" name="Smallbox"/>
              <p:cNvSpPr/>
              <p:nvPr/>
            </p:nvSpPr>
            <p:spPr>
              <a:xfrm>
                <a:off x="4914610" y="2710165"/>
                <a:ext cx="523546" cy="1486617"/>
              </a:xfrm>
              <a:prstGeom prst="cube">
                <a:avLst/>
              </a:prstGeom>
              <a:solidFill>
                <a:srgbClr val="FFFFFF">
                  <a:lumMod val="65000"/>
                </a:srgbClr>
              </a:solidFill>
              <a:ln w="19050" cap="flat" cmpd="sng" algn="ctr">
                <a:solidFill>
                  <a:srgbClr val="000000"/>
                </a:solidFill>
                <a:prstDash val="solid"/>
                <a:miter lim="800000"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bas Neue"/>
                  <a:ea typeface="+mn-ea"/>
                  <a:cs typeface="+mn-cs"/>
                </a:endParaRPr>
              </a:p>
            </p:txBody>
          </p:sp>
          <p:sp>
            <p:nvSpPr>
              <p:cNvPr id="20" name="Emitter"/>
              <p:cNvSpPr/>
              <p:nvPr/>
            </p:nvSpPr>
            <p:spPr>
              <a:xfrm>
                <a:off x="4252720" y="1000636"/>
                <a:ext cx="397064" cy="397064"/>
              </a:xfrm>
              <a:prstGeom prst="sun">
                <a:avLst/>
              </a:prstGeom>
              <a:solidFill>
                <a:srgbClr val="FF8100"/>
              </a:solidFill>
              <a:ln w="12700" cap="flat" cmpd="sng" algn="ctr">
                <a:solidFill>
                  <a:srgbClr val="FF8100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bas Neue"/>
                  <a:ea typeface="+mn-ea"/>
                  <a:cs typeface="+mn-cs"/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4175760" y="977978"/>
              <a:ext cx="3718560" cy="3392162"/>
            </a:xfrm>
            <a:prstGeom prst="rect">
              <a:avLst/>
            </a:prstGeom>
            <a:solidFill>
              <a:srgbClr val="F5F6F6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Path reusing vs. Gradient-domain Rendering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197190" y="1524640"/>
            <a:ext cx="1489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Path Reusing</a:t>
            </a:r>
            <a:endParaRPr lang="en-US" sz="2000" b="1" dirty="0">
              <a:solidFill>
                <a:srgbClr val="54545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pSp>
        <p:nvGrpSpPr>
          <p:cNvPr id="75" name="Eye"/>
          <p:cNvGrpSpPr/>
          <p:nvPr/>
        </p:nvGrpSpPr>
        <p:grpSpPr>
          <a:xfrm rot="18000000">
            <a:off x="1423434" y="1298204"/>
            <a:ext cx="891803" cy="891803"/>
            <a:chOff x="1489410" y="1557416"/>
            <a:chExt cx="537953" cy="537953"/>
          </a:xfrm>
        </p:grpSpPr>
        <p:sp>
          <p:nvSpPr>
            <p:cNvPr id="76" name="Arc 75"/>
            <p:cNvSpPr/>
            <p:nvPr/>
          </p:nvSpPr>
          <p:spPr>
            <a:xfrm rot="3654016">
              <a:off x="1489410" y="1557416"/>
              <a:ext cx="537953" cy="537953"/>
            </a:xfrm>
            <a:prstGeom prst="arc">
              <a:avLst>
                <a:gd name="adj1" fmla="val 19283451"/>
                <a:gd name="adj2" fmla="val 2293257"/>
              </a:avLst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 rot="3654016" flipV="1">
              <a:off x="1732755" y="1777281"/>
              <a:ext cx="274159" cy="163173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>
            <a:xfrm rot="3654016">
              <a:off x="1601870" y="1863541"/>
              <a:ext cx="260772" cy="159242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79" name="Oval 78"/>
            <p:cNvSpPr/>
            <p:nvPr/>
          </p:nvSpPr>
          <p:spPr>
            <a:xfrm rot="3654016">
              <a:off x="1874952" y="2008557"/>
              <a:ext cx="33621" cy="79621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760964" y="1318710"/>
            <a:ext cx="162648" cy="1026658"/>
            <a:chOff x="901693" y="2425700"/>
            <a:chExt cx="104638" cy="660491"/>
          </a:xfrm>
        </p:grpSpPr>
        <p:cxnSp>
          <p:nvCxnSpPr>
            <p:cNvPr id="82" name="Straight Connector 81"/>
            <p:cNvCxnSpPr/>
            <p:nvPr/>
          </p:nvCxnSpPr>
          <p:spPr>
            <a:xfrm flipV="1">
              <a:off x="954013" y="2425700"/>
              <a:ext cx="0" cy="660491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>
            <a:xfrm flipV="1">
              <a:off x="901693" y="2551453"/>
              <a:ext cx="10463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>
            <a:xfrm flipV="1">
              <a:off x="901693" y="2970003"/>
              <a:ext cx="10463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>
            <a:xfrm flipV="1">
              <a:off x="901693" y="2760729"/>
              <a:ext cx="10463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87" name="Straight Connector 86"/>
          <p:cNvCxnSpPr/>
          <p:nvPr/>
        </p:nvCxnSpPr>
        <p:spPr>
          <a:xfrm>
            <a:off x="4990261" y="2268956"/>
            <a:ext cx="882955" cy="29503"/>
          </a:xfrm>
          <a:prstGeom prst="line">
            <a:avLst/>
          </a:prstGeom>
          <a:ln w="38100">
            <a:solidFill>
              <a:schemeClr val="accent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5873216" y="2298459"/>
            <a:ext cx="1001335" cy="283121"/>
          </a:xfrm>
          <a:prstGeom prst="line">
            <a:avLst/>
          </a:prstGeom>
          <a:ln w="38100">
            <a:solidFill>
              <a:schemeClr val="accent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6883826" y="2237705"/>
            <a:ext cx="822173" cy="343875"/>
          </a:xfrm>
          <a:prstGeom prst="line">
            <a:avLst/>
          </a:prstGeom>
          <a:ln w="38100">
            <a:solidFill>
              <a:schemeClr val="accent1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2311039" y="1579710"/>
            <a:ext cx="3029693" cy="121063"/>
          </a:xfrm>
          <a:prstGeom prst="line">
            <a:avLst/>
          </a:prstGeom>
          <a:ln w="38100">
            <a:solidFill>
              <a:schemeClr val="accent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5316512" y="1574912"/>
            <a:ext cx="785380" cy="257127"/>
          </a:xfrm>
          <a:prstGeom prst="line">
            <a:avLst/>
          </a:prstGeom>
          <a:ln w="38100">
            <a:solidFill>
              <a:schemeClr val="accent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6080466" y="1736612"/>
            <a:ext cx="1317166" cy="95428"/>
          </a:xfrm>
          <a:prstGeom prst="line">
            <a:avLst/>
          </a:prstGeom>
          <a:ln w="38100">
            <a:solidFill>
              <a:schemeClr val="accent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7385049" y="1710480"/>
            <a:ext cx="564919" cy="7092"/>
          </a:xfrm>
          <a:prstGeom prst="line">
            <a:avLst/>
          </a:prstGeom>
          <a:ln w="38100">
            <a:solidFill>
              <a:schemeClr val="accent6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4933349" y="1855482"/>
            <a:ext cx="1094818" cy="389816"/>
          </a:xfrm>
          <a:prstGeom prst="line">
            <a:avLst/>
          </a:prstGeom>
          <a:ln w="38100">
            <a:gradFill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5400000" scaled="1"/>
            </a:gra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267587" y="1602445"/>
            <a:ext cx="552618" cy="654439"/>
          </a:xfrm>
          <a:prstGeom prst="line">
            <a:avLst/>
          </a:prstGeom>
          <a:ln w="38100">
            <a:gradFill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5400000" scaled="1"/>
            </a:gra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283832" y="1761680"/>
            <a:ext cx="2685780" cy="515853"/>
          </a:xfrm>
          <a:prstGeom prst="line">
            <a:avLst/>
          </a:prstGeom>
          <a:ln w="38100">
            <a:solidFill>
              <a:schemeClr val="accent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12</a:t>
            </a:fld>
            <a:endParaRPr lang="en-US"/>
          </a:p>
        </p:txBody>
      </p:sp>
      <p:grpSp>
        <p:nvGrpSpPr>
          <p:cNvPr id="62" name="Eye"/>
          <p:cNvGrpSpPr/>
          <p:nvPr/>
        </p:nvGrpSpPr>
        <p:grpSpPr>
          <a:xfrm rot="18000000">
            <a:off x="1423434" y="3056918"/>
            <a:ext cx="891803" cy="891803"/>
            <a:chOff x="1489410" y="1557416"/>
            <a:chExt cx="537953" cy="537953"/>
          </a:xfrm>
        </p:grpSpPr>
        <p:sp>
          <p:nvSpPr>
            <p:cNvPr id="64" name="Arc 63"/>
            <p:cNvSpPr/>
            <p:nvPr/>
          </p:nvSpPr>
          <p:spPr>
            <a:xfrm rot="3654016">
              <a:off x="1489410" y="1557416"/>
              <a:ext cx="537953" cy="537953"/>
            </a:xfrm>
            <a:prstGeom prst="arc">
              <a:avLst>
                <a:gd name="adj1" fmla="val 19283451"/>
                <a:gd name="adj2" fmla="val 2293257"/>
              </a:avLst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  <p:cxnSp>
          <p:nvCxnSpPr>
            <p:cNvPr id="65" name="Straight Connector 13"/>
            <p:cNvCxnSpPr/>
            <p:nvPr/>
          </p:nvCxnSpPr>
          <p:spPr>
            <a:xfrm rot="3654016" flipV="1">
              <a:off x="1732755" y="1777281"/>
              <a:ext cx="274159" cy="163173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14"/>
            <p:cNvCxnSpPr/>
            <p:nvPr/>
          </p:nvCxnSpPr>
          <p:spPr>
            <a:xfrm rot="3654016">
              <a:off x="1601870" y="1863541"/>
              <a:ext cx="260772" cy="159242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67" name="Oval 15"/>
            <p:cNvSpPr/>
            <p:nvPr/>
          </p:nvSpPr>
          <p:spPr>
            <a:xfrm rot="3654016">
              <a:off x="1874952" y="2008557"/>
              <a:ext cx="33621" cy="79621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</p:grpSp>
      <p:sp>
        <p:nvSpPr>
          <p:cNvPr id="68" name="TextBox 21"/>
          <p:cNvSpPr txBox="1"/>
          <p:nvPr/>
        </p:nvSpPr>
        <p:spPr>
          <a:xfrm>
            <a:off x="-135758" y="3071336"/>
            <a:ext cx="2161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Gradient Domain Rendering</a:t>
            </a:r>
            <a:endParaRPr lang="en-US" sz="2000" b="1" dirty="0">
              <a:solidFill>
                <a:srgbClr val="54545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pSp>
        <p:nvGrpSpPr>
          <p:cNvPr id="69" name="Group 22"/>
          <p:cNvGrpSpPr/>
          <p:nvPr/>
        </p:nvGrpSpPr>
        <p:grpSpPr>
          <a:xfrm>
            <a:off x="3760964" y="3077424"/>
            <a:ext cx="162648" cy="1026658"/>
            <a:chOff x="901693" y="2425700"/>
            <a:chExt cx="104638" cy="660491"/>
          </a:xfrm>
        </p:grpSpPr>
        <p:cxnSp>
          <p:nvCxnSpPr>
            <p:cNvPr id="70" name="Straight Connector 23"/>
            <p:cNvCxnSpPr/>
            <p:nvPr/>
          </p:nvCxnSpPr>
          <p:spPr>
            <a:xfrm flipV="1">
              <a:off x="954013" y="2425700"/>
              <a:ext cx="0" cy="660491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71" name="Straight Connector 24"/>
            <p:cNvCxnSpPr/>
            <p:nvPr/>
          </p:nvCxnSpPr>
          <p:spPr>
            <a:xfrm flipV="1">
              <a:off x="901693" y="2551453"/>
              <a:ext cx="10463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25"/>
            <p:cNvCxnSpPr/>
            <p:nvPr/>
          </p:nvCxnSpPr>
          <p:spPr>
            <a:xfrm flipV="1">
              <a:off x="901693" y="2970003"/>
              <a:ext cx="10463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26"/>
            <p:cNvCxnSpPr/>
            <p:nvPr/>
          </p:nvCxnSpPr>
          <p:spPr>
            <a:xfrm flipV="1">
              <a:off x="901693" y="2760729"/>
              <a:ext cx="10463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74" name="Straight Connector 27"/>
          <p:cNvCxnSpPr/>
          <p:nvPr/>
        </p:nvCxnSpPr>
        <p:spPr>
          <a:xfrm>
            <a:off x="2318817" y="3465285"/>
            <a:ext cx="2885643" cy="46532"/>
          </a:xfrm>
          <a:prstGeom prst="line">
            <a:avLst/>
          </a:prstGeom>
          <a:ln w="381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36"/>
          <p:cNvCxnSpPr/>
          <p:nvPr/>
        </p:nvCxnSpPr>
        <p:spPr>
          <a:xfrm flipV="1">
            <a:off x="4995702" y="3798694"/>
            <a:ext cx="1090205" cy="228976"/>
          </a:xfrm>
          <a:prstGeom prst="line">
            <a:avLst/>
          </a:prstGeom>
          <a:ln w="38100">
            <a:solidFill>
              <a:schemeClr val="accent3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39"/>
          <p:cNvCxnSpPr/>
          <p:nvPr/>
        </p:nvCxnSpPr>
        <p:spPr>
          <a:xfrm>
            <a:off x="6085907" y="3798694"/>
            <a:ext cx="794085" cy="541600"/>
          </a:xfrm>
          <a:prstGeom prst="line">
            <a:avLst/>
          </a:prstGeom>
          <a:ln w="38100"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41"/>
          <p:cNvCxnSpPr/>
          <p:nvPr/>
        </p:nvCxnSpPr>
        <p:spPr>
          <a:xfrm flipV="1">
            <a:off x="6889267" y="3996419"/>
            <a:ext cx="822173" cy="343875"/>
          </a:xfrm>
          <a:prstGeom prst="line">
            <a:avLst/>
          </a:prstGeom>
          <a:ln w="38100"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45"/>
          <p:cNvCxnSpPr/>
          <p:nvPr/>
        </p:nvCxnSpPr>
        <p:spPr>
          <a:xfrm>
            <a:off x="5202676" y="3511817"/>
            <a:ext cx="883231" cy="261953"/>
          </a:xfrm>
          <a:prstGeom prst="line">
            <a:avLst/>
          </a:prstGeom>
          <a:ln w="38100">
            <a:solidFill>
              <a:schemeClr val="accent2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52"/>
          <p:cNvCxnSpPr/>
          <p:nvPr/>
        </p:nvCxnSpPr>
        <p:spPr>
          <a:xfrm>
            <a:off x="5340732" y="3272893"/>
            <a:ext cx="1149079" cy="125527"/>
          </a:xfrm>
          <a:prstGeom prst="line">
            <a:avLst/>
          </a:prstGeom>
          <a:ln w="38100">
            <a:solidFill>
              <a:schemeClr val="accent3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55"/>
          <p:cNvCxnSpPr/>
          <p:nvPr/>
        </p:nvCxnSpPr>
        <p:spPr>
          <a:xfrm flipV="1">
            <a:off x="6481410" y="3008146"/>
            <a:ext cx="695979" cy="376665"/>
          </a:xfrm>
          <a:prstGeom prst="line">
            <a:avLst/>
          </a:prstGeom>
          <a:ln w="38100"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58"/>
          <p:cNvCxnSpPr/>
          <p:nvPr/>
        </p:nvCxnSpPr>
        <p:spPr>
          <a:xfrm flipV="1">
            <a:off x="7160587" y="2682185"/>
            <a:ext cx="474090" cy="301052"/>
          </a:xfrm>
          <a:prstGeom prst="line">
            <a:avLst/>
          </a:prstGeom>
          <a:ln w="38100"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62"/>
          <p:cNvCxnSpPr/>
          <p:nvPr/>
        </p:nvCxnSpPr>
        <p:spPr>
          <a:xfrm flipV="1">
            <a:off x="4951129" y="3431279"/>
            <a:ext cx="1530281" cy="374795"/>
          </a:xfrm>
          <a:prstGeom prst="line">
            <a:avLst/>
          </a:prstGeom>
          <a:ln w="38100">
            <a:solidFill>
              <a:schemeClr val="accent2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49"/>
          <p:cNvCxnSpPr/>
          <p:nvPr/>
        </p:nvCxnSpPr>
        <p:spPr>
          <a:xfrm flipV="1">
            <a:off x="2316480" y="3230929"/>
            <a:ext cx="2993696" cy="228558"/>
          </a:xfrm>
          <a:prstGeom prst="line">
            <a:avLst/>
          </a:prstGeom>
          <a:ln w="38100">
            <a:solidFill>
              <a:schemeClr val="accent3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60"/>
          <p:cNvCxnSpPr>
            <a:stCxn id="67" idx="6"/>
          </p:cNvCxnSpPr>
          <p:nvPr/>
        </p:nvCxnSpPr>
        <p:spPr>
          <a:xfrm>
            <a:off x="2326437" y="3495765"/>
            <a:ext cx="2669265" cy="311275"/>
          </a:xfrm>
          <a:prstGeom prst="line">
            <a:avLst/>
          </a:prstGeom>
          <a:ln w="381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7"/>
          <p:cNvCxnSpPr/>
          <p:nvPr/>
        </p:nvCxnSpPr>
        <p:spPr>
          <a:xfrm>
            <a:off x="2309922" y="3511817"/>
            <a:ext cx="2685780" cy="515853"/>
          </a:xfrm>
          <a:prstGeom prst="line">
            <a:avLst/>
          </a:prstGeom>
          <a:ln w="38100">
            <a:solidFill>
              <a:schemeClr val="accent3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Our Method:</a:t>
            </a:r>
            <a:endParaRPr lang="en-US" sz="2000" i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44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508064" y="870396"/>
            <a:ext cx="3972995" cy="3556824"/>
            <a:chOff x="4175760" y="977978"/>
            <a:chExt cx="3718560" cy="3392162"/>
          </a:xfrm>
        </p:grpSpPr>
        <p:grpSp>
          <p:nvGrpSpPr>
            <p:cNvPr id="3" name="Group 2"/>
            <p:cNvGrpSpPr/>
            <p:nvPr/>
          </p:nvGrpSpPr>
          <p:grpSpPr>
            <a:xfrm>
              <a:off x="4514930" y="1192487"/>
              <a:ext cx="3072694" cy="3122404"/>
              <a:chOff x="2799230" y="957425"/>
              <a:chExt cx="3304047" cy="3357500"/>
            </a:xfrm>
          </p:grpSpPr>
          <p:grpSp>
            <p:nvGrpSpPr>
              <p:cNvPr id="6" name="Box"/>
              <p:cNvGrpSpPr/>
              <p:nvPr/>
            </p:nvGrpSpPr>
            <p:grpSpPr>
              <a:xfrm>
                <a:off x="2799230" y="957425"/>
                <a:ext cx="3304047" cy="3357500"/>
                <a:chOff x="1664788" y="957425"/>
                <a:chExt cx="3304047" cy="3357500"/>
              </a:xfrm>
            </p:grpSpPr>
            <p:sp>
              <p:nvSpPr>
                <p:cNvPr id="7" name="Rectangle 6"/>
                <p:cNvSpPr/>
                <p:nvPr/>
              </p:nvSpPr>
              <p:spPr>
                <a:xfrm>
                  <a:off x="2107351" y="1426716"/>
                  <a:ext cx="2418919" cy="2418919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sng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Bebas Neue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Trapezoid 7"/>
                <p:cNvSpPr/>
                <p:nvPr/>
              </p:nvSpPr>
              <p:spPr>
                <a:xfrm>
                  <a:off x="1664789" y="3845635"/>
                  <a:ext cx="3304044" cy="469290"/>
                </a:xfrm>
                <a:prstGeom prst="trapezoid">
                  <a:avLst>
                    <a:gd name="adj" fmla="val 94342"/>
                  </a:avLst>
                </a:prstGeom>
                <a:solidFill>
                  <a:srgbClr val="FFFFFF">
                    <a:lumMod val="85000"/>
                  </a:srgbClr>
                </a:solidFill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sng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Bebas Neue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Trapezoid 8"/>
                <p:cNvSpPr/>
                <p:nvPr/>
              </p:nvSpPr>
              <p:spPr>
                <a:xfrm rot="10800000">
                  <a:off x="1664788" y="957426"/>
                  <a:ext cx="3304044" cy="469290"/>
                </a:xfrm>
                <a:prstGeom prst="trapezoid">
                  <a:avLst>
                    <a:gd name="adj" fmla="val 94342"/>
                  </a:avLst>
                </a:prstGeom>
                <a:solidFill>
                  <a:srgbClr val="FFFFFF">
                    <a:lumMod val="85000"/>
                  </a:srgbClr>
                </a:solidFill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sng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Bebas Neue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Trapezoid 9"/>
                <p:cNvSpPr/>
                <p:nvPr/>
              </p:nvSpPr>
              <p:spPr>
                <a:xfrm rot="16200000">
                  <a:off x="3068804" y="2414894"/>
                  <a:ext cx="3357499" cy="442562"/>
                </a:xfrm>
                <a:prstGeom prst="trapezoid">
                  <a:avLst>
                    <a:gd name="adj" fmla="val 105920"/>
                  </a:avLst>
                </a:prstGeom>
                <a:solidFill>
                  <a:srgbClr val="FFFFFF">
                    <a:lumMod val="85000"/>
                  </a:srgbClr>
                </a:solidFill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sng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Bebas Neue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Trapezoid 10"/>
                <p:cNvSpPr/>
                <p:nvPr/>
              </p:nvSpPr>
              <p:spPr>
                <a:xfrm rot="5400000">
                  <a:off x="213697" y="2414894"/>
                  <a:ext cx="3357499" cy="442562"/>
                </a:xfrm>
                <a:prstGeom prst="trapezoid">
                  <a:avLst>
                    <a:gd name="adj" fmla="val 105920"/>
                  </a:avLst>
                </a:prstGeom>
                <a:solidFill>
                  <a:srgbClr val="FFFFFF">
                    <a:lumMod val="85000"/>
                  </a:srgbClr>
                </a:solidFill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sng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Bebas Neue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7" name="Teapot"/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rgbClr val="FF810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1086" b="70974" l="12229" r="93294"/>
                        </a14:imgEffect>
                      </a14:imgLayer>
                    </a14:imgProps>
                  </a:ext>
                </a:extLst>
              </a:blip>
              <a:srcRect l="11032" t="26401" r="5234" b="29604"/>
              <a:stretch/>
            </p:blipFill>
            <p:spPr>
              <a:xfrm>
                <a:off x="3057287" y="3489802"/>
                <a:ext cx="1359434" cy="75230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32000"/>
                  </a:prstClr>
                </a:outerShdw>
              </a:effectLst>
            </p:spPr>
          </p:pic>
          <p:sp>
            <p:nvSpPr>
              <p:cNvPr id="19" name="Smallbox"/>
              <p:cNvSpPr/>
              <p:nvPr/>
            </p:nvSpPr>
            <p:spPr>
              <a:xfrm>
                <a:off x="4914610" y="2710165"/>
                <a:ext cx="523546" cy="1486617"/>
              </a:xfrm>
              <a:prstGeom prst="cube">
                <a:avLst/>
              </a:prstGeom>
              <a:solidFill>
                <a:srgbClr val="FFFFFF">
                  <a:lumMod val="65000"/>
                </a:srgbClr>
              </a:solidFill>
              <a:ln w="19050" cap="flat" cmpd="sng" algn="ctr">
                <a:solidFill>
                  <a:srgbClr val="000000"/>
                </a:solidFill>
                <a:prstDash val="solid"/>
                <a:miter lim="800000"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bas Neue"/>
                  <a:ea typeface="+mn-ea"/>
                  <a:cs typeface="+mn-cs"/>
                </a:endParaRPr>
              </a:p>
            </p:txBody>
          </p:sp>
          <p:sp>
            <p:nvSpPr>
              <p:cNvPr id="20" name="Emitter"/>
              <p:cNvSpPr/>
              <p:nvPr/>
            </p:nvSpPr>
            <p:spPr>
              <a:xfrm>
                <a:off x="4252720" y="1000636"/>
                <a:ext cx="397064" cy="397064"/>
              </a:xfrm>
              <a:prstGeom prst="sun">
                <a:avLst/>
              </a:prstGeom>
              <a:solidFill>
                <a:srgbClr val="FF8100"/>
              </a:solidFill>
              <a:ln w="12700" cap="flat" cmpd="sng" algn="ctr">
                <a:solidFill>
                  <a:srgbClr val="FF8100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bas Neue"/>
                  <a:ea typeface="+mn-ea"/>
                  <a:cs typeface="+mn-cs"/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4175760" y="977978"/>
              <a:ext cx="3718560" cy="3392162"/>
            </a:xfrm>
            <a:prstGeom prst="rect">
              <a:avLst/>
            </a:prstGeom>
            <a:solidFill>
              <a:srgbClr val="F5F6F6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2" name="Picture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859" y="1128722"/>
            <a:ext cx="2140154" cy="1398160"/>
          </a:xfrm>
          <a:prstGeom prst="rect">
            <a:avLst/>
          </a:prstGeom>
        </p:spPr>
      </p:pic>
      <p:pic>
        <p:nvPicPr>
          <p:cNvPr id="111" name="Picture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794" y="2855925"/>
            <a:ext cx="2140154" cy="13981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Specular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hit point</a:t>
            </a:r>
            <a:endParaRPr lang="en-US" sz="2000" dirty="0"/>
          </a:p>
        </p:txBody>
      </p:sp>
      <p:grpSp>
        <p:nvGrpSpPr>
          <p:cNvPr id="75" name="Eye"/>
          <p:cNvGrpSpPr/>
          <p:nvPr/>
        </p:nvGrpSpPr>
        <p:grpSpPr>
          <a:xfrm rot="18000000">
            <a:off x="1423434" y="1298204"/>
            <a:ext cx="891803" cy="891803"/>
            <a:chOff x="1489410" y="1557416"/>
            <a:chExt cx="537953" cy="537953"/>
          </a:xfrm>
        </p:grpSpPr>
        <p:sp>
          <p:nvSpPr>
            <p:cNvPr id="76" name="Arc 75"/>
            <p:cNvSpPr/>
            <p:nvPr/>
          </p:nvSpPr>
          <p:spPr>
            <a:xfrm rot="3654016">
              <a:off x="1489410" y="1557416"/>
              <a:ext cx="537953" cy="537953"/>
            </a:xfrm>
            <a:prstGeom prst="arc">
              <a:avLst>
                <a:gd name="adj1" fmla="val 19283451"/>
                <a:gd name="adj2" fmla="val 2293257"/>
              </a:avLst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 rot="3654016" flipV="1">
              <a:off x="1732755" y="1777281"/>
              <a:ext cx="274159" cy="163173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>
            <a:xfrm rot="3654016">
              <a:off x="1601870" y="1863541"/>
              <a:ext cx="260772" cy="159242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79" name="Oval 78"/>
            <p:cNvSpPr/>
            <p:nvPr/>
          </p:nvSpPr>
          <p:spPr>
            <a:xfrm rot="3654016">
              <a:off x="1874952" y="2008557"/>
              <a:ext cx="33621" cy="79621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760964" y="1318710"/>
            <a:ext cx="162648" cy="1026658"/>
            <a:chOff x="901693" y="2425700"/>
            <a:chExt cx="104638" cy="660491"/>
          </a:xfrm>
        </p:grpSpPr>
        <p:cxnSp>
          <p:nvCxnSpPr>
            <p:cNvPr id="82" name="Straight Connector 81"/>
            <p:cNvCxnSpPr/>
            <p:nvPr/>
          </p:nvCxnSpPr>
          <p:spPr>
            <a:xfrm flipV="1">
              <a:off x="954013" y="2425700"/>
              <a:ext cx="0" cy="660491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>
            <a:xfrm flipV="1">
              <a:off x="901693" y="2551453"/>
              <a:ext cx="10463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>
            <a:xfrm flipV="1">
              <a:off x="901693" y="2970003"/>
              <a:ext cx="10463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>
            <a:xfrm flipV="1">
              <a:off x="901693" y="2760729"/>
              <a:ext cx="10463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87" name="Straight Connector 86"/>
          <p:cNvCxnSpPr/>
          <p:nvPr/>
        </p:nvCxnSpPr>
        <p:spPr>
          <a:xfrm>
            <a:off x="4990261" y="2268956"/>
            <a:ext cx="882955" cy="29503"/>
          </a:xfrm>
          <a:prstGeom prst="line">
            <a:avLst/>
          </a:prstGeom>
          <a:ln w="38100">
            <a:solidFill>
              <a:schemeClr val="accent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5873216" y="2298459"/>
            <a:ext cx="1001335" cy="283121"/>
          </a:xfrm>
          <a:prstGeom prst="line">
            <a:avLst/>
          </a:prstGeom>
          <a:ln w="38100">
            <a:solidFill>
              <a:schemeClr val="accent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6883826" y="2237705"/>
            <a:ext cx="822173" cy="343875"/>
          </a:xfrm>
          <a:prstGeom prst="line">
            <a:avLst/>
          </a:prstGeom>
          <a:ln w="38100">
            <a:solidFill>
              <a:schemeClr val="accent1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2311039" y="1579710"/>
            <a:ext cx="3029693" cy="121063"/>
          </a:xfrm>
          <a:prstGeom prst="line">
            <a:avLst/>
          </a:prstGeom>
          <a:ln w="38100">
            <a:solidFill>
              <a:schemeClr val="accent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5316512" y="1574912"/>
            <a:ext cx="785380" cy="257127"/>
          </a:xfrm>
          <a:prstGeom prst="line">
            <a:avLst/>
          </a:prstGeom>
          <a:ln w="38100">
            <a:solidFill>
              <a:schemeClr val="accent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6080466" y="1736612"/>
            <a:ext cx="1317166" cy="95428"/>
          </a:xfrm>
          <a:prstGeom prst="line">
            <a:avLst/>
          </a:prstGeom>
          <a:ln w="38100">
            <a:solidFill>
              <a:schemeClr val="accent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7385049" y="1710480"/>
            <a:ext cx="564919" cy="7092"/>
          </a:xfrm>
          <a:prstGeom prst="line">
            <a:avLst/>
          </a:prstGeom>
          <a:ln w="38100">
            <a:solidFill>
              <a:schemeClr val="accent6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4933349" y="1855482"/>
            <a:ext cx="1094818" cy="389816"/>
          </a:xfrm>
          <a:prstGeom prst="line">
            <a:avLst/>
          </a:prstGeom>
          <a:ln w="38100">
            <a:gradFill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5400000" scaled="1"/>
            </a:gra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267587" y="1602445"/>
            <a:ext cx="552618" cy="654439"/>
          </a:xfrm>
          <a:prstGeom prst="line">
            <a:avLst/>
          </a:prstGeom>
          <a:ln w="38100">
            <a:gradFill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5400000" scaled="1"/>
            </a:gra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283832" y="1761680"/>
            <a:ext cx="2685780" cy="515853"/>
          </a:xfrm>
          <a:prstGeom prst="line">
            <a:avLst/>
          </a:prstGeom>
          <a:ln w="38100">
            <a:solidFill>
              <a:schemeClr val="accent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13</a:t>
            </a:fld>
            <a:endParaRPr lang="en-US"/>
          </a:p>
        </p:txBody>
      </p:sp>
      <p:grpSp>
        <p:nvGrpSpPr>
          <p:cNvPr id="62" name="Eye"/>
          <p:cNvGrpSpPr/>
          <p:nvPr/>
        </p:nvGrpSpPr>
        <p:grpSpPr>
          <a:xfrm rot="18000000">
            <a:off x="1423434" y="3056918"/>
            <a:ext cx="891803" cy="891803"/>
            <a:chOff x="1489410" y="1557416"/>
            <a:chExt cx="537953" cy="537953"/>
          </a:xfrm>
        </p:grpSpPr>
        <p:sp>
          <p:nvSpPr>
            <p:cNvPr id="64" name="Arc 63"/>
            <p:cNvSpPr/>
            <p:nvPr/>
          </p:nvSpPr>
          <p:spPr>
            <a:xfrm rot="3654016">
              <a:off x="1489410" y="1557416"/>
              <a:ext cx="537953" cy="537953"/>
            </a:xfrm>
            <a:prstGeom prst="arc">
              <a:avLst>
                <a:gd name="adj1" fmla="val 19283451"/>
                <a:gd name="adj2" fmla="val 2293257"/>
              </a:avLst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  <p:cxnSp>
          <p:nvCxnSpPr>
            <p:cNvPr id="65" name="Straight Connector 13"/>
            <p:cNvCxnSpPr/>
            <p:nvPr/>
          </p:nvCxnSpPr>
          <p:spPr>
            <a:xfrm rot="3654016" flipV="1">
              <a:off x="1732755" y="1777281"/>
              <a:ext cx="274159" cy="163173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14"/>
            <p:cNvCxnSpPr/>
            <p:nvPr/>
          </p:nvCxnSpPr>
          <p:spPr>
            <a:xfrm rot="3654016">
              <a:off x="1601870" y="1863541"/>
              <a:ext cx="260772" cy="159242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67" name="Oval 15"/>
            <p:cNvSpPr/>
            <p:nvPr/>
          </p:nvSpPr>
          <p:spPr>
            <a:xfrm rot="3654016">
              <a:off x="1874952" y="2008557"/>
              <a:ext cx="33621" cy="79621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</p:grpSp>
      <p:grpSp>
        <p:nvGrpSpPr>
          <p:cNvPr id="69" name="Group 22"/>
          <p:cNvGrpSpPr/>
          <p:nvPr/>
        </p:nvGrpSpPr>
        <p:grpSpPr>
          <a:xfrm>
            <a:off x="3760964" y="3077424"/>
            <a:ext cx="162648" cy="1026658"/>
            <a:chOff x="901693" y="2425700"/>
            <a:chExt cx="104638" cy="660491"/>
          </a:xfrm>
        </p:grpSpPr>
        <p:cxnSp>
          <p:nvCxnSpPr>
            <p:cNvPr id="70" name="Straight Connector 23"/>
            <p:cNvCxnSpPr/>
            <p:nvPr/>
          </p:nvCxnSpPr>
          <p:spPr>
            <a:xfrm flipV="1">
              <a:off x="954013" y="2425700"/>
              <a:ext cx="0" cy="660491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71" name="Straight Connector 24"/>
            <p:cNvCxnSpPr/>
            <p:nvPr/>
          </p:nvCxnSpPr>
          <p:spPr>
            <a:xfrm flipV="1">
              <a:off x="901693" y="2551453"/>
              <a:ext cx="10463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25"/>
            <p:cNvCxnSpPr/>
            <p:nvPr/>
          </p:nvCxnSpPr>
          <p:spPr>
            <a:xfrm flipV="1">
              <a:off x="901693" y="2970003"/>
              <a:ext cx="10463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26"/>
            <p:cNvCxnSpPr/>
            <p:nvPr/>
          </p:nvCxnSpPr>
          <p:spPr>
            <a:xfrm flipV="1">
              <a:off x="901693" y="2760729"/>
              <a:ext cx="10463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74" name="Straight Connector 27"/>
          <p:cNvCxnSpPr/>
          <p:nvPr/>
        </p:nvCxnSpPr>
        <p:spPr>
          <a:xfrm>
            <a:off x="2318817" y="3465285"/>
            <a:ext cx="2885643" cy="46532"/>
          </a:xfrm>
          <a:prstGeom prst="line">
            <a:avLst/>
          </a:prstGeom>
          <a:ln w="381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36"/>
          <p:cNvCxnSpPr/>
          <p:nvPr/>
        </p:nvCxnSpPr>
        <p:spPr>
          <a:xfrm flipV="1">
            <a:off x="4995702" y="3798694"/>
            <a:ext cx="1090205" cy="228976"/>
          </a:xfrm>
          <a:prstGeom prst="line">
            <a:avLst/>
          </a:prstGeom>
          <a:ln w="38100">
            <a:solidFill>
              <a:schemeClr val="accent3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39"/>
          <p:cNvCxnSpPr/>
          <p:nvPr/>
        </p:nvCxnSpPr>
        <p:spPr>
          <a:xfrm>
            <a:off x="6085907" y="3798694"/>
            <a:ext cx="794085" cy="541600"/>
          </a:xfrm>
          <a:prstGeom prst="line">
            <a:avLst/>
          </a:prstGeom>
          <a:ln w="38100"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41"/>
          <p:cNvCxnSpPr/>
          <p:nvPr/>
        </p:nvCxnSpPr>
        <p:spPr>
          <a:xfrm flipV="1">
            <a:off x="6889267" y="3996419"/>
            <a:ext cx="822173" cy="343875"/>
          </a:xfrm>
          <a:prstGeom prst="line">
            <a:avLst/>
          </a:prstGeom>
          <a:ln w="38100"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45"/>
          <p:cNvCxnSpPr/>
          <p:nvPr/>
        </p:nvCxnSpPr>
        <p:spPr>
          <a:xfrm>
            <a:off x="5202676" y="3511817"/>
            <a:ext cx="883231" cy="261953"/>
          </a:xfrm>
          <a:prstGeom prst="line">
            <a:avLst/>
          </a:prstGeom>
          <a:ln w="38100">
            <a:solidFill>
              <a:schemeClr val="accent2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52"/>
          <p:cNvCxnSpPr/>
          <p:nvPr/>
        </p:nvCxnSpPr>
        <p:spPr>
          <a:xfrm>
            <a:off x="5340732" y="3218520"/>
            <a:ext cx="1149079" cy="179900"/>
          </a:xfrm>
          <a:prstGeom prst="line">
            <a:avLst/>
          </a:prstGeom>
          <a:ln w="38100">
            <a:solidFill>
              <a:schemeClr val="accent3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55"/>
          <p:cNvCxnSpPr/>
          <p:nvPr/>
        </p:nvCxnSpPr>
        <p:spPr>
          <a:xfrm flipV="1">
            <a:off x="6481410" y="3008146"/>
            <a:ext cx="695979" cy="376665"/>
          </a:xfrm>
          <a:prstGeom prst="line">
            <a:avLst/>
          </a:prstGeom>
          <a:ln w="38100"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58"/>
          <p:cNvCxnSpPr/>
          <p:nvPr/>
        </p:nvCxnSpPr>
        <p:spPr>
          <a:xfrm flipV="1">
            <a:off x="7160587" y="2682185"/>
            <a:ext cx="474090" cy="301052"/>
          </a:xfrm>
          <a:prstGeom prst="line">
            <a:avLst/>
          </a:prstGeom>
          <a:ln w="38100"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62"/>
          <p:cNvCxnSpPr/>
          <p:nvPr/>
        </p:nvCxnSpPr>
        <p:spPr>
          <a:xfrm flipV="1">
            <a:off x="4951129" y="3431279"/>
            <a:ext cx="1530281" cy="374795"/>
          </a:xfrm>
          <a:prstGeom prst="line">
            <a:avLst/>
          </a:prstGeom>
          <a:ln w="38100">
            <a:solidFill>
              <a:schemeClr val="accent2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49"/>
          <p:cNvCxnSpPr/>
          <p:nvPr/>
        </p:nvCxnSpPr>
        <p:spPr>
          <a:xfrm flipV="1">
            <a:off x="2316480" y="3192787"/>
            <a:ext cx="3024252" cy="266700"/>
          </a:xfrm>
          <a:prstGeom prst="line">
            <a:avLst/>
          </a:prstGeom>
          <a:ln w="38100">
            <a:solidFill>
              <a:schemeClr val="accent3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60"/>
          <p:cNvCxnSpPr>
            <a:stCxn id="67" idx="6"/>
          </p:cNvCxnSpPr>
          <p:nvPr/>
        </p:nvCxnSpPr>
        <p:spPr>
          <a:xfrm>
            <a:off x="2326437" y="3495765"/>
            <a:ext cx="2669265" cy="311275"/>
          </a:xfrm>
          <a:prstGeom prst="line">
            <a:avLst/>
          </a:prstGeom>
          <a:ln w="381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7"/>
          <p:cNvCxnSpPr/>
          <p:nvPr/>
        </p:nvCxnSpPr>
        <p:spPr>
          <a:xfrm>
            <a:off x="2309922" y="3511817"/>
            <a:ext cx="2685780" cy="515853"/>
          </a:xfrm>
          <a:prstGeom prst="line">
            <a:avLst/>
          </a:prstGeom>
          <a:ln w="38100">
            <a:solidFill>
              <a:schemeClr val="accent3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20"/>
          <p:cNvSpPr txBox="1"/>
          <p:nvPr/>
        </p:nvSpPr>
        <p:spPr>
          <a:xfrm>
            <a:off x="3750763" y="4574294"/>
            <a:ext cx="2691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Specular 1</a:t>
            </a:r>
            <a:r>
              <a:rPr lang="en-US" sz="2400" baseline="30000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st</a:t>
            </a:r>
            <a:r>
              <a:rPr lang="en-US" sz="2400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hit point</a:t>
            </a:r>
            <a:endParaRPr lang="en-US" sz="2400" dirty="0">
              <a:solidFill>
                <a:srgbClr val="54545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8" name="Rectangle 107"/>
          <p:cNvSpPr>
            <a:spLocks noChangeAspect="1"/>
          </p:cNvSpPr>
          <p:nvPr/>
        </p:nvSpPr>
        <p:spPr>
          <a:xfrm>
            <a:off x="5238780" y="946451"/>
            <a:ext cx="788700" cy="7887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Rectangle 108"/>
          <p:cNvSpPr>
            <a:spLocks noChangeAspect="1"/>
          </p:cNvSpPr>
          <p:nvPr/>
        </p:nvSpPr>
        <p:spPr>
          <a:xfrm>
            <a:off x="5219708" y="3840484"/>
            <a:ext cx="737381" cy="737381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Our Method:</a:t>
            </a:r>
            <a:endParaRPr lang="en-US" sz="2000" i="1" dirty="0">
              <a:solidFill>
                <a:srgbClr val="E6B9B8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97190" y="1524640"/>
            <a:ext cx="1489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Path Reusing</a:t>
            </a:r>
            <a:endParaRPr lang="en-US" sz="2000" b="1" dirty="0">
              <a:solidFill>
                <a:srgbClr val="54545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13" name="TextBox 21"/>
          <p:cNvSpPr txBox="1"/>
          <p:nvPr/>
        </p:nvSpPr>
        <p:spPr>
          <a:xfrm>
            <a:off x="-135758" y="3071336"/>
            <a:ext cx="2161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Gradient Domain Rendering</a:t>
            </a:r>
            <a:endParaRPr lang="en-US" sz="2000" b="1" dirty="0">
              <a:solidFill>
                <a:srgbClr val="54545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63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Connecteur droit 65"/>
          <p:cNvCxnSpPr/>
          <p:nvPr/>
        </p:nvCxnSpPr>
        <p:spPr>
          <a:xfrm>
            <a:off x="717835" y="4085968"/>
            <a:ext cx="39088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ube 66"/>
          <p:cNvSpPr/>
          <p:nvPr/>
        </p:nvSpPr>
        <p:spPr>
          <a:xfrm>
            <a:off x="3242558" y="2592432"/>
            <a:ext cx="914315" cy="1479521"/>
          </a:xfrm>
          <a:prstGeom prst="cub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ube 67"/>
          <p:cNvSpPr/>
          <p:nvPr/>
        </p:nvSpPr>
        <p:spPr>
          <a:xfrm rot="10800000" flipH="1" flipV="1">
            <a:off x="1869665" y="1601152"/>
            <a:ext cx="1726850" cy="580011"/>
          </a:xfrm>
          <a:prstGeom prst="cub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Path</a:t>
            </a:r>
            <a:r>
              <a:rPr lang="fr-FR" dirty="0" smtClean="0"/>
              <a:t> </a:t>
            </a:r>
            <a:r>
              <a:rPr lang="fr-FR" dirty="0" err="1" smtClean="0"/>
              <a:t>reconnection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14</a:t>
            </a:fld>
            <a:endParaRPr lang="en-US"/>
          </a:p>
        </p:txBody>
      </p:sp>
      <p:grpSp>
        <p:nvGrpSpPr>
          <p:cNvPr id="7" name="Eye"/>
          <p:cNvGrpSpPr/>
          <p:nvPr/>
        </p:nvGrpSpPr>
        <p:grpSpPr>
          <a:xfrm>
            <a:off x="397973" y="1155250"/>
            <a:ext cx="891803" cy="891803"/>
            <a:chOff x="1489410" y="1557416"/>
            <a:chExt cx="537953" cy="537953"/>
          </a:xfrm>
        </p:grpSpPr>
        <p:sp>
          <p:nvSpPr>
            <p:cNvPr id="8" name="Arc 7"/>
            <p:cNvSpPr/>
            <p:nvPr/>
          </p:nvSpPr>
          <p:spPr>
            <a:xfrm rot="3654016">
              <a:off x="1489410" y="1557416"/>
              <a:ext cx="537953" cy="537953"/>
            </a:xfrm>
            <a:prstGeom prst="arc">
              <a:avLst>
                <a:gd name="adj1" fmla="val 19283451"/>
                <a:gd name="adj2" fmla="val 2293257"/>
              </a:avLst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  <p:cxnSp>
          <p:nvCxnSpPr>
            <p:cNvPr id="9" name="Straight Connector 13"/>
            <p:cNvCxnSpPr/>
            <p:nvPr/>
          </p:nvCxnSpPr>
          <p:spPr>
            <a:xfrm rot="3654016" flipV="1">
              <a:off x="1732755" y="1777281"/>
              <a:ext cx="274159" cy="163173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0" name="Straight Connector 14"/>
            <p:cNvCxnSpPr/>
            <p:nvPr/>
          </p:nvCxnSpPr>
          <p:spPr>
            <a:xfrm rot="3654016">
              <a:off x="1601870" y="1863541"/>
              <a:ext cx="260772" cy="159242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11" name="Oval 15"/>
            <p:cNvSpPr/>
            <p:nvPr/>
          </p:nvSpPr>
          <p:spPr>
            <a:xfrm rot="3654016">
              <a:off x="1874952" y="2008557"/>
              <a:ext cx="33621" cy="79621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</p:grpSp>
      <p:grpSp>
        <p:nvGrpSpPr>
          <p:cNvPr id="12" name="Group 22"/>
          <p:cNvGrpSpPr/>
          <p:nvPr/>
        </p:nvGrpSpPr>
        <p:grpSpPr>
          <a:xfrm rot="3708279">
            <a:off x="1393472" y="2302924"/>
            <a:ext cx="162648" cy="1026658"/>
            <a:chOff x="901693" y="2425700"/>
            <a:chExt cx="104638" cy="660491"/>
          </a:xfrm>
        </p:grpSpPr>
        <p:cxnSp>
          <p:nvCxnSpPr>
            <p:cNvPr id="13" name="Straight Connector 23"/>
            <p:cNvCxnSpPr/>
            <p:nvPr/>
          </p:nvCxnSpPr>
          <p:spPr>
            <a:xfrm flipV="1">
              <a:off x="954013" y="2425700"/>
              <a:ext cx="0" cy="660491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24"/>
            <p:cNvCxnSpPr/>
            <p:nvPr/>
          </p:nvCxnSpPr>
          <p:spPr>
            <a:xfrm flipV="1">
              <a:off x="901693" y="2551453"/>
              <a:ext cx="10463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25"/>
            <p:cNvCxnSpPr/>
            <p:nvPr/>
          </p:nvCxnSpPr>
          <p:spPr>
            <a:xfrm flipV="1">
              <a:off x="901693" y="2970003"/>
              <a:ext cx="10463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6" name="Straight Connector 26"/>
            <p:cNvCxnSpPr/>
            <p:nvPr/>
          </p:nvCxnSpPr>
          <p:spPr>
            <a:xfrm flipV="1">
              <a:off x="901693" y="2760729"/>
              <a:ext cx="10463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17" name="Straight Connector 27"/>
          <p:cNvCxnSpPr/>
          <p:nvPr/>
        </p:nvCxnSpPr>
        <p:spPr>
          <a:xfrm>
            <a:off x="1048167" y="1965621"/>
            <a:ext cx="795709" cy="2120347"/>
          </a:xfrm>
          <a:prstGeom prst="line">
            <a:avLst/>
          </a:prstGeom>
          <a:ln w="381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6"/>
          <p:cNvCxnSpPr/>
          <p:nvPr/>
        </p:nvCxnSpPr>
        <p:spPr>
          <a:xfrm flipV="1">
            <a:off x="2727909" y="3580075"/>
            <a:ext cx="671342" cy="505893"/>
          </a:xfrm>
          <a:prstGeom prst="line">
            <a:avLst/>
          </a:prstGeom>
          <a:ln w="38100">
            <a:solidFill>
              <a:schemeClr val="accent3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9"/>
          <p:cNvCxnSpPr/>
          <p:nvPr/>
        </p:nvCxnSpPr>
        <p:spPr>
          <a:xfrm>
            <a:off x="3399251" y="3612379"/>
            <a:ext cx="1227452" cy="5398"/>
          </a:xfrm>
          <a:prstGeom prst="line">
            <a:avLst/>
          </a:prstGeom>
          <a:ln w="38100"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0"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41"/>
          <p:cNvCxnSpPr/>
          <p:nvPr/>
        </p:nvCxnSpPr>
        <p:spPr>
          <a:xfrm flipH="1" flipV="1">
            <a:off x="4313453" y="2666071"/>
            <a:ext cx="295691" cy="973006"/>
          </a:xfrm>
          <a:prstGeom prst="line">
            <a:avLst/>
          </a:prstGeom>
          <a:ln w="38100"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45"/>
          <p:cNvCxnSpPr/>
          <p:nvPr/>
        </p:nvCxnSpPr>
        <p:spPr>
          <a:xfrm flipV="1">
            <a:off x="1833973" y="3612379"/>
            <a:ext cx="1565278" cy="473590"/>
          </a:xfrm>
          <a:prstGeom prst="line">
            <a:avLst/>
          </a:prstGeom>
          <a:ln w="38100">
            <a:solidFill>
              <a:schemeClr val="accent2"/>
            </a:soli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7"/>
          <p:cNvCxnSpPr/>
          <p:nvPr/>
        </p:nvCxnSpPr>
        <p:spPr>
          <a:xfrm>
            <a:off x="1048167" y="1944149"/>
            <a:ext cx="1659134" cy="2152212"/>
          </a:xfrm>
          <a:prstGeom prst="line">
            <a:avLst/>
          </a:prstGeom>
          <a:ln w="38100">
            <a:solidFill>
              <a:schemeClr val="accent3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ZoneTexte 81"/>
          <p:cNvSpPr txBox="1"/>
          <p:nvPr/>
        </p:nvSpPr>
        <p:spPr>
          <a:xfrm>
            <a:off x="1429819" y="4184827"/>
            <a:ext cx="1701107" cy="36933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r>
              <a:rPr lang="fr-FR" b="1" dirty="0" err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Specular</a:t>
            </a:r>
            <a:r>
              <a:rPr lang="fr-FR" b="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 surface</a:t>
            </a:r>
            <a:endParaRPr lang="en-US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cxnSp>
        <p:nvCxnSpPr>
          <p:cNvPr id="83" name="Straight Connector 27"/>
          <p:cNvCxnSpPr/>
          <p:nvPr/>
        </p:nvCxnSpPr>
        <p:spPr>
          <a:xfrm flipV="1">
            <a:off x="1877734" y="1991748"/>
            <a:ext cx="751948" cy="2106332"/>
          </a:xfrm>
          <a:prstGeom prst="line">
            <a:avLst/>
          </a:prstGeom>
          <a:ln w="38100">
            <a:solidFill>
              <a:schemeClr val="accent2"/>
            </a:soli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45"/>
          <p:cNvCxnSpPr/>
          <p:nvPr/>
        </p:nvCxnSpPr>
        <p:spPr>
          <a:xfrm>
            <a:off x="2637751" y="2025583"/>
            <a:ext cx="1988951" cy="1592194"/>
          </a:xfrm>
          <a:prstGeom prst="line">
            <a:avLst/>
          </a:prstGeom>
          <a:ln w="38100">
            <a:solidFill>
              <a:schemeClr val="accent2"/>
            </a:soli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>
            <a:spLocks noChangeAspect="1"/>
          </p:cNvSpPr>
          <p:nvPr/>
        </p:nvSpPr>
        <p:spPr>
          <a:xfrm>
            <a:off x="2106174" y="3775487"/>
            <a:ext cx="407621" cy="4076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1" name="Straight Connector 39"/>
          <p:cNvCxnSpPr/>
          <p:nvPr/>
        </p:nvCxnSpPr>
        <p:spPr>
          <a:xfrm>
            <a:off x="3389540" y="3612379"/>
            <a:ext cx="1237163" cy="5398"/>
          </a:xfrm>
          <a:prstGeom prst="line">
            <a:avLst/>
          </a:prstGeom>
          <a:ln w="38100">
            <a:solidFill>
              <a:schemeClr val="accent3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ontent Placeholder 1"/>
          <p:cNvSpPr>
            <a:spLocks noGrp="1"/>
          </p:cNvSpPr>
          <p:nvPr>
            <p:ph sz="quarter" idx="10"/>
          </p:nvPr>
        </p:nvSpPr>
        <p:spPr>
          <a:xfrm>
            <a:off x="5096532" y="1502403"/>
            <a:ext cx="3823286" cy="2798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Early reconnection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Saves work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Introduces correlation</a:t>
            </a:r>
          </a:p>
          <a:p>
            <a:endParaRPr lang="en-US" sz="2400" dirty="0" smtClean="0"/>
          </a:p>
          <a:p>
            <a:pPr marL="0" indent="0">
              <a:buNone/>
            </a:pPr>
            <a:r>
              <a:rPr lang="fr-FR" sz="2400" b="1" dirty="0" err="1" smtClean="0"/>
              <a:t>Handles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specular</a:t>
            </a:r>
            <a:r>
              <a:rPr lang="fr-FR" sz="2400" b="1" dirty="0" smtClean="0"/>
              <a:t> surfaces</a:t>
            </a:r>
            <a:br>
              <a:rPr lang="fr-FR" sz="2400" b="1" dirty="0" smtClean="0"/>
            </a:br>
            <a:r>
              <a:rPr lang="fr-FR" sz="1800" dirty="0" smtClean="0"/>
              <a:t>(</a:t>
            </a:r>
            <a:r>
              <a:rPr lang="fr-FR" sz="1800" dirty="0" err="1" smtClean="0"/>
              <a:t>based</a:t>
            </a:r>
            <a:r>
              <a:rPr lang="fr-FR" sz="1800" dirty="0" smtClean="0"/>
              <a:t> on [Kettunen2015])</a:t>
            </a:r>
            <a:endParaRPr lang="en-US" sz="2400" dirty="0" smtClean="0"/>
          </a:p>
        </p:txBody>
      </p:sp>
      <p:cxnSp>
        <p:nvCxnSpPr>
          <p:cNvPr id="30" name="Connecteur droit 29"/>
          <p:cNvCxnSpPr/>
          <p:nvPr/>
        </p:nvCxnSpPr>
        <p:spPr>
          <a:xfrm flipV="1">
            <a:off x="4626703" y="1541669"/>
            <a:ext cx="0" cy="25443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Our Method:</a:t>
            </a:r>
            <a:endParaRPr lang="en-US" sz="2000" i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90" grpId="0" animBg="1"/>
      <p:bldP spid="92" grpId="0" uiExpan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Gradient estimation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15</a:t>
            </a:fld>
            <a:endParaRPr lang="en-US"/>
          </a:p>
        </p:txBody>
      </p:sp>
      <p:grpSp>
        <p:nvGrpSpPr>
          <p:cNvPr id="60" name="Eye"/>
          <p:cNvGrpSpPr/>
          <p:nvPr/>
        </p:nvGrpSpPr>
        <p:grpSpPr>
          <a:xfrm rot="17966715">
            <a:off x="424098" y="2028934"/>
            <a:ext cx="891803" cy="891803"/>
            <a:chOff x="1489410" y="1557416"/>
            <a:chExt cx="537953" cy="537953"/>
          </a:xfrm>
        </p:grpSpPr>
        <p:sp>
          <p:nvSpPr>
            <p:cNvPr id="61" name="Arc 60"/>
            <p:cNvSpPr/>
            <p:nvPr/>
          </p:nvSpPr>
          <p:spPr>
            <a:xfrm rot="3654016">
              <a:off x="1489410" y="1557416"/>
              <a:ext cx="537953" cy="537953"/>
            </a:xfrm>
            <a:prstGeom prst="arc">
              <a:avLst>
                <a:gd name="adj1" fmla="val 19283451"/>
                <a:gd name="adj2" fmla="val 2293257"/>
              </a:avLst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  <p:cxnSp>
          <p:nvCxnSpPr>
            <p:cNvPr id="62" name="Straight Connector 13"/>
            <p:cNvCxnSpPr/>
            <p:nvPr/>
          </p:nvCxnSpPr>
          <p:spPr>
            <a:xfrm rot="3654016" flipV="1">
              <a:off x="1732755" y="1777281"/>
              <a:ext cx="274159" cy="163173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63" name="Straight Connector 14"/>
            <p:cNvCxnSpPr/>
            <p:nvPr/>
          </p:nvCxnSpPr>
          <p:spPr>
            <a:xfrm rot="3654016">
              <a:off x="1601870" y="1863541"/>
              <a:ext cx="260772" cy="159242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64" name="Oval 15"/>
            <p:cNvSpPr/>
            <p:nvPr/>
          </p:nvSpPr>
          <p:spPr>
            <a:xfrm rot="3654016">
              <a:off x="1874952" y="2008557"/>
              <a:ext cx="33621" cy="79621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</p:grpSp>
      <p:sp>
        <p:nvSpPr>
          <p:cNvPr id="33" name="TextBox 20"/>
          <p:cNvSpPr txBox="1"/>
          <p:nvPr/>
        </p:nvSpPr>
        <p:spPr>
          <a:xfrm>
            <a:off x="43184" y="1244987"/>
            <a:ext cx="3605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Example of 2x1 pixel image</a:t>
            </a:r>
            <a:endParaRPr lang="en-US" sz="2400" b="1" dirty="0">
              <a:solidFill>
                <a:srgbClr val="54545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1311463" y="2473006"/>
            <a:ext cx="4720876" cy="56345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V="1">
            <a:off x="6020152" y="2191626"/>
            <a:ext cx="1711766" cy="33554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>
            <a:off x="7731918" y="2203791"/>
            <a:ext cx="1115991" cy="32556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V="1">
            <a:off x="8847909" y="2191626"/>
            <a:ext cx="853440" cy="330834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>
            <a:off x="1323703" y="2464526"/>
            <a:ext cx="4749221" cy="62701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6072924" y="3091543"/>
            <a:ext cx="1178902" cy="75787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V="1">
            <a:off x="7251826" y="3470480"/>
            <a:ext cx="1178902" cy="37893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>
            <a:off x="8430728" y="3470480"/>
            <a:ext cx="1178902" cy="75787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e 19"/>
          <p:cNvGrpSpPr/>
          <p:nvPr/>
        </p:nvGrpSpPr>
        <p:grpSpPr>
          <a:xfrm>
            <a:off x="2945985" y="2357687"/>
            <a:ext cx="437269" cy="298059"/>
            <a:chOff x="2795593" y="2340411"/>
            <a:chExt cx="437269" cy="298059"/>
          </a:xfrm>
        </p:grpSpPr>
        <p:cxnSp>
          <p:nvCxnSpPr>
            <p:cNvPr id="54" name="Connecteur droit avec flèche 53"/>
            <p:cNvCxnSpPr/>
            <p:nvPr/>
          </p:nvCxnSpPr>
          <p:spPr>
            <a:xfrm flipV="1">
              <a:off x="2795593" y="2340411"/>
              <a:ext cx="437269" cy="298059"/>
            </a:xfrm>
            <a:prstGeom prst="straightConnector1">
              <a:avLst/>
            </a:prstGeom>
            <a:ln w="57150"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>
              <a:off x="2826434" y="2340411"/>
              <a:ext cx="406427" cy="298059"/>
            </a:xfrm>
            <a:prstGeom prst="straightConnector1">
              <a:avLst/>
            </a:prstGeom>
            <a:ln w="57150"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e 64"/>
          <p:cNvGrpSpPr/>
          <p:nvPr/>
        </p:nvGrpSpPr>
        <p:grpSpPr>
          <a:xfrm>
            <a:off x="4465851" y="2763726"/>
            <a:ext cx="437269" cy="298059"/>
            <a:chOff x="2795593" y="2340411"/>
            <a:chExt cx="437269" cy="298059"/>
          </a:xfrm>
        </p:grpSpPr>
        <p:cxnSp>
          <p:nvCxnSpPr>
            <p:cNvPr id="66" name="Connecteur droit avec flèche 65"/>
            <p:cNvCxnSpPr/>
            <p:nvPr/>
          </p:nvCxnSpPr>
          <p:spPr>
            <a:xfrm flipV="1">
              <a:off x="2795593" y="2340411"/>
              <a:ext cx="437269" cy="298059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/>
            <p:cNvCxnSpPr/>
            <p:nvPr/>
          </p:nvCxnSpPr>
          <p:spPr>
            <a:xfrm>
              <a:off x="2826434" y="2340411"/>
              <a:ext cx="406427" cy="298059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Parallélogramme 3"/>
          <p:cNvSpPr/>
          <p:nvPr/>
        </p:nvSpPr>
        <p:spPr>
          <a:xfrm rot="5400000">
            <a:off x="1993673" y="1884086"/>
            <a:ext cx="1863635" cy="1508768"/>
          </a:xfrm>
          <a:prstGeom prst="parallelogram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arallélogramme 34"/>
          <p:cNvSpPr/>
          <p:nvPr/>
        </p:nvSpPr>
        <p:spPr>
          <a:xfrm rot="5400000">
            <a:off x="3502441" y="2258555"/>
            <a:ext cx="1863635" cy="1508768"/>
          </a:xfrm>
          <a:prstGeom prst="parallelogram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Connecteur droit avec flèche 69"/>
          <p:cNvCxnSpPr/>
          <p:nvPr/>
        </p:nvCxnSpPr>
        <p:spPr>
          <a:xfrm flipV="1">
            <a:off x="6072924" y="2203791"/>
            <a:ext cx="1658994" cy="904849"/>
          </a:xfrm>
          <a:prstGeom prst="straightConnector1">
            <a:avLst/>
          </a:prstGeom>
          <a:ln w="57150">
            <a:solidFill>
              <a:schemeClr val="accent2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/>
          <p:nvPr/>
        </p:nvCxnSpPr>
        <p:spPr>
          <a:xfrm>
            <a:off x="6032339" y="2527166"/>
            <a:ext cx="1219487" cy="1225813"/>
          </a:xfrm>
          <a:prstGeom prst="straightConnector1">
            <a:avLst/>
          </a:prstGeom>
          <a:ln w="57150">
            <a:solidFill>
              <a:schemeClr val="accent3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Our Method:</a:t>
            </a:r>
            <a:endParaRPr lang="en-US" sz="2000" i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29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Image estimation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16</a:t>
            </a:fld>
            <a:endParaRPr lang="en-US"/>
          </a:p>
        </p:txBody>
      </p:sp>
      <p:grpSp>
        <p:nvGrpSpPr>
          <p:cNvPr id="60" name="Eye"/>
          <p:cNvGrpSpPr/>
          <p:nvPr/>
        </p:nvGrpSpPr>
        <p:grpSpPr>
          <a:xfrm rot="17966715">
            <a:off x="424098" y="2028934"/>
            <a:ext cx="891803" cy="891803"/>
            <a:chOff x="1489410" y="1557416"/>
            <a:chExt cx="537953" cy="537953"/>
          </a:xfrm>
        </p:grpSpPr>
        <p:sp>
          <p:nvSpPr>
            <p:cNvPr id="61" name="Arc 60"/>
            <p:cNvSpPr/>
            <p:nvPr/>
          </p:nvSpPr>
          <p:spPr>
            <a:xfrm rot="3654016">
              <a:off x="1489410" y="1557416"/>
              <a:ext cx="537953" cy="537953"/>
            </a:xfrm>
            <a:prstGeom prst="arc">
              <a:avLst>
                <a:gd name="adj1" fmla="val 19283451"/>
                <a:gd name="adj2" fmla="val 2293257"/>
              </a:avLst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  <p:cxnSp>
          <p:nvCxnSpPr>
            <p:cNvPr id="62" name="Straight Connector 13"/>
            <p:cNvCxnSpPr/>
            <p:nvPr/>
          </p:nvCxnSpPr>
          <p:spPr>
            <a:xfrm rot="3654016" flipV="1">
              <a:off x="1732755" y="1777281"/>
              <a:ext cx="274159" cy="163173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63" name="Straight Connector 14"/>
            <p:cNvCxnSpPr/>
            <p:nvPr/>
          </p:nvCxnSpPr>
          <p:spPr>
            <a:xfrm rot="3654016">
              <a:off x="1601870" y="1863541"/>
              <a:ext cx="260772" cy="159242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64" name="Oval 15"/>
            <p:cNvSpPr/>
            <p:nvPr/>
          </p:nvSpPr>
          <p:spPr>
            <a:xfrm rot="3654016">
              <a:off x="1874952" y="2008557"/>
              <a:ext cx="33621" cy="79621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</p:grpSp>
      <p:sp>
        <p:nvSpPr>
          <p:cNvPr id="33" name="TextBox 20"/>
          <p:cNvSpPr txBox="1"/>
          <p:nvPr/>
        </p:nvSpPr>
        <p:spPr>
          <a:xfrm>
            <a:off x="43184" y="1244987"/>
            <a:ext cx="3605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Example of 2x1 pixel image</a:t>
            </a:r>
            <a:endParaRPr lang="en-US" sz="2400" b="1" dirty="0">
              <a:solidFill>
                <a:srgbClr val="54545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1311463" y="2473006"/>
            <a:ext cx="4720876" cy="56345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V="1">
            <a:off x="6020152" y="2191626"/>
            <a:ext cx="1711766" cy="33554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>
            <a:off x="7731918" y="2203791"/>
            <a:ext cx="1115991" cy="32556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V="1">
            <a:off x="8847909" y="2191626"/>
            <a:ext cx="853440" cy="330834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V="1">
            <a:off x="7251826" y="3470480"/>
            <a:ext cx="1178902" cy="37893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>
            <a:off x="8430728" y="3470480"/>
            <a:ext cx="1178902" cy="75787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e 19"/>
          <p:cNvGrpSpPr/>
          <p:nvPr/>
        </p:nvGrpSpPr>
        <p:grpSpPr>
          <a:xfrm>
            <a:off x="2945985" y="2357687"/>
            <a:ext cx="437269" cy="298059"/>
            <a:chOff x="2795593" y="2340411"/>
            <a:chExt cx="437269" cy="298059"/>
          </a:xfrm>
        </p:grpSpPr>
        <p:cxnSp>
          <p:nvCxnSpPr>
            <p:cNvPr id="54" name="Connecteur droit avec flèche 53"/>
            <p:cNvCxnSpPr/>
            <p:nvPr/>
          </p:nvCxnSpPr>
          <p:spPr>
            <a:xfrm flipV="1">
              <a:off x="2795593" y="2340411"/>
              <a:ext cx="437269" cy="298059"/>
            </a:xfrm>
            <a:prstGeom prst="straightConnector1">
              <a:avLst/>
            </a:prstGeom>
            <a:ln w="57150"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>
              <a:off x="2826434" y="2340411"/>
              <a:ext cx="406427" cy="298059"/>
            </a:xfrm>
            <a:prstGeom prst="straightConnector1">
              <a:avLst/>
            </a:prstGeom>
            <a:ln w="57150"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Parallélogramme 3"/>
          <p:cNvSpPr/>
          <p:nvPr/>
        </p:nvSpPr>
        <p:spPr>
          <a:xfrm rot="5400000">
            <a:off x="1993673" y="1884086"/>
            <a:ext cx="1863635" cy="1508768"/>
          </a:xfrm>
          <a:prstGeom prst="parallelogram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arallélogramme 34"/>
          <p:cNvSpPr/>
          <p:nvPr/>
        </p:nvSpPr>
        <p:spPr>
          <a:xfrm rot="5400000">
            <a:off x="3502441" y="2258555"/>
            <a:ext cx="1863635" cy="1508768"/>
          </a:xfrm>
          <a:prstGeom prst="parallelogram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Connecteur droit avec flèche 70"/>
          <p:cNvCxnSpPr/>
          <p:nvPr/>
        </p:nvCxnSpPr>
        <p:spPr>
          <a:xfrm>
            <a:off x="6032339" y="2527166"/>
            <a:ext cx="1219487" cy="1225813"/>
          </a:xfrm>
          <a:prstGeom prst="straightConnector1">
            <a:avLst/>
          </a:prstGeom>
          <a:ln w="57150">
            <a:solidFill>
              <a:schemeClr val="accent3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Our Method:</a:t>
            </a:r>
            <a:endParaRPr lang="en-US" sz="2000" i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2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Final image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17</a:t>
            </a:fld>
            <a:endParaRPr lang="en-US"/>
          </a:p>
        </p:txBody>
      </p:sp>
      <p:sp>
        <p:nvSpPr>
          <p:cNvPr id="33" name="TextBox 20"/>
          <p:cNvSpPr txBox="1"/>
          <p:nvPr/>
        </p:nvSpPr>
        <p:spPr>
          <a:xfrm>
            <a:off x="1759956" y="1834245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Image </a:t>
            </a:r>
            <a:r>
              <a:rPr lang="fr-FR" sz="2400" b="1" dirty="0" err="1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estimate</a:t>
            </a:r>
            <a:endParaRPr lang="en-US" sz="2400" b="1" dirty="0">
              <a:solidFill>
                <a:srgbClr val="54545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40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Our Method:</a:t>
            </a:r>
            <a:endParaRPr lang="en-US" sz="2000" i="1" dirty="0">
              <a:solidFill>
                <a:srgbClr val="E6B9B8"/>
              </a:solidFill>
            </a:endParaRPr>
          </a:p>
        </p:txBody>
      </p:sp>
      <p:sp>
        <p:nvSpPr>
          <p:cNvPr id="30" name="TextBox 20"/>
          <p:cNvSpPr txBox="1"/>
          <p:nvPr/>
        </p:nvSpPr>
        <p:spPr>
          <a:xfrm>
            <a:off x="1614883" y="2622906"/>
            <a:ext cx="2334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Gradient </a:t>
            </a:r>
            <a:r>
              <a:rPr lang="fr-FR" sz="2400" b="1" dirty="0" err="1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estimate</a:t>
            </a:r>
            <a:endParaRPr lang="en-US" sz="2400" b="1" dirty="0">
              <a:solidFill>
                <a:srgbClr val="54545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1" name="TextBox 20"/>
          <p:cNvSpPr txBox="1"/>
          <p:nvPr/>
        </p:nvSpPr>
        <p:spPr>
          <a:xfrm>
            <a:off x="5723500" y="2220101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Final image</a:t>
            </a:r>
            <a:endParaRPr lang="en-US" sz="2400" b="1" dirty="0">
              <a:solidFill>
                <a:srgbClr val="54545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4284924" y="2220101"/>
            <a:ext cx="903767" cy="2308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V="1">
            <a:off x="4284923" y="2507489"/>
            <a:ext cx="903767" cy="2308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7" name="TextBox 20"/>
          <p:cNvSpPr txBox="1"/>
          <p:nvPr/>
        </p:nvSpPr>
        <p:spPr>
          <a:xfrm>
            <a:off x="4988286" y="3899535"/>
            <a:ext cx="378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[Lehtinen2013, Kettunen2015]</a:t>
            </a:r>
            <a:endParaRPr lang="en-US" sz="2400" dirty="0">
              <a:solidFill>
                <a:srgbClr val="54545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65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Connecteur droit 65"/>
          <p:cNvCxnSpPr/>
          <p:nvPr/>
        </p:nvCxnSpPr>
        <p:spPr>
          <a:xfrm>
            <a:off x="717835" y="4085968"/>
            <a:ext cx="53628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ube 66"/>
          <p:cNvSpPr/>
          <p:nvPr/>
        </p:nvSpPr>
        <p:spPr>
          <a:xfrm>
            <a:off x="4667498" y="2599439"/>
            <a:ext cx="914315" cy="1479521"/>
          </a:xfrm>
          <a:prstGeom prst="cub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ube 67"/>
          <p:cNvSpPr/>
          <p:nvPr/>
        </p:nvSpPr>
        <p:spPr>
          <a:xfrm rot="10800000" flipH="1" flipV="1">
            <a:off x="2159019" y="1132063"/>
            <a:ext cx="1726850" cy="580011"/>
          </a:xfrm>
          <a:prstGeom prst="cub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Bright light</a:t>
            </a:r>
            <a:endParaRPr lang="en-US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Path</a:t>
            </a:r>
            <a:r>
              <a:rPr lang="fr-FR" dirty="0"/>
              <a:t> </a:t>
            </a:r>
            <a:r>
              <a:rPr lang="fr-FR" dirty="0" err="1" smtClean="0"/>
              <a:t>reconnection</a:t>
            </a:r>
            <a:r>
              <a:rPr lang="fr-FR" dirty="0" smtClean="0"/>
              <a:t> – </a:t>
            </a:r>
            <a:r>
              <a:rPr lang="fr-FR" dirty="0" err="1" smtClean="0"/>
              <a:t>Russian</a:t>
            </a:r>
            <a:r>
              <a:rPr lang="fr-FR" dirty="0" smtClean="0"/>
              <a:t> Roulette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18</a:t>
            </a:fld>
            <a:endParaRPr lang="en-US"/>
          </a:p>
        </p:txBody>
      </p:sp>
      <p:grpSp>
        <p:nvGrpSpPr>
          <p:cNvPr id="7" name="Eye"/>
          <p:cNvGrpSpPr/>
          <p:nvPr/>
        </p:nvGrpSpPr>
        <p:grpSpPr>
          <a:xfrm>
            <a:off x="397973" y="1155250"/>
            <a:ext cx="891803" cy="891803"/>
            <a:chOff x="1489410" y="1557416"/>
            <a:chExt cx="537953" cy="537953"/>
          </a:xfrm>
        </p:grpSpPr>
        <p:sp>
          <p:nvSpPr>
            <p:cNvPr id="8" name="Arc 7"/>
            <p:cNvSpPr/>
            <p:nvPr/>
          </p:nvSpPr>
          <p:spPr>
            <a:xfrm rot="3654016">
              <a:off x="1489410" y="1557416"/>
              <a:ext cx="537953" cy="537953"/>
            </a:xfrm>
            <a:prstGeom prst="arc">
              <a:avLst>
                <a:gd name="adj1" fmla="val 19283451"/>
                <a:gd name="adj2" fmla="val 2293257"/>
              </a:avLst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  <p:cxnSp>
          <p:nvCxnSpPr>
            <p:cNvPr id="9" name="Straight Connector 13"/>
            <p:cNvCxnSpPr/>
            <p:nvPr/>
          </p:nvCxnSpPr>
          <p:spPr>
            <a:xfrm rot="3654016" flipV="1">
              <a:off x="1732755" y="1777281"/>
              <a:ext cx="274159" cy="163173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0" name="Straight Connector 14"/>
            <p:cNvCxnSpPr/>
            <p:nvPr/>
          </p:nvCxnSpPr>
          <p:spPr>
            <a:xfrm rot="3654016">
              <a:off x="1601870" y="1863541"/>
              <a:ext cx="260772" cy="159242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11" name="Oval 15"/>
            <p:cNvSpPr/>
            <p:nvPr/>
          </p:nvSpPr>
          <p:spPr>
            <a:xfrm rot="3654016">
              <a:off x="1874952" y="2008557"/>
              <a:ext cx="33621" cy="79621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</p:grpSp>
      <p:cxnSp>
        <p:nvCxnSpPr>
          <p:cNvPr id="17" name="Straight Connector 27"/>
          <p:cNvCxnSpPr/>
          <p:nvPr/>
        </p:nvCxnSpPr>
        <p:spPr>
          <a:xfrm>
            <a:off x="1048167" y="1965621"/>
            <a:ext cx="795709" cy="2120347"/>
          </a:xfrm>
          <a:prstGeom prst="line">
            <a:avLst/>
          </a:prstGeom>
          <a:ln w="381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6"/>
          <p:cNvCxnSpPr/>
          <p:nvPr/>
        </p:nvCxnSpPr>
        <p:spPr>
          <a:xfrm flipV="1">
            <a:off x="2727909" y="3339199"/>
            <a:ext cx="1952628" cy="746770"/>
          </a:xfrm>
          <a:prstGeom prst="line">
            <a:avLst/>
          </a:prstGeom>
          <a:ln w="38100">
            <a:solidFill>
              <a:schemeClr val="accent3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7"/>
          <p:cNvCxnSpPr/>
          <p:nvPr/>
        </p:nvCxnSpPr>
        <p:spPr>
          <a:xfrm>
            <a:off x="1048167" y="1944149"/>
            <a:ext cx="1659134" cy="2152212"/>
          </a:xfrm>
          <a:prstGeom prst="line">
            <a:avLst/>
          </a:prstGeom>
          <a:ln w="38100">
            <a:solidFill>
              <a:schemeClr val="accent3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27"/>
          <p:cNvCxnSpPr/>
          <p:nvPr/>
        </p:nvCxnSpPr>
        <p:spPr>
          <a:xfrm flipV="1">
            <a:off x="1877734" y="1736895"/>
            <a:ext cx="833602" cy="2335058"/>
          </a:xfrm>
          <a:prstGeom prst="line">
            <a:avLst/>
          </a:prstGeom>
          <a:ln w="381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be 30"/>
          <p:cNvSpPr/>
          <p:nvPr/>
        </p:nvSpPr>
        <p:spPr>
          <a:xfrm rot="10800000" flipH="1" flipV="1">
            <a:off x="2859726" y="2556549"/>
            <a:ext cx="790254" cy="265429"/>
          </a:xfrm>
          <a:prstGeom prst="cub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Dim light</a:t>
            </a:r>
            <a:endParaRPr lang="en-US" sz="11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cxnSp>
        <p:nvCxnSpPr>
          <p:cNvPr id="35" name="Straight Connector 39"/>
          <p:cNvCxnSpPr/>
          <p:nvPr/>
        </p:nvCxnSpPr>
        <p:spPr>
          <a:xfrm flipH="1" flipV="1">
            <a:off x="3244490" y="2821979"/>
            <a:ext cx="1418973" cy="517220"/>
          </a:xfrm>
          <a:prstGeom prst="line">
            <a:avLst/>
          </a:prstGeom>
          <a:ln w="38100">
            <a:solidFill>
              <a:schemeClr val="accent3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1236020" y="1979307"/>
            <a:ext cx="1202573" cy="481954"/>
            <a:chOff x="1236020" y="1979307"/>
            <a:chExt cx="1202573" cy="481954"/>
          </a:xfrm>
        </p:grpSpPr>
        <p:sp>
          <p:nvSpPr>
            <p:cNvPr id="38" name="TextBox 37"/>
            <p:cNvSpPr txBox="1"/>
            <p:nvPr/>
          </p:nvSpPr>
          <p:spPr>
            <a:xfrm>
              <a:off x="1236020" y="1979307"/>
              <a:ext cx="12025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Roboto Condensed" panose="02000000000000000000" pitchFamily="2" charset="0"/>
                  <a:ea typeface="Roboto Condensed" panose="02000000000000000000" pitchFamily="2" charset="0"/>
                </a:rPr>
                <a:t>Low contribution</a:t>
              </a:r>
              <a:endParaRPr lang="en-US" sz="1200" b="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cxnSp>
          <p:nvCxnSpPr>
            <p:cNvPr id="29" name="Curved Connector 28"/>
            <p:cNvCxnSpPr>
              <a:stCxn id="38" idx="2"/>
            </p:cNvCxnSpPr>
            <p:nvPr/>
          </p:nvCxnSpPr>
          <p:spPr>
            <a:xfrm rot="5400000">
              <a:off x="1616277" y="2240230"/>
              <a:ext cx="204954" cy="237107"/>
            </a:xfrm>
            <a:prstGeom prst="curvedConnector2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-6568" y="2256308"/>
            <a:ext cx="1239442" cy="548114"/>
            <a:chOff x="-6568" y="2256308"/>
            <a:chExt cx="1239442" cy="548114"/>
          </a:xfrm>
        </p:grpSpPr>
        <p:sp>
          <p:nvSpPr>
            <p:cNvPr id="24" name="TextBox 23"/>
            <p:cNvSpPr txBox="1"/>
            <p:nvPr/>
          </p:nvSpPr>
          <p:spPr>
            <a:xfrm>
              <a:off x="-6568" y="2527423"/>
              <a:ext cx="12394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Roboto Condensed" panose="02000000000000000000" pitchFamily="2" charset="0"/>
                  <a:ea typeface="Roboto Condensed" panose="02000000000000000000" pitchFamily="2" charset="0"/>
                </a:rPr>
                <a:t>High contribution</a:t>
              </a:r>
              <a:endParaRPr lang="en-US" sz="1200" b="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cxnSp>
          <p:nvCxnSpPr>
            <p:cNvPr id="34" name="Curved Connector 33"/>
            <p:cNvCxnSpPr>
              <a:stCxn id="24" idx="0"/>
            </p:cNvCxnSpPr>
            <p:nvPr/>
          </p:nvCxnSpPr>
          <p:spPr>
            <a:xfrm rot="5400000" flipH="1" flipV="1">
              <a:off x="703510" y="2165952"/>
              <a:ext cx="271115" cy="451828"/>
            </a:xfrm>
            <a:prstGeom prst="curvedConnector2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919665" y="2462200"/>
            <a:ext cx="1064590" cy="732594"/>
            <a:chOff x="919665" y="2462200"/>
            <a:chExt cx="1064590" cy="732594"/>
          </a:xfrm>
        </p:grpSpPr>
        <p:cxnSp>
          <p:nvCxnSpPr>
            <p:cNvPr id="13" name="Straight Connector 23"/>
            <p:cNvCxnSpPr/>
            <p:nvPr/>
          </p:nvCxnSpPr>
          <p:spPr>
            <a:xfrm flipV="1">
              <a:off x="919665" y="2543139"/>
              <a:ext cx="1064590" cy="570716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24"/>
            <p:cNvCxnSpPr/>
            <p:nvPr/>
          </p:nvCxnSpPr>
          <p:spPr>
            <a:xfrm rot="3708279" flipV="1">
              <a:off x="1673616" y="2666071"/>
              <a:ext cx="16264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25"/>
            <p:cNvCxnSpPr/>
            <p:nvPr/>
          </p:nvCxnSpPr>
          <p:spPr>
            <a:xfrm rot="3708279" flipV="1">
              <a:off x="1100225" y="2973460"/>
              <a:ext cx="16264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6" name="Straight Connector 26"/>
            <p:cNvCxnSpPr/>
            <p:nvPr/>
          </p:nvCxnSpPr>
          <p:spPr>
            <a:xfrm rot="3708279" flipV="1">
              <a:off x="1386919" y="2819766"/>
              <a:ext cx="16264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25"/>
            <p:cNvCxnSpPr/>
            <p:nvPr/>
          </p:nvCxnSpPr>
          <p:spPr>
            <a:xfrm rot="3708279" flipV="1">
              <a:off x="854933" y="3113470"/>
              <a:ext cx="16264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25"/>
            <p:cNvCxnSpPr/>
            <p:nvPr/>
          </p:nvCxnSpPr>
          <p:spPr>
            <a:xfrm rot="3708279" flipV="1">
              <a:off x="1894742" y="2543524"/>
              <a:ext cx="162648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sp>
        <p:nvSpPr>
          <p:cNvPr id="52" name="TextBox 51"/>
          <p:cNvSpPr txBox="1"/>
          <p:nvPr/>
        </p:nvSpPr>
        <p:spPr>
          <a:xfrm>
            <a:off x="934869" y="3145519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Tile</a:t>
            </a:r>
            <a:endParaRPr lang="en-US" sz="12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3" name="Content Placeholder 1"/>
          <p:cNvSpPr>
            <a:spLocks noGrp="1"/>
          </p:cNvSpPr>
          <p:nvPr>
            <p:ph sz="quarter" idx="10"/>
          </p:nvPr>
        </p:nvSpPr>
        <p:spPr>
          <a:xfrm>
            <a:off x="4720055" y="1095077"/>
            <a:ext cx="4960866" cy="2798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Path reusing is cheap, but not free</a:t>
            </a:r>
          </a:p>
          <a:p>
            <a:r>
              <a:rPr lang="en-US" sz="2000" dirty="0" smtClean="0"/>
              <a:t>Reuse paths with high energy</a:t>
            </a:r>
          </a:p>
          <a:p>
            <a:r>
              <a:rPr lang="en-US" sz="2000" dirty="0" smtClean="0"/>
              <a:t>Russian roulette to avoid work </a:t>
            </a:r>
            <a:br>
              <a:rPr lang="en-US" sz="2000" dirty="0" smtClean="0"/>
            </a:br>
            <a:r>
              <a:rPr lang="en-US" sz="2000" dirty="0" smtClean="0"/>
              <a:t>for paths with low influence</a:t>
            </a:r>
            <a:endParaRPr lang="en-US" sz="2000" dirty="0"/>
          </a:p>
        </p:txBody>
      </p:sp>
      <p:cxnSp>
        <p:nvCxnSpPr>
          <p:cNvPr id="55" name="Straight Connector 17"/>
          <p:cNvCxnSpPr/>
          <p:nvPr/>
        </p:nvCxnSpPr>
        <p:spPr>
          <a:xfrm flipV="1">
            <a:off x="2705100" y="1744980"/>
            <a:ext cx="15240" cy="2324100"/>
          </a:xfrm>
          <a:prstGeom prst="line">
            <a:avLst/>
          </a:prstGeom>
          <a:ln w="38100"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27"/>
          <p:cNvCxnSpPr/>
          <p:nvPr/>
        </p:nvCxnSpPr>
        <p:spPr>
          <a:xfrm flipV="1">
            <a:off x="1877352" y="3342011"/>
            <a:ext cx="2807936" cy="704008"/>
          </a:xfrm>
          <a:prstGeom prst="line">
            <a:avLst/>
          </a:prstGeom>
          <a:ln w="38100">
            <a:gradFill>
              <a:gsLst>
                <a:gs pos="0">
                  <a:schemeClr val="accent2">
                    <a:alpha val="5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>
            <a:spLocks noChangeAspect="1"/>
          </p:cNvSpPr>
          <p:nvPr/>
        </p:nvSpPr>
        <p:spPr>
          <a:xfrm>
            <a:off x="2748900" y="3459039"/>
            <a:ext cx="629742" cy="62974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Our Method:</a:t>
            </a:r>
            <a:endParaRPr lang="en-US" sz="2000" i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19</a:t>
            </a:fld>
            <a:endParaRPr lang="en-US"/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Our Method:</a:t>
            </a:r>
            <a:endParaRPr lang="en-US" sz="2000" i="1" dirty="0">
              <a:solidFill>
                <a:srgbClr val="E6B9B8"/>
              </a:solidFill>
            </a:endParaRPr>
          </a:p>
        </p:txBody>
      </p:sp>
      <p:sp>
        <p:nvSpPr>
          <p:cNvPr id="39" name="Content Placeholder 1"/>
          <p:cNvSpPr>
            <a:spLocks noGrp="1"/>
          </p:cNvSpPr>
          <p:nvPr>
            <p:ph sz="quarter" idx="10"/>
          </p:nvPr>
        </p:nvSpPr>
        <p:spPr>
          <a:xfrm>
            <a:off x="444152" y="1594610"/>
            <a:ext cx="4960866" cy="2798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Tiling to</a:t>
            </a:r>
          </a:p>
          <a:p>
            <a:r>
              <a:rPr lang="en-US" sz="2000" dirty="0" smtClean="0"/>
              <a:t>Improve path coherence</a:t>
            </a:r>
          </a:p>
          <a:p>
            <a:r>
              <a:rPr lang="en-US" sz="2000" dirty="0" smtClean="0"/>
              <a:t>Reduce memory usage</a:t>
            </a:r>
          </a:p>
          <a:p>
            <a:r>
              <a:rPr lang="fr-FR" sz="2000" dirty="0" err="1" smtClean="0"/>
              <a:t>Reduce</a:t>
            </a:r>
            <a:r>
              <a:rPr lang="fr-FR" sz="2000" dirty="0" smtClean="0"/>
              <a:t> computation time</a:t>
            </a:r>
            <a:endParaRPr lang="en-US" sz="2000" dirty="0"/>
          </a:p>
        </p:txBody>
      </p:sp>
      <p:cxnSp>
        <p:nvCxnSpPr>
          <p:cNvPr id="40" name="Connecteur droit 39"/>
          <p:cNvCxnSpPr/>
          <p:nvPr/>
        </p:nvCxnSpPr>
        <p:spPr>
          <a:xfrm>
            <a:off x="5855644" y="1232109"/>
            <a:ext cx="0" cy="222444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7880386" y="1747622"/>
            <a:ext cx="0" cy="222334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H="1" flipV="1">
            <a:off x="5846816" y="1232110"/>
            <a:ext cx="2360141" cy="59829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 flipH="1" flipV="1">
            <a:off x="5834641" y="3191502"/>
            <a:ext cx="2372316" cy="60138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flipH="1" flipV="1">
            <a:off x="5867939" y="1535598"/>
            <a:ext cx="2339018" cy="59294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 flipH="1" flipV="1">
            <a:off x="5846816" y="1812551"/>
            <a:ext cx="2376208" cy="602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 flipH="1" flipV="1">
            <a:off x="5857319" y="2079860"/>
            <a:ext cx="2333572" cy="59156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flipH="1" flipV="1">
            <a:off x="5853972" y="2351753"/>
            <a:ext cx="2336919" cy="60066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flipH="1" flipV="1">
            <a:off x="5846816" y="2633199"/>
            <a:ext cx="2322906" cy="58885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 flipH="1" flipV="1">
            <a:off x="5857318" y="2900506"/>
            <a:ext cx="2370602" cy="60095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6129964" y="1303470"/>
            <a:ext cx="0" cy="224155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necteur droit 50"/>
          <p:cNvCxnSpPr>
            <a:endCxn id="61" idx="2"/>
          </p:cNvCxnSpPr>
          <p:nvPr/>
        </p:nvCxnSpPr>
        <p:spPr>
          <a:xfrm flipH="1">
            <a:off x="6423495" y="1367447"/>
            <a:ext cx="19978" cy="224405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7575589" y="1691036"/>
            <a:ext cx="0" cy="220155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7262078" y="1585634"/>
            <a:ext cx="0" cy="220725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>
            <a:off x="6984874" y="1515714"/>
            <a:ext cx="0" cy="225622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6704731" y="1447128"/>
            <a:ext cx="0" cy="221578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>
            <a:off x="8206957" y="1812550"/>
            <a:ext cx="0" cy="224539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 flipH="1" flipV="1">
            <a:off x="5846816" y="3456556"/>
            <a:ext cx="2372316" cy="60138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Parallélogramme 57"/>
          <p:cNvSpPr/>
          <p:nvPr/>
        </p:nvSpPr>
        <p:spPr>
          <a:xfrm rot="5400000">
            <a:off x="5714186" y="1361966"/>
            <a:ext cx="1393372" cy="1128114"/>
          </a:xfrm>
          <a:prstGeom prst="parallelogram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Parallélogramme 58"/>
          <p:cNvSpPr/>
          <p:nvPr/>
        </p:nvSpPr>
        <p:spPr>
          <a:xfrm rot="5400000">
            <a:off x="6907263" y="2744733"/>
            <a:ext cx="1393372" cy="1206016"/>
          </a:xfrm>
          <a:prstGeom prst="parallelogram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Parallélogramme 59"/>
          <p:cNvSpPr/>
          <p:nvPr/>
        </p:nvSpPr>
        <p:spPr>
          <a:xfrm rot="5400000">
            <a:off x="6907201" y="1630226"/>
            <a:ext cx="1393372" cy="1206139"/>
          </a:xfrm>
          <a:prstGeom prst="parallelogram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Parallélogramme 60"/>
          <p:cNvSpPr/>
          <p:nvPr/>
        </p:nvSpPr>
        <p:spPr>
          <a:xfrm rot="5400000">
            <a:off x="5726809" y="2488261"/>
            <a:ext cx="1393372" cy="1137474"/>
          </a:xfrm>
          <a:prstGeom prst="parallelogram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018" y="1000636"/>
            <a:ext cx="3252521" cy="32525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542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Monte-Carlo </a:t>
            </a:r>
            <a:r>
              <a:rPr lang="en-US" dirty="0"/>
              <a:t>Light transport</a:t>
            </a:r>
            <a:endParaRPr lang="en-US" i="1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937" y="1139772"/>
            <a:ext cx="5560127" cy="312757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9" name="Scene"/>
          <p:cNvGrpSpPr/>
          <p:nvPr/>
        </p:nvGrpSpPr>
        <p:grpSpPr>
          <a:xfrm>
            <a:off x="1489410" y="957425"/>
            <a:ext cx="3479425" cy="3357500"/>
            <a:chOff x="1489410" y="957425"/>
            <a:chExt cx="3479425" cy="3357500"/>
          </a:xfrm>
        </p:grpSpPr>
        <p:grpSp>
          <p:nvGrpSpPr>
            <p:cNvPr id="75" name="Box"/>
            <p:cNvGrpSpPr/>
            <p:nvPr/>
          </p:nvGrpSpPr>
          <p:grpSpPr>
            <a:xfrm>
              <a:off x="1664788" y="957425"/>
              <a:ext cx="3304047" cy="3357500"/>
              <a:chOff x="1664788" y="957425"/>
              <a:chExt cx="3304047" cy="335750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2107351" y="1426716"/>
                <a:ext cx="2418919" cy="2418919"/>
              </a:xfrm>
              <a:prstGeom prst="rect">
                <a:avLst/>
              </a:prstGeom>
              <a:solidFill>
                <a:srgbClr val="FFFFFF">
                  <a:lumMod val="85000"/>
                </a:srgbClr>
              </a:solidFill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bas Neue"/>
                  <a:ea typeface="+mn-ea"/>
                  <a:cs typeface="+mn-cs"/>
                </a:endParaRPr>
              </a:p>
            </p:txBody>
          </p:sp>
          <p:sp>
            <p:nvSpPr>
              <p:cNvPr id="42" name="Trapezoid 41"/>
              <p:cNvSpPr/>
              <p:nvPr/>
            </p:nvSpPr>
            <p:spPr>
              <a:xfrm>
                <a:off x="1664789" y="3845635"/>
                <a:ext cx="3304044" cy="469290"/>
              </a:xfrm>
              <a:prstGeom prst="trapezoid">
                <a:avLst>
                  <a:gd name="adj" fmla="val 94342"/>
                </a:avLst>
              </a:prstGeom>
              <a:solidFill>
                <a:srgbClr val="FFFFFF">
                  <a:lumMod val="85000"/>
                </a:srgbClr>
              </a:solidFill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bas Neue"/>
                  <a:ea typeface="+mn-ea"/>
                  <a:cs typeface="+mn-cs"/>
                </a:endParaRPr>
              </a:p>
            </p:txBody>
          </p:sp>
          <p:sp>
            <p:nvSpPr>
              <p:cNvPr id="43" name="Trapezoid 42"/>
              <p:cNvSpPr/>
              <p:nvPr/>
            </p:nvSpPr>
            <p:spPr>
              <a:xfrm rot="10800000">
                <a:off x="1664788" y="957426"/>
                <a:ext cx="3304044" cy="469290"/>
              </a:xfrm>
              <a:prstGeom prst="trapezoid">
                <a:avLst>
                  <a:gd name="adj" fmla="val 94342"/>
                </a:avLst>
              </a:prstGeom>
              <a:solidFill>
                <a:srgbClr val="FFFFFF">
                  <a:lumMod val="85000"/>
                </a:srgbClr>
              </a:solidFill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bas Neue"/>
                  <a:ea typeface="+mn-ea"/>
                  <a:cs typeface="+mn-cs"/>
                </a:endParaRPr>
              </a:p>
            </p:txBody>
          </p:sp>
          <p:sp>
            <p:nvSpPr>
              <p:cNvPr id="44" name="Trapezoid 43"/>
              <p:cNvSpPr/>
              <p:nvPr/>
            </p:nvSpPr>
            <p:spPr>
              <a:xfrm rot="16200000">
                <a:off x="3068804" y="2414894"/>
                <a:ext cx="3357499" cy="442562"/>
              </a:xfrm>
              <a:prstGeom prst="trapezoid">
                <a:avLst>
                  <a:gd name="adj" fmla="val 105920"/>
                </a:avLst>
              </a:prstGeom>
              <a:solidFill>
                <a:srgbClr val="FFFFFF">
                  <a:lumMod val="85000"/>
                </a:srgbClr>
              </a:solidFill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bas Neue"/>
                  <a:ea typeface="+mn-ea"/>
                  <a:cs typeface="+mn-cs"/>
                </a:endParaRPr>
              </a:p>
            </p:txBody>
          </p:sp>
          <p:sp>
            <p:nvSpPr>
              <p:cNvPr id="45" name="Trapezoid 44"/>
              <p:cNvSpPr/>
              <p:nvPr/>
            </p:nvSpPr>
            <p:spPr>
              <a:xfrm rot="5400000">
                <a:off x="213697" y="2414894"/>
                <a:ext cx="3357499" cy="442562"/>
              </a:xfrm>
              <a:prstGeom prst="trapezoid">
                <a:avLst>
                  <a:gd name="adj" fmla="val 105920"/>
                </a:avLst>
              </a:prstGeom>
              <a:solidFill>
                <a:srgbClr val="FFFFFF">
                  <a:lumMod val="85000"/>
                </a:srgbClr>
              </a:solidFill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bas Neue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Raster"/>
            <p:cNvGrpSpPr/>
            <p:nvPr/>
          </p:nvGrpSpPr>
          <p:grpSpPr>
            <a:xfrm rot="3830987">
              <a:off x="1930795" y="2313320"/>
              <a:ext cx="269909" cy="549732"/>
              <a:chOff x="-665794" y="2977487"/>
              <a:chExt cx="557162" cy="1134795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7769013" flipV="1">
                <a:off x="-954611" y="3266304"/>
                <a:ext cx="1134795" cy="557162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2" name="Straight Connector 61"/>
              <p:cNvCxnSpPr/>
              <p:nvPr/>
            </p:nvCxnSpPr>
            <p:spPr>
              <a:xfrm flipV="1">
                <a:off x="-495217" y="3096984"/>
                <a:ext cx="2160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-495216" y="3960984"/>
                <a:ext cx="2160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-495216" y="3312985"/>
                <a:ext cx="2160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5" name="Straight Connector 64"/>
              <p:cNvCxnSpPr/>
              <p:nvPr/>
            </p:nvCxnSpPr>
            <p:spPr>
              <a:xfrm flipV="1">
                <a:off x="-495216" y="3528985"/>
                <a:ext cx="2160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6" name="Straight Connector 65"/>
              <p:cNvCxnSpPr/>
              <p:nvPr/>
            </p:nvCxnSpPr>
            <p:spPr>
              <a:xfrm flipV="1">
                <a:off x="-495216" y="3744984"/>
                <a:ext cx="2160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7" name="Smallbox"/>
            <p:cNvSpPr/>
            <p:nvPr/>
          </p:nvSpPr>
          <p:spPr>
            <a:xfrm>
              <a:off x="3780168" y="2710165"/>
              <a:ext cx="523546" cy="1486617"/>
            </a:xfrm>
            <a:prstGeom prst="cube">
              <a:avLst/>
            </a:prstGeom>
            <a:solidFill>
              <a:srgbClr val="FFFFFF">
                <a:lumMod val="65000"/>
              </a:srgbClr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  <p:sp>
          <p:nvSpPr>
            <p:cNvPr id="48" name="Emitter"/>
            <p:cNvSpPr/>
            <p:nvPr/>
          </p:nvSpPr>
          <p:spPr>
            <a:xfrm>
              <a:off x="3118278" y="1000636"/>
              <a:ext cx="397064" cy="397064"/>
            </a:xfrm>
            <a:prstGeom prst="sun">
              <a:avLst/>
            </a:prstGeom>
            <a:solidFill>
              <a:srgbClr val="FF8100"/>
            </a:solidFill>
            <a:ln w="12700" cap="flat" cmpd="sng" algn="ctr">
              <a:solidFill>
                <a:srgbClr val="FF81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  <p:grpSp>
          <p:nvGrpSpPr>
            <p:cNvPr id="76" name="Eye"/>
            <p:cNvGrpSpPr/>
            <p:nvPr/>
          </p:nvGrpSpPr>
          <p:grpSpPr>
            <a:xfrm>
              <a:off x="1489410" y="1557416"/>
              <a:ext cx="537953" cy="537953"/>
              <a:chOff x="1489410" y="1557416"/>
              <a:chExt cx="537953" cy="537953"/>
            </a:xfrm>
          </p:grpSpPr>
          <p:sp>
            <p:nvSpPr>
              <p:cNvPr id="58" name="Arc 57"/>
              <p:cNvSpPr/>
              <p:nvPr/>
            </p:nvSpPr>
            <p:spPr>
              <a:xfrm rot="3654016">
                <a:off x="1489410" y="1557416"/>
                <a:ext cx="537953" cy="537953"/>
              </a:xfrm>
              <a:prstGeom prst="arc">
                <a:avLst>
                  <a:gd name="adj1" fmla="val 19283451"/>
                  <a:gd name="adj2" fmla="val 2293257"/>
                </a:avLst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Bebas Neue"/>
                  <a:ea typeface="+mn-ea"/>
                  <a:cs typeface="+mn-cs"/>
                </a:endParaRPr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 rot="3654016" flipV="1">
                <a:off x="1732755" y="1777281"/>
                <a:ext cx="274159" cy="163173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>
              <a:xfrm rot="3654016">
                <a:off x="1601870" y="1863541"/>
                <a:ext cx="260772" cy="15924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6" name="Oval 55"/>
              <p:cNvSpPr/>
              <p:nvPr/>
            </p:nvSpPr>
            <p:spPr>
              <a:xfrm rot="3654016">
                <a:off x="1874952" y="2008557"/>
                <a:ext cx="33621" cy="79621"/>
              </a:xfrm>
              <a:prstGeom prst="ellipse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bas Neue"/>
                  <a:ea typeface="+mn-ea"/>
                  <a:cs typeface="+mn-cs"/>
                </a:endParaRPr>
              </a:p>
            </p:txBody>
          </p:sp>
        </p:grpSp>
        <p:pic>
          <p:nvPicPr>
            <p:cNvPr id="51" name="Teapot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FF81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086" b="70974" l="12229" r="93294"/>
                      </a14:imgEffect>
                    </a14:imgLayer>
                  </a14:imgProps>
                </a:ext>
              </a:extLst>
            </a:blip>
            <a:srcRect l="11032" t="26401" r="5234" b="29604"/>
            <a:stretch/>
          </p:blipFill>
          <p:spPr>
            <a:xfrm>
              <a:off x="1922845" y="3489802"/>
              <a:ext cx="1359434" cy="75230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32000"/>
                </a:prstClr>
              </a:outerShdw>
            </a:effectLst>
          </p:spPr>
        </p:pic>
      </p:grpSp>
      <p:cxnSp>
        <p:nvCxnSpPr>
          <p:cNvPr id="50" name="Straight Connector 49"/>
          <p:cNvCxnSpPr/>
          <p:nvPr/>
        </p:nvCxnSpPr>
        <p:spPr>
          <a:xfrm flipV="1">
            <a:off x="3178717" y="1199169"/>
            <a:ext cx="138094" cy="926467"/>
          </a:xfrm>
          <a:prstGeom prst="lin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2" name="Straight Connector 51"/>
          <p:cNvCxnSpPr/>
          <p:nvPr/>
        </p:nvCxnSpPr>
        <p:spPr>
          <a:xfrm>
            <a:off x="1892447" y="2035310"/>
            <a:ext cx="735423" cy="1737620"/>
          </a:xfrm>
          <a:prstGeom prst="lin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7" name="Straight Connector 56"/>
          <p:cNvCxnSpPr/>
          <p:nvPr/>
        </p:nvCxnSpPr>
        <p:spPr>
          <a:xfrm flipH="1" flipV="1">
            <a:off x="3135153" y="2125636"/>
            <a:ext cx="646015" cy="954486"/>
          </a:xfrm>
          <a:prstGeom prst="lin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70" name="Straight Connector 69"/>
          <p:cNvCxnSpPr/>
          <p:nvPr/>
        </p:nvCxnSpPr>
        <p:spPr>
          <a:xfrm flipV="1">
            <a:off x="2636108" y="3064476"/>
            <a:ext cx="1145060" cy="708454"/>
          </a:xfrm>
          <a:prstGeom prst="lin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5" name="Straight Connector 84"/>
          <p:cNvCxnSpPr/>
          <p:nvPr/>
        </p:nvCxnSpPr>
        <p:spPr>
          <a:xfrm flipH="1" flipV="1">
            <a:off x="3469211" y="1351570"/>
            <a:ext cx="1349924" cy="1622289"/>
          </a:xfrm>
          <a:prstGeom prst="lin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6" name="Straight Connector 85"/>
          <p:cNvCxnSpPr>
            <a:stCxn id="56" idx="1"/>
          </p:cNvCxnSpPr>
          <p:nvPr/>
        </p:nvCxnSpPr>
        <p:spPr>
          <a:xfrm>
            <a:off x="1910579" y="2024291"/>
            <a:ext cx="569010" cy="1658023"/>
          </a:xfrm>
          <a:prstGeom prst="lin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7" name="Straight Connector 86"/>
          <p:cNvCxnSpPr/>
          <p:nvPr/>
        </p:nvCxnSpPr>
        <p:spPr>
          <a:xfrm flipV="1">
            <a:off x="3515342" y="2973859"/>
            <a:ext cx="1303793" cy="1268249"/>
          </a:xfrm>
          <a:prstGeom prst="lin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8" name="Straight Connector 87"/>
          <p:cNvCxnSpPr/>
          <p:nvPr/>
        </p:nvCxnSpPr>
        <p:spPr>
          <a:xfrm>
            <a:off x="2479589" y="3682314"/>
            <a:ext cx="1035753" cy="559794"/>
          </a:xfrm>
          <a:prstGeom prst="lin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7" name="Straight Connector 106"/>
          <p:cNvCxnSpPr/>
          <p:nvPr/>
        </p:nvCxnSpPr>
        <p:spPr>
          <a:xfrm flipH="1" flipV="1">
            <a:off x="3316811" y="1199169"/>
            <a:ext cx="1502324" cy="1254062"/>
          </a:xfrm>
          <a:prstGeom prst="lin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8" name="Straight Connector 107"/>
          <p:cNvCxnSpPr>
            <a:stCxn id="56" idx="6"/>
          </p:cNvCxnSpPr>
          <p:nvPr/>
        </p:nvCxnSpPr>
        <p:spPr>
          <a:xfrm>
            <a:off x="1899938" y="2063056"/>
            <a:ext cx="810311" cy="1771658"/>
          </a:xfrm>
          <a:prstGeom prst="lin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9" name="Straight Connector 108"/>
          <p:cNvCxnSpPr/>
          <p:nvPr/>
        </p:nvCxnSpPr>
        <p:spPr>
          <a:xfrm>
            <a:off x="1848801" y="4061254"/>
            <a:ext cx="1329916" cy="198786"/>
          </a:xfrm>
          <a:prstGeom prst="lin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0" name="Straight Connector 109"/>
          <p:cNvCxnSpPr/>
          <p:nvPr/>
        </p:nvCxnSpPr>
        <p:spPr>
          <a:xfrm flipH="1">
            <a:off x="1731880" y="3834714"/>
            <a:ext cx="978369" cy="226540"/>
          </a:xfrm>
          <a:prstGeom prst="lin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9" name="Straight Connector 118"/>
          <p:cNvCxnSpPr/>
          <p:nvPr/>
        </p:nvCxnSpPr>
        <p:spPr>
          <a:xfrm flipV="1">
            <a:off x="3170789" y="3126259"/>
            <a:ext cx="882227" cy="1133781"/>
          </a:xfrm>
          <a:prstGeom prst="lin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22" name="Straight Connector 121"/>
          <p:cNvCxnSpPr/>
          <p:nvPr/>
        </p:nvCxnSpPr>
        <p:spPr>
          <a:xfrm flipV="1">
            <a:off x="4053017" y="2453231"/>
            <a:ext cx="766118" cy="673028"/>
          </a:xfrm>
          <a:prstGeom prst="lin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28" name="Noisy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679" y="1272565"/>
            <a:ext cx="2769770" cy="27697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TextBox 48"/>
          <p:cNvSpPr txBox="1"/>
          <p:nvPr/>
        </p:nvSpPr>
        <p:spPr>
          <a:xfrm>
            <a:off x="228704" y="3749947"/>
            <a:ext cx="1212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4444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Path Tracing</a:t>
            </a:r>
          </a:p>
          <a:p>
            <a:pPr algn="ctr"/>
            <a:r>
              <a:rPr lang="en-US" sz="1600" dirty="0" smtClean="0">
                <a:solidFill>
                  <a:srgbClr val="4444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[Kajiya1986]</a:t>
            </a:r>
            <a:endParaRPr lang="en-US" sz="1600" dirty="0">
              <a:solidFill>
                <a:srgbClr val="44444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2</a:t>
            </a:fld>
            <a:endParaRPr lang="en-US"/>
          </a:p>
        </p:txBody>
      </p:sp>
      <p:sp>
        <p:nvSpPr>
          <p:cNvPr id="53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Previous Work:</a:t>
            </a:r>
            <a:endParaRPr lang="en-US" sz="2000" i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27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1605E-6 L 0.37656 -0.402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-20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3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8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8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1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3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4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3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3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3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3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3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6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Extend tiles with 1 pixel border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Tiling</a:t>
            </a:r>
            <a:endParaRPr lang="en-US" dirty="0"/>
          </a:p>
        </p:txBody>
      </p:sp>
      <p:sp>
        <p:nvSpPr>
          <p:cNvPr id="99" name="Right"/>
          <p:cNvSpPr/>
          <p:nvPr/>
        </p:nvSpPr>
        <p:spPr>
          <a:xfrm>
            <a:off x="4558299" y="1899438"/>
            <a:ext cx="2130827" cy="1080830"/>
          </a:xfrm>
          <a:prstGeom prst="rect">
            <a:avLst/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0" scaled="0"/>
          </a:gra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Extension"/>
          <p:cNvSpPr/>
          <p:nvPr/>
        </p:nvSpPr>
        <p:spPr>
          <a:xfrm>
            <a:off x="2428052" y="1899438"/>
            <a:ext cx="3203822" cy="2135002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 w="25400">
            <a:solidFill>
              <a:schemeClr val="tx1">
                <a:alpha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Left"/>
          <p:cNvSpPr/>
          <p:nvPr/>
        </p:nvSpPr>
        <p:spPr>
          <a:xfrm>
            <a:off x="2431257" y="1899438"/>
            <a:ext cx="2130827" cy="1080830"/>
          </a:xfrm>
          <a:prstGeom prst="rect">
            <a:avLst/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Connecteur droit 25"/>
          <p:cNvCxnSpPr/>
          <p:nvPr/>
        </p:nvCxnSpPr>
        <p:spPr>
          <a:xfrm>
            <a:off x="3507876" y="1899438"/>
            <a:ext cx="0" cy="108834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1501655" y="2734016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4444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Tile 1</a:t>
            </a:r>
            <a:endParaRPr lang="en-US" sz="2400" dirty="0">
              <a:solidFill>
                <a:srgbClr val="44444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799254" y="2734016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4444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Tile 2</a:t>
            </a:r>
            <a:endParaRPr lang="en-US" sz="2400" dirty="0">
              <a:solidFill>
                <a:srgbClr val="44444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pSp>
        <p:nvGrpSpPr>
          <p:cNvPr id="121" name="Gradient"/>
          <p:cNvGrpSpPr/>
          <p:nvPr/>
        </p:nvGrpSpPr>
        <p:grpSpPr>
          <a:xfrm>
            <a:off x="2643107" y="2040391"/>
            <a:ext cx="1708934" cy="722179"/>
            <a:chOff x="3284137" y="3209756"/>
            <a:chExt cx="477595" cy="201827"/>
          </a:xfrm>
        </p:grpSpPr>
        <p:cxnSp>
          <p:nvCxnSpPr>
            <p:cNvPr id="122" name="Straight Connector 121"/>
            <p:cNvCxnSpPr>
              <a:stCxn id="123" idx="2"/>
              <a:endCxn id="124" idx="6"/>
            </p:cNvCxnSpPr>
            <p:nvPr/>
          </p:nvCxnSpPr>
          <p:spPr>
            <a:xfrm flipH="1">
              <a:off x="3485964" y="3310670"/>
              <a:ext cx="739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Gradient -"/>
            <p:cNvSpPr/>
            <p:nvPr/>
          </p:nvSpPr>
          <p:spPr>
            <a:xfrm>
              <a:off x="3559905" y="3209756"/>
              <a:ext cx="201827" cy="20182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dirty="0" smtClean="0">
                  <a:solidFill>
                    <a:srgbClr val="444444"/>
                  </a:solidFill>
                </a:rPr>
                <a:t>-</a:t>
              </a:r>
              <a:endParaRPr lang="en-US" dirty="0">
                <a:solidFill>
                  <a:srgbClr val="444444"/>
                </a:solidFill>
              </a:endParaRPr>
            </a:p>
          </p:txBody>
        </p:sp>
        <p:sp>
          <p:nvSpPr>
            <p:cNvPr id="124" name="Gradient +"/>
            <p:cNvSpPr/>
            <p:nvPr/>
          </p:nvSpPr>
          <p:spPr>
            <a:xfrm>
              <a:off x="3284137" y="3209756"/>
              <a:ext cx="201827" cy="20182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en-US" dirty="0" smtClean="0">
                  <a:solidFill>
                    <a:srgbClr val="444444"/>
                  </a:solidFill>
                </a:rPr>
                <a:t>+</a:t>
              </a:r>
              <a:endParaRPr lang="en-US" dirty="0">
                <a:solidFill>
                  <a:srgbClr val="444444"/>
                </a:solidFill>
              </a:endParaRPr>
            </a:p>
          </p:txBody>
        </p:sp>
      </p:grpSp>
      <p:sp>
        <p:nvSpPr>
          <p:cNvPr id="125" name="Rectangle 124"/>
          <p:cNvSpPr>
            <a:spLocks noChangeAspect="1"/>
          </p:cNvSpPr>
          <p:nvPr/>
        </p:nvSpPr>
        <p:spPr>
          <a:xfrm>
            <a:off x="3147653" y="2065071"/>
            <a:ext cx="737381" cy="73738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ctangle 125"/>
          <p:cNvSpPr>
            <a:spLocks noChangeAspect="1"/>
          </p:cNvSpPr>
          <p:nvPr/>
        </p:nvSpPr>
        <p:spPr>
          <a:xfrm>
            <a:off x="4163944" y="2086689"/>
            <a:ext cx="788700" cy="7887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>
            <a:spLocks noChangeAspect="1"/>
          </p:cNvSpPr>
          <p:nvPr/>
        </p:nvSpPr>
        <p:spPr>
          <a:xfrm>
            <a:off x="4204785" y="2065070"/>
            <a:ext cx="737381" cy="73738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20</a:t>
            </a:fld>
            <a:endParaRPr lang="en-US"/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Our Method:</a:t>
            </a:r>
            <a:endParaRPr lang="en-US" sz="2000" i="1" dirty="0">
              <a:solidFill>
                <a:srgbClr val="E6B9B8"/>
              </a:solidFill>
            </a:endParaRPr>
          </a:p>
        </p:txBody>
      </p:sp>
      <p:cxnSp>
        <p:nvCxnSpPr>
          <p:cNvPr id="6" name="Connecteur droit 5"/>
          <p:cNvCxnSpPr>
            <a:endCxn id="30" idx="3"/>
          </p:cNvCxnSpPr>
          <p:nvPr/>
        </p:nvCxnSpPr>
        <p:spPr>
          <a:xfrm>
            <a:off x="5631874" y="1878596"/>
            <a:ext cx="0" cy="108834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3505137" y="2963334"/>
            <a:ext cx="0" cy="1088343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4562084" y="2947702"/>
            <a:ext cx="0" cy="1088343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582223" y="2987781"/>
            <a:ext cx="1648047" cy="1646772"/>
          </a:xfrm>
          <a:prstGeom prst="rect">
            <a:avLst/>
          </a:prstGeom>
          <a:solidFill>
            <a:srgbClr val="F5F6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Connecteur droit 22"/>
          <p:cNvCxnSpPr>
            <a:endCxn id="30" idx="3"/>
          </p:cNvCxnSpPr>
          <p:nvPr/>
        </p:nvCxnSpPr>
        <p:spPr>
          <a:xfrm>
            <a:off x="4572000" y="2964848"/>
            <a:ext cx="1059874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82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11597 0.0003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9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9" grpId="0" animBg="1"/>
      <p:bldP spid="30" grpId="0" animBg="1"/>
      <p:bldP spid="120" grpId="0"/>
      <p:bldP spid="125" grpId="0" animBg="1"/>
      <p:bldP spid="125" grpId="1" animBg="1"/>
      <p:bldP spid="126" grpId="0" animBg="1"/>
      <p:bldP spid="126" grpId="1" animBg="1"/>
      <p:bldP spid="32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tile stitching</a:t>
            </a:r>
            <a:endParaRPr lang="en-US" dirty="0"/>
          </a:p>
        </p:txBody>
      </p:sp>
      <p:sp>
        <p:nvSpPr>
          <p:cNvPr id="35" name="TL"/>
          <p:cNvSpPr/>
          <p:nvPr/>
        </p:nvSpPr>
        <p:spPr>
          <a:xfrm>
            <a:off x="3198666" y="1497118"/>
            <a:ext cx="1286658" cy="1270334"/>
          </a:xfrm>
          <a:prstGeom prst="rect">
            <a:avLst/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8" name="TL Overlay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065118"/>
              </p:ext>
            </p:extLst>
          </p:nvPr>
        </p:nvGraphicFramePr>
        <p:xfrm>
          <a:off x="3198666" y="1492449"/>
          <a:ext cx="1286658" cy="1275006"/>
        </p:xfrm>
        <a:graphic>
          <a:graphicData uri="http://schemas.openxmlformats.org/drawingml/2006/table">
            <a:tbl>
              <a:tblPr firstRow="1" bandRow="1"/>
              <a:tblGrid>
                <a:gridCol w="214443">
                  <a:extLst>
                    <a:ext uri="{9D8B030D-6E8A-4147-A177-3AD203B41FA5}">
                      <a16:colId xmlns:a16="http://schemas.microsoft.com/office/drawing/2014/main" val="4190174694"/>
                    </a:ext>
                  </a:extLst>
                </a:gridCol>
                <a:gridCol w="214443">
                  <a:extLst>
                    <a:ext uri="{9D8B030D-6E8A-4147-A177-3AD203B41FA5}">
                      <a16:colId xmlns:a16="http://schemas.microsoft.com/office/drawing/2014/main" val="898702555"/>
                    </a:ext>
                  </a:extLst>
                </a:gridCol>
                <a:gridCol w="214443">
                  <a:extLst>
                    <a:ext uri="{9D8B030D-6E8A-4147-A177-3AD203B41FA5}">
                      <a16:colId xmlns:a16="http://schemas.microsoft.com/office/drawing/2014/main" val="4151290633"/>
                    </a:ext>
                  </a:extLst>
                </a:gridCol>
                <a:gridCol w="214443">
                  <a:extLst>
                    <a:ext uri="{9D8B030D-6E8A-4147-A177-3AD203B41FA5}">
                      <a16:colId xmlns:a16="http://schemas.microsoft.com/office/drawing/2014/main" val="781916954"/>
                    </a:ext>
                  </a:extLst>
                </a:gridCol>
                <a:gridCol w="214443">
                  <a:extLst>
                    <a:ext uri="{9D8B030D-6E8A-4147-A177-3AD203B41FA5}">
                      <a16:colId xmlns:a16="http://schemas.microsoft.com/office/drawing/2014/main" val="3602948838"/>
                    </a:ext>
                  </a:extLst>
                </a:gridCol>
                <a:gridCol w="214443">
                  <a:extLst>
                    <a:ext uri="{9D8B030D-6E8A-4147-A177-3AD203B41FA5}">
                      <a16:colId xmlns:a16="http://schemas.microsoft.com/office/drawing/2014/main" val="3744050840"/>
                    </a:ext>
                  </a:extLst>
                </a:gridCol>
              </a:tblGrid>
              <a:tr h="21250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19642"/>
                  </a:ext>
                </a:extLst>
              </a:tr>
              <a:tr h="21250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0065692"/>
                  </a:ext>
                </a:extLst>
              </a:tr>
              <a:tr h="21250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294665"/>
                  </a:ext>
                </a:extLst>
              </a:tr>
              <a:tr h="21250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795342"/>
                  </a:ext>
                </a:extLst>
              </a:tr>
              <a:tr h="21250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7443838"/>
                  </a:ext>
                </a:extLst>
              </a:tr>
              <a:tr h="21250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351782"/>
                  </a:ext>
                </a:extLst>
              </a:tr>
            </a:tbl>
          </a:graphicData>
        </a:graphic>
      </p:graphicFrame>
      <p:sp>
        <p:nvSpPr>
          <p:cNvPr id="32" name="BL"/>
          <p:cNvSpPr/>
          <p:nvPr/>
        </p:nvSpPr>
        <p:spPr>
          <a:xfrm>
            <a:off x="3198666" y="2776817"/>
            <a:ext cx="1286658" cy="1270334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0" scaled="0"/>
          </a:gra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BL Overlay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397841"/>
              </p:ext>
            </p:extLst>
          </p:nvPr>
        </p:nvGraphicFramePr>
        <p:xfrm>
          <a:off x="3196186" y="2767736"/>
          <a:ext cx="1286658" cy="1275006"/>
        </p:xfrm>
        <a:graphic>
          <a:graphicData uri="http://schemas.openxmlformats.org/drawingml/2006/table">
            <a:tbl>
              <a:tblPr firstRow="1" bandRow="1"/>
              <a:tblGrid>
                <a:gridCol w="214443">
                  <a:extLst>
                    <a:ext uri="{9D8B030D-6E8A-4147-A177-3AD203B41FA5}">
                      <a16:colId xmlns:a16="http://schemas.microsoft.com/office/drawing/2014/main" val="4190174694"/>
                    </a:ext>
                  </a:extLst>
                </a:gridCol>
                <a:gridCol w="214443">
                  <a:extLst>
                    <a:ext uri="{9D8B030D-6E8A-4147-A177-3AD203B41FA5}">
                      <a16:colId xmlns:a16="http://schemas.microsoft.com/office/drawing/2014/main" val="898702555"/>
                    </a:ext>
                  </a:extLst>
                </a:gridCol>
                <a:gridCol w="214443">
                  <a:extLst>
                    <a:ext uri="{9D8B030D-6E8A-4147-A177-3AD203B41FA5}">
                      <a16:colId xmlns:a16="http://schemas.microsoft.com/office/drawing/2014/main" val="4151290633"/>
                    </a:ext>
                  </a:extLst>
                </a:gridCol>
                <a:gridCol w="214443">
                  <a:extLst>
                    <a:ext uri="{9D8B030D-6E8A-4147-A177-3AD203B41FA5}">
                      <a16:colId xmlns:a16="http://schemas.microsoft.com/office/drawing/2014/main" val="781916954"/>
                    </a:ext>
                  </a:extLst>
                </a:gridCol>
                <a:gridCol w="214443">
                  <a:extLst>
                    <a:ext uri="{9D8B030D-6E8A-4147-A177-3AD203B41FA5}">
                      <a16:colId xmlns:a16="http://schemas.microsoft.com/office/drawing/2014/main" val="3602948838"/>
                    </a:ext>
                  </a:extLst>
                </a:gridCol>
                <a:gridCol w="214443">
                  <a:extLst>
                    <a:ext uri="{9D8B030D-6E8A-4147-A177-3AD203B41FA5}">
                      <a16:colId xmlns:a16="http://schemas.microsoft.com/office/drawing/2014/main" val="3744050840"/>
                    </a:ext>
                  </a:extLst>
                </a:gridCol>
              </a:tblGrid>
              <a:tr h="21250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19642"/>
                  </a:ext>
                </a:extLst>
              </a:tr>
              <a:tr h="21250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0065692"/>
                  </a:ext>
                </a:extLst>
              </a:tr>
              <a:tr h="21250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294665"/>
                  </a:ext>
                </a:extLst>
              </a:tr>
              <a:tr h="21250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795342"/>
                  </a:ext>
                </a:extLst>
              </a:tr>
              <a:tr h="21250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7443838"/>
                  </a:ext>
                </a:extLst>
              </a:tr>
              <a:tr h="21250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351782"/>
                  </a:ext>
                </a:extLst>
              </a:tr>
            </a:tbl>
          </a:graphicData>
        </a:graphic>
      </p:graphicFrame>
      <p:sp>
        <p:nvSpPr>
          <p:cNvPr id="29" name="TR"/>
          <p:cNvSpPr/>
          <p:nvPr/>
        </p:nvSpPr>
        <p:spPr>
          <a:xfrm>
            <a:off x="4485950" y="1497118"/>
            <a:ext cx="1286658" cy="1270334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0" scaled="0"/>
          </a:gra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7" name="TR Overlay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163048"/>
              </p:ext>
            </p:extLst>
          </p:nvPr>
        </p:nvGraphicFramePr>
        <p:xfrm>
          <a:off x="4489396" y="1492449"/>
          <a:ext cx="1286658" cy="1275006"/>
        </p:xfrm>
        <a:graphic>
          <a:graphicData uri="http://schemas.openxmlformats.org/drawingml/2006/table">
            <a:tbl>
              <a:tblPr firstRow="1" bandRow="1"/>
              <a:tblGrid>
                <a:gridCol w="214443">
                  <a:extLst>
                    <a:ext uri="{9D8B030D-6E8A-4147-A177-3AD203B41FA5}">
                      <a16:colId xmlns:a16="http://schemas.microsoft.com/office/drawing/2014/main" val="4190174694"/>
                    </a:ext>
                  </a:extLst>
                </a:gridCol>
                <a:gridCol w="214443">
                  <a:extLst>
                    <a:ext uri="{9D8B030D-6E8A-4147-A177-3AD203B41FA5}">
                      <a16:colId xmlns:a16="http://schemas.microsoft.com/office/drawing/2014/main" val="898702555"/>
                    </a:ext>
                  </a:extLst>
                </a:gridCol>
                <a:gridCol w="214443">
                  <a:extLst>
                    <a:ext uri="{9D8B030D-6E8A-4147-A177-3AD203B41FA5}">
                      <a16:colId xmlns:a16="http://schemas.microsoft.com/office/drawing/2014/main" val="4151290633"/>
                    </a:ext>
                  </a:extLst>
                </a:gridCol>
                <a:gridCol w="214443">
                  <a:extLst>
                    <a:ext uri="{9D8B030D-6E8A-4147-A177-3AD203B41FA5}">
                      <a16:colId xmlns:a16="http://schemas.microsoft.com/office/drawing/2014/main" val="781916954"/>
                    </a:ext>
                  </a:extLst>
                </a:gridCol>
                <a:gridCol w="214443">
                  <a:extLst>
                    <a:ext uri="{9D8B030D-6E8A-4147-A177-3AD203B41FA5}">
                      <a16:colId xmlns:a16="http://schemas.microsoft.com/office/drawing/2014/main" val="3602948838"/>
                    </a:ext>
                  </a:extLst>
                </a:gridCol>
                <a:gridCol w="214443">
                  <a:extLst>
                    <a:ext uri="{9D8B030D-6E8A-4147-A177-3AD203B41FA5}">
                      <a16:colId xmlns:a16="http://schemas.microsoft.com/office/drawing/2014/main" val="3744050840"/>
                    </a:ext>
                  </a:extLst>
                </a:gridCol>
              </a:tblGrid>
              <a:tr h="21250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19642"/>
                  </a:ext>
                </a:extLst>
              </a:tr>
              <a:tr h="21250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0065692"/>
                  </a:ext>
                </a:extLst>
              </a:tr>
              <a:tr h="21250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294665"/>
                  </a:ext>
                </a:extLst>
              </a:tr>
              <a:tr h="21250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795342"/>
                  </a:ext>
                </a:extLst>
              </a:tr>
              <a:tr h="21250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7443838"/>
                  </a:ext>
                </a:extLst>
              </a:tr>
              <a:tr h="21250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351782"/>
                  </a:ext>
                </a:extLst>
              </a:tr>
            </a:tbl>
          </a:graphicData>
        </a:graphic>
      </p:graphicFrame>
      <p:sp>
        <p:nvSpPr>
          <p:cNvPr id="26" name="BR"/>
          <p:cNvSpPr/>
          <p:nvPr/>
        </p:nvSpPr>
        <p:spPr>
          <a:xfrm>
            <a:off x="4485952" y="2776820"/>
            <a:ext cx="1286658" cy="1270334"/>
          </a:xfrm>
          <a:prstGeom prst="rect">
            <a:avLst/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4" name="BR Overlay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669991"/>
              </p:ext>
            </p:extLst>
          </p:nvPr>
        </p:nvGraphicFramePr>
        <p:xfrm>
          <a:off x="4485952" y="2772148"/>
          <a:ext cx="1286658" cy="1275006"/>
        </p:xfrm>
        <a:graphic>
          <a:graphicData uri="http://schemas.openxmlformats.org/drawingml/2006/table">
            <a:tbl>
              <a:tblPr firstRow="1" bandRow="1"/>
              <a:tblGrid>
                <a:gridCol w="214443">
                  <a:extLst>
                    <a:ext uri="{9D8B030D-6E8A-4147-A177-3AD203B41FA5}">
                      <a16:colId xmlns:a16="http://schemas.microsoft.com/office/drawing/2014/main" val="4190174694"/>
                    </a:ext>
                  </a:extLst>
                </a:gridCol>
                <a:gridCol w="214443">
                  <a:extLst>
                    <a:ext uri="{9D8B030D-6E8A-4147-A177-3AD203B41FA5}">
                      <a16:colId xmlns:a16="http://schemas.microsoft.com/office/drawing/2014/main" val="898702555"/>
                    </a:ext>
                  </a:extLst>
                </a:gridCol>
                <a:gridCol w="214443">
                  <a:extLst>
                    <a:ext uri="{9D8B030D-6E8A-4147-A177-3AD203B41FA5}">
                      <a16:colId xmlns:a16="http://schemas.microsoft.com/office/drawing/2014/main" val="4151290633"/>
                    </a:ext>
                  </a:extLst>
                </a:gridCol>
                <a:gridCol w="214443">
                  <a:extLst>
                    <a:ext uri="{9D8B030D-6E8A-4147-A177-3AD203B41FA5}">
                      <a16:colId xmlns:a16="http://schemas.microsoft.com/office/drawing/2014/main" val="781916954"/>
                    </a:ext>
                  </a:extLst>
                </a:gridCol>
                <a:gridCol w="214443">
                  <a:extLst>
                    <a:ext uri="{9D8B030D-6E8A-4147-A177-3AD203B41FA5}">
                      <a16:colId xmlns:a16="http://schemas.microsoft.com/office/drawing/2014/main" val="3602948838"/>
                    </a:ext>
                  </a:extLst>
                </a:gridCol>
                <a:gridCol w="214443">
                  <a:extLst>
                    <a:ext uri="{9D8B030D-6E8A-4147-A177-3AD203B41FA5}">
                      <a16:colId xmlns:a16="http://schemas.microsoft.com/office/drawing/2014/main" val="3744050840"/>
                    </a:ext>
                  </a:extLst>
                </a:gridCol>
              </a:tblGrid>
              <a:tr h="21250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19642"/>
                  </a:ext>
                </a:extLst>
              </a:tr>
              <a:tr h="21250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0065692"/>
                  </a:ext>
                </a:extLst>
              </a:tr>
              <a:tr h="21250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294665"/>
                  </a:ext>
                </a:extLst>
              </a:tr>
              <a:tr h="21250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795342"/>
                  </a:ext>
                </a:extLst>
              </a:tr>
              <a:tr h="21250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7443838"/>
                  </a:ext>
                </a:extLst>
              </a:tr>
              <a:tr h="21250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0488" marR="40488" marT="20244" marB="202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351782"/>
                  </a:ext>
                </a:extLst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21</a:t>
            </a:fld>
            <a:endParaRPr lang="en-US"/>
          </a:p>
        </p:txBody>
      </p:sp>
      <p:sp>
        <p:nvSpPr>
          <p:cNvPr id="36" name="TL Extension R"/>
          <p:cNvSpPr/>
          <p:nvPr/>
        </p:nvSpPr>
        <p:spPr>
          <a:xfrm>
            <a:off x="4489396" y="1492449"/>
            <a:ext cx="196904" cy="1259838"/>
          </a:xfrm>
          <a:prstGeom prst="rect">
            <a:avLst/>
          </a:prstGeom>
          <a:solidFill>
            <a:schemeClr val="accent6">
              <a:alpha val="50000"/>
            </a:schemeClr>
          </a:solidFill>
          <a:ln w="25400" cap="flat" cmpd="sng" algn="ctr">
            <a:solidFill>
              <a:sysClr val="windowText" lastClr="000000">
                <a:alpha val="50000"/>
              </a:sys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L Extension B"/>
          <p:cNvSpPr/>
          <p:nvPr/>
        </p:nvSpPr>
        <p:spPr>
          <a:xfrm>
            <a:off x="3191778" y="2790778"/>
            <a:ext cx="1286658" cy="167857"/>
          </a:xfrm>
          <a:prstGeom prst="rect">
            <a:avLst/>
          </a:prstGeom>
          <a:solidFill>
            <a:schemeClr val="accent6">
              <a:alpha val="50000"/>
            </a:schemeClr>
          </a:solidFill>
          <a:ln w="25400" cap="flat" cmpd="sng" algn="ctr">
            <a:solidFill>
              <a:sysClr val="windowText" lastClr="000000">
                <a:alpha val="50000"/>
              </a:sys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BL Extension R"/>
          <p:cNvSpPr/>
          <p:nvPr/>
        </p:nvSpPr>
        <p:spPr>
          <a:xfrm>
            <a:off x="4489396" y="2776820"/>
            <a:ext cx="196904" cy="1270334"/>
          </a:xfrm>
          <a:prstGeom prst="rect">
            <a:avLst/>
          </a:prstGeom>
          <a:solidFill>
            <a:schemeClr val="accent3">
              <a:alpha val="50000"/>
            </a:schemeClr>
          </a:solidFill>
          <a:ln w="25400" cap="flat" cmpd="sng" algn="ctr">
            <a:solidFill>
              <a:sysClr val="windowText" lastClr="000000">
                <a:alpha val="50000"/>
              </a:sys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BL Extension B"/>
          <p:cNvSpPr/>
          <p:nvPr/>
        </p:nvSpPr>
        <p:spPr>
          <a:xfrm>
            <a:off x="3202738" y="4062316"/>
            <a:ext cx="1286658" cy="167857"/>
          </a:xfrm>
          <a:prstGeom prst="rect">
            <a:avLst/>
          </a:prstGeom>
          <a:solidFill>
            <a:schemeClr val="accent3">
              <a:alpha val="50000"/>
            </a:schemeClr>
          </a:solidFill>
          <a:ln w="25400" cap="flat" cmpd="sng" algn="ctr">
            <a:solidFill>
              <a:sysClr val="windowText" lastClr="000000">
                <a:alpha val="50000"/>
              </a:sys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R Extension R"/>
          <p:cNvSpPr/>
          <p:nvPr/>
        </p:nvSpPr>
        <p:spPr>
          <a:xfrm>
            <a:off x="5776054" y="1497118"/>
            <a:ext cx="167937" cy="1279702"/>
          </a:xfrm>
          <a:prstGeom prst="rect">
            <a:avLst/>
          </a:prstGeom>
          <a:solidFill>
            <a:schemeClr val="accent3">
              <a:alpha val="50000"/>
            </a:schemeClr>
          </a:solidFill>
          <a:ln w="25400" cap="flat" cmpd="sng" algn="ctr">
            <a:solidFill>
              <a:sysClr val="windowText" lastClr="000000">
                <a:alpha val="50000"/>
              </a:sys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R Extension B"/>
          <p:cNvSpPr/>
          <p:nvPr/>
        </p:nvSpPr>
        <p:spPr>
          <a:xfrm>
            <a:off x="4482508" y="2797763"/>
            <a:ext cx="1286658" cy="167857"/>
          </a:xfrm>
          <a:prstGeom prst="rect">
            <a:avLst/>
          </a:prstGeom>
          <a:solidFill>
            <a:schemeClr val="accent3">
              <a:alpha val="50000"/>
            </a:schemeClr>
          </a:solidFill>
          <a:ln w="25400" cap="flat" cmpd="sng" algn="ctr">
            <a:solidFill>
              <a:sysClr val="windowText" lastClr="000000">
                <a:alpha val="50000"/>
              </a:sys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BR Extension R"/>
          <p:cNvSpPr/>
          <p:nvPr/>
        </p:nvSpPr>
        <p:spPr>
          <a:xfrm>
            <a:off x="5784503" y="2797763"/>
            <a:ext cx="167937" cy="1270334"/>
          </a:xfrm>
          <a:prstGeom prst="rect">
            <a:avLst/>
          </a:prstGeom>
          <a:solidFill>
            <a:schemeClr val="accent6">
              <a:alpha val="50000"/>
            </a:schemeClr>
          </a:solidFill>
          <a:ln w="25400" cap="flat" cmpd="sng" algn="ctr">
            <a:solidFill>
              <a:sysClr val="windowText" lastClr="000000">
                <a:alpha val="50000"/>
              </a:sys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BR Extension B"/>
          <p:cNvSpPr/>
          <p:nvPr/>
        </p:nvSpPr>
        <p:spPr>
          <a:xfrm>
            <a:off x="4503145" y="4062316"/>
            <a:ext cx="1286658" cy="167858"/>
          </a:xfrm>
          <a:prstGeom prst="rect">
            <a:avLst/>
          </a:prstGeom>
          <a:solidFill>
            <a:schemeClr val="accent6">
              <a:alpha val="50000"/>
            </a:schemeClr>
          </a:solidFill>
          <a:ln w="25400" cap="flat" cmpd="sng" algn="ctr">
            <a:solidFill>
              <a:sysClr val="windowText" lastClr="000000">
                <a:alpha val="50000"/>
              </a:sys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Our Method:</a:t>
            </a:r>
            <a:endParaRPr lang="en-US" sz="2000" i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5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3" grpId="0" animBg="1"/>
      <p:bldP spid="33" grpId="1" animBg="1"/>
      <p:bldP spid="34" grpId="0" animBg="1"/>
      <p:bldP spid="34" grpId="1" animBg="1"/>
      <p:bldP spid="30" grpId="0" animBg="1"/>
      <p:bldP spid="30" grpId="1" animBg="1"/>
      <p:bldP spid="31" grpId="0" animBg="1"/>
      <p:bldP spid="31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 of Tile size 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1110735"/>
              </p:ext>
            </p:extLst>
          </p:nvPr>
        </p:nvGraphicFramePr>
        <p:xfrm>
          <a:off x="2485703" y="1313549"/>
          <a:ext cx="6462713" cy="307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97" y="1485899"/>
            <a:ext cx="2112000" cy="118800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23" y="3035550"/>
            <a:ext cx="2111999" cy="118800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656901" y="2316893"/>
            <a:ext cx="2270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Error to reference</a:t>
            </a:r>
            <a:endParaRPr lang="en-US" sz="24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535849" y="1850929"/>
                <a:ext cx="2999539" cy="625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Efficiency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de-DE" sz="2400" b="1" i="1">
                            <a:latin typeface="Cambria Math" panose="02040503050406030204" pitchFamily="18" charset="0"/>
                          </a:rPr>
                          <m:t>𝒆𝒓𝒓𝒐𝒓</m:t>
                        </m:r>
                        <m:r>
                          <a:rPr lang="de-DE" sz="2400" b="1" i="1">
                            <a:latin typeface="Cambria Math" panose="02040503050406030204" pitchFamily="18" charset="0"/>
                          </a:rPr>
                          <m:t> ∗ </m:t>
                        </m:r>
                        <m:r>
                          <a:rPr lang="de-DE" sz="2400" b="1" i="1">
                            <a:latin typeface="Cambria Math" panose="02040503050406030204" pitchFamily="18" charset="0"/>
                          </a:rPr>
                          <m:t>𝒕𝒊𝒎𝒆</m:t>
                        </m:r>
                      </m:den>
                    </m:f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849" y="1850929"/>
                <a:ext cx="2999539" cy="625812"/>
              </a:xfrm>
              <a:prstGeom prst="rect">
                <a:avLst/>
              </a:prstGeom>
              <a:blipFill rotWithShape="0">
                <a:blip r:embed="rId8"/>
                <a:stretch>
                  <a:fillRect l="-3049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22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12777" y="1334529"/>
            <a:ext cx="335639" cy="28890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8"/>
          <p:cNvSpPr txBox="1"/>
          <p:nvPr/>
        </p:nvSpPr>
        <p:spPr>
          <a:xfrm>
            <a:off x="8063924" y="4377139"/>
            <a:ext cx="750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Tile size</a:t>
            </a:r>
            <a:endParaRPr lang="en-US" sz="1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2485703" y="1026752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relMSE</a:t>
            </a:r>
            <a:endParaRPr lang="en-US" sz="1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Our Method:</a:t>
            </a:r>
            <a:endParaRPr lang="en-US" sz="2000" i="1" dirty="0">
              <a:solidFill>
                <a:srgbClr val="E6B9B8"/>
              </a:solidFill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6443133" y="4097867"/>
            <a:ext cx="2204991" cy="279272"/>
          </a:xfrm>
          <a:prstGeom prst="roundRect">
            <a:avLst/>
          </a:prstGeom>
          <a:noFill/>
          <a:ln w="38100">
            <a:gradFill>
              <a:gsLst>
                <a:gs pos="0">
                  <a:schemeClr val="accent3">
                    <a:alpha val="50000"/>
                  </a:schemeClr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à coins arrondis 18"/>
          <p:cNvSpPr/>
          <p:nvPr/>
        </p:nvSpPr>
        <p:spPr>
          <a:xfrm>
            <a:off x="2862197" y="4097866"/>
            <a:ext cx="554103" cy="265319"/>
          </a:xfrm>
          <a:prstGeom prst="roundRect">
            <a:avLst/>
          </a:prstGeom>
          <a:noFill/>
          <a:ln w="38100">
            <a:gradFill>
              <a:gsLst>
                <a:gs pos="100000">
                  <a:schemeClr val="accent3">
                    <a:alpha val="50000"/>
                  </a:schemeClr>
                </a:gs>
                <a:gs pos="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1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9" grpId="0"/>
      <p:bldP spid="10" grpId="0"/>
      <p:bldP spid="18" grpId="0" animBg="1"/>
      <p:bldP spid="18" grpId="1" animBg="1"/>
      <p:bldP spid="19" grpId="0" animBg="1"/>
      <p:bldP spid="1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4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scenes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23" y="911966"/>
            <a:ext cx="3072000" cy="172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77" y="911966"/>
            <a:ext cx="3072000" cy="172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24" y="2694728"/>
            <a:ext cx="3071999" cy="172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77" y="2694728"/>
            <a:ext cx="3072000" cy="172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24</a:t>
            </a:fld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Results:</a:t>
            </a:r>
            <a:endParaRPr lang="en-US" sz="2000" i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8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922771"/>
              </p:ext>
            </p:extLst>
          </p:nvPr>
        </p:nvGraphicFramePr>
        <p:xfrm>
          <a:off x="0" y="977978"/>
          <a:ext cx="9143999" cy="4165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Convergence (average of all scenes)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46809" y="2312373"/>
            <a:ext cx="2982191" cy="384463"/>
          </a:xfrm>
          <a:prstGeom prst="rect">
            <a:avLst/>
          </a:prstGeom>
          <a:solidFill>
            <a:srgbClr val="F5F6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8628" y="2811468"/>
            <a:ext cx="2982191" cy="384463"/>
          </a:xfrm>
          <a:prstGeom prst="rect">
            <a:avLst/>
          </a:prstGeom>
          <a:solidFill>
            <a:srgbClr val="F5F6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5264" y="3118331"/>
            <a:ext cx="2982191" cy="384463"/>
          </a:xfrm>
          <a:prstGeom prst="rect">
            <a:avLst/>
          </a:prstGeom>
          <a:solidFill>
            <a:srgbClr val="F5F6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25</a:t>
            </a:fld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Results:</a:t>
            </a:r>
            <a:endParaRPr lang="en-US" sz="2000" i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5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  <p:bldP spid="2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6436" y="4428087"/>
            <a:ext cx="1239864" cy="1058313"/>
          </a:xfrm>
          <a:prstGeom prst="rect">
            <a:avLst/>
          </a:prstGeom>
          <a:solidFill>
            <a:srgbClr val="F5F6F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Equal time comparison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94" y="1028548"/>
            <a:ext cx="6927813" cy="38968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8094" y="1028548"/>
            <a:ext cx="6927813" cy="38968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>
                <a:alpha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890818" y="4428087"/>
            <a:ext cx="5362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Rendered for roughly 15 minutes</a:t>
            </a:r>
            <a:endParaRPr lang="en-US" sz="32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793965" y="1075145"/>
            <a:ext cx="1443600" cy="3308167"/>
            <a:chOff x="6793965" y="1075145"/>
            <a:chExt cx="1443600" cy="3308167"/>
          </a:xfrm>
        </p:grpSpPr>
        <p:sp>
          <p:nvSpPr>
            <p:cNvPr id="40" name="TextBox 39"/>
            <p:cNvSpPr txBox="1"/>
            <p:nvPr/>
          </p:nvSpPr>
          <p:spPr>
            <a:xfrm>
              <a:off x="6793965" y="4013980"/>
              <a:ext cx="1443121" cy="369332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strike="noStrike" kern="0" cap="none" spc="0" normalizeH="0" baseline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Reference</a:t>
              </a:r>
            </a:p>
          </p:txBody>
        </p:sp>
        <p:pic>
          <p:nvPicPr>
            <p:cNvPr id="11" name="Ref Imag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965" y="1075145"/>
              <a:ext cx="1443600" cy="1443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1" name="Ref 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965" y="2604879"/>
              <a:ext cx="1443121" cy="14431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" name="Group 1"/>
          <p:cNvGrpSpPr/>
          <p:nvPr/>
        </p:nvGrpSpPr>
        <p:grpSpPr>
          <a:xfrm>
            <a:off x="993794" y="1075145"/>
            <a:ext cx="1451136" cy="3305814"/>
            <a:chOff x="993794" y="1075145"/>
            <a:chExt cx="1451136" cy="3305814"/>
          </a:xfrm>
        </p:grpSpPr>
        <p:sp>
          <p:nvSpPr>
            <p:cNvPr id="43" name="TextBox 42"/>
            <p:cNvSpPr txBox="1"/>
            <p:nvPr/>
          </p:nvSpPr>
          <p:spPr>
            <a:xfrm>
              <a:off x="993794" y="4011627"/>
              <a:ext cx="1451136" cy="369332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562" y="1075145"/>
              <a:ext cx="1443600" cy="1443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562" y="2604879"/>
              <a:ext cx="1443121" cy="14431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2927185" y="1075145"/>
            <a:ext cx="1451615" cy="3284169"/>
            <a:chOff x="2927185" y="1075145"/>
            <a:chExt cx="1451615" cy="3284169"/>
          </a:xfrm>
        </p:grpSpPr>
        <p:sp>
          <p:nvSpPr>
            <p:cNvPr id="46" name="TextBox 45"/>
            <p:cNvSpPr txBox="1"/>
            <p:nvPr/>
          </p:nvSpPr>
          <p:spPr>
            <a:xfrm>
              <a:off x="2927185" y="4049867"/>
              <a:ext cx="1451135" cy="30944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Gradient-domain</a:t>
              </a:r>
              <a:br>
                <a:rPr kumimoji="0" lang="en-US" sz="1000" b="0" i="0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</a:br>
              <a:r>
                <a:rPr kumimoji="0" lang="en-US" sz="1000" b="0" i="0" strike="noStrike" kern="0" cap="none" spc="0" normalizeH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 </a:t>
              </a:r>
              <a:r>
                <a:rPr kumimoji="0" lang="en-US" sz="1000" b="0" i="0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200" y="1075145"/>
              <a:ext cx="1443600" cy="1443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200" y="2604879"/>
              <a:ext cx="1443121" cy="14431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4860575" y="1075145"/>
            <a:ext cx="1451616" cy="3302296"/>
            <a:chOff x="4860575" y="1075145"/>
            <a:chExt cx="1451616" cy="3302296"/>
          </a:xfrm>
        </p:grpSpPr>
        <p:sp>
          <p:nvSpPr>
            <p:cNvPr id="49" name="TextBox 48"/>
            <p:cNvSpPr txBox="1"/>
            <p:nvPr/>
          </p:nvSpPr>
          <p:spPr>
            <a:xfrm>
              <a:off x="4860575" y="4008109"/>
              <a:ext cx="1451135" cy="369332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strike="noStrike" kern="0" cap="none" spc="0" normalizeH="0" baseline="0" noProof="0" dirty="0" smtClean="0">
                  <a:ln>
                    <a:noFill/>
                  </a:ln>
                  <a:solidFill>
                    <a:srgbClr val="CF2467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Our method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591" y="1075145"/>
              <a:ext cx="1443600" cy="1443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591" y="2604879"/>
              <a:ext cx="1443120" cy="14431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6" name="Slide Number Placeholder 1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26</a:t>
            </a:fld>
            <a:endParaRPr lang="en-US"/>
          </a:p>
        </p:txBody>
      </p:sp>
      <p:sp>
        <p:nvSpPr>
          <p:cNvPr id="23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Results:</a:t>
            </a:r>
            <a:endParaRPr lang="en-US" sz="2000" i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25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906436" y="4428087"/>
            <a:ext cx="1239864" cy="1058313"/>
          </a:xfrm>
          <a:prstGeom prst="rect">
            <a:avLst/>
          </a:prstGeom>
          <a:solidFill>
            <a:srgbClr val="F5F6F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Equal time comparison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95" y="1028548"/>
            <a:ext cx="6927811" cy="38968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8094" y="1028548"/>
            <a:ext cx="6927813" cy="38968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>
                <a:alpha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890818" y="4428087"/>
            <a:ext cx="5362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Rendered for roughly 27 minutes</a:t>
            </a:r>
            <a:endParaRPr lang="en-US" sz="32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793965" y="1075145"/>
            <a:ext cx="1443600" cy="3308167"/>
            <a:chOff x="6793965" y="1075145"/>
            <a:chExt cx="1443600" cy="3308167"/>
          </a:xfrm>
        </p:grpSpPr>
        <p:pic>
          <p:nvPicPr>
            <p:cNvPr id="11" name="Ref Imag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965" y="1075145"/>
              <a:ext cx="1443600" cy="1443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6793965" y="4013980"/>
              <a:ext cx="1443121" cy="369332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Reference</a:t>
              </a:r>
            </a:p>
          </p:txBody>
        </p:sp>
        <p:pic>
          <p:nvPicPr>
            <p:cNvPr id="41" name="Ref 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965" y="2604879"/>
              <a:ext cx="1443121" cy="14431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" name="Group 1"/>
          <p:cNvGrpSpPr/>
          <p:nvPr/>
        </p:nvGrpSpPr>
        <p:grpSpPr>
          <a:xfrm>
            <a:off x="993794" y="1075145"/>
            <a:ext cx="1451136" cy="3305814"/>
            <a:chOff x="993794" y="1075145"/>
            <a:chExt cx="1451136" cy="33058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562" y="1075145"/>
              <a:ext cx="1443600" cy="1443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3" name="TextBox 42"/>
            <p:cNvSpPr txBox="1"/>
            <p:nvPr/>
          </p:nvSpPr>
          <p:spPr>
            <a:xfrm>
              <a:off x="993794" y="4011627"/>
              <a:ext cx="1451136" cy="369332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562" y="2604879"/>
              <a:ext cx="1443121" cy="14431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2927185" y="1075145"/>
            <a:ext cx="1451615" cy="3284169"/>
            <a:chOff x="2927185" y="1075145"/>
            <a:chExt cx="1451615" cy="328416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200" y="1075145"/>
              <a:ext cx="1443600" cy="1443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6" name="TextBox 45"/>
            <p:cNvSpPr txBox="1"/>
            <p:nvPr/>
          </p:nvSpPr>
          <p:spPr>
            <a:xfrm>
              <a:off x="2927185" y="4049867"/>
              <a:ext cx="1451135" cy="30944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Gradient-domain</a:t>
              </a:r>
              <a:b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</a:br>
              <a:r>
                <a:rPr kumimoji="0" lang="en-US" sz="1000" b="0" i="0" u="none" strike="noStrike" kern="0" cap="none" spc="0" normalizeH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 </a:t>
              </a: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200" y="2604879"/>
              <a:ext cx="1443121" cy="14431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4860575" y="1075145"/>
            <a:ext cx="1451616" cy="3302296"/>
            <a:chOff x="4860575" y="1075145"/>
            <a:chExt cx="1451616" cy="33022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591" y="1075145"/>
              <a:ext cx="1443600" cy="1443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9" name="TextBox 48"/>
            <p:cNvSpPr txBox="1"/>
            <p:nvPr/>
          </p:nvSpPr>
          <p:spPr>
            <a:xfrm>
              <a:off x="4860575" y="4008109"/>
              <a:ext cx="1451135" cy="369332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F2467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Our method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591" y="2604879"/>
              <a:ext cx="1443120" cy="14431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5" name="Slide Number Placehold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27</a:t>
            </a:fld>
            <a:endParaRPr lang="en-US"/>
          </a:p>
        </p:txBody>
      </p:sp>
      <p:sp>
        <p:nvSpPr>
          <p:cNvPr id="23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Results:</a:t>
            </a:r>
            <a:endParaRPr lang="en-US" sz="2000" i="1" dirty="0">
              <a:solidFill>
                <a:srgbClr val="E6B9B8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93794" y="1046751"/>
            <a:ext cx="7243772" cy="33645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>
                <a:alpha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45"/>
          <p:cNvSpPr txBox="1"/>
          <p:nvPr/>
        </p:nvSpPr>
        <p:spPr>
          <a:xfrm>
            <a:off x="2424041" y="4041955"/>
            <a:ext cx="1451135" cy="309447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Gradient-domain</a:t>
            </a:r>
            <a:b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kumimoji="0" lang="en-US" sz="10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Path tracing</a:t>
            </a:r>
          </a:p>
        </p:txBody>
      </p:sp>
      <p:pic>
        <p:nvPicPr>
          <p:cNvPr id="29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20" y="1010972"/>
            <a:ext cx="3012978" cy="30129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TextBox 48"/>
          <p:cNvSpPr txBox="1"/>
          <p:nvPr/>
        </p:nvSpPr>
        <p:spPr>
          <a:xfrm>
            <a:off x="5520151" y="4018848"/>
            <a:ext cx="1451135" cy="369332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CF2467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Our method</a:t>
            </a:r>
          </a:p>
        </p:txBody>
      </p:sp>
      <p:pic>
        <p:nvPicPr>
          <p:cNvPr id="33" name="Picture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422" y="1007121"/>
            <a:ext cx="3016595" cy="30165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Ellipse 12"/>
          <p:cNvSpPr/>
          <p:nvPr/>
        </p:nvSpPr>
        <p:spPr>
          <a:xfrm>
            <a:off x="3007274" y="1103999"/>
            <a:ext cx="645478" cy="6454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1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4" grpId="0"/>
      <p:bldP spid="25" grpId="0" animBg="1"/>
      <p:bldP spid="28" grpId="0" animBg="1"/>
      <p:bldP spid="3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06436" y="4428087"/>
            <a:ext cx="1239864" cy="1058313"/>
          </a:xfrm>
          <a:prstGeom prst="rect">
            <a:avLst/>
          </a:prstGeom>
          <a:solidFill>
            <a:srgbClr val="F5F6F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comparison - Bathroom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1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94" y="1028547"/>
            <a:ext cx="6927813" cy="38968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8094" y="1028548"/>
            <a:ext cx="6927813" cy="38968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>
                <a:alpha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Ref"/>
          <p:cNvGrpSpPr/>
          <p:nvPr/>
        </p:nvGrpSpPr>
        <p:grpSpPr>
          <a:xfrm>
            <a:off x="7343523" y="1786556"/>
            <a:ext cx="1662713" cy="2020947"/>
            <a:chOff x="273709" y="1258407"/>
            <a:chExt cx="1800000" cy="2187813"/>
          </a:xfrm>
        </p:grpSpPr>
        <p:sp>
          <p:nvSpPr>
            <p:cNvPr id="14" name="TextBox 13"/>
            <p:cNvSpPr txBox="1"/>
            <p:nvPr/>
          </p:nvSpPr>
          <p:spPr>
            <a:xfrm>
              <a:off x="273709" y="3046393"/>
              <a:ext cx="1800000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Reference</a:t>
              </a:r>
            </a:p>
          </p:txBody>
        </p:sp>
        <p:pic>
          <p:nvPicPr>
            <p:cNvPr id="11" name="Ref 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09" y="1258407"/>
              <a:ext cx="1800000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7" name="Path tracing"/>
          <p:cNvGrpSpPr/>
          <p:nvPr/>
        </p:nvGrpSpPr>
        <p:grpSpPr>
          <a:xfrm>
            <a:off x="137765" y="1786556"/>
            <a:ext cx="1671948" cy="2018236"/>
            <a:chOff x="2908094" y="1131425"/>
            <a:chExt cx="1809997" cy="2184877"/>
          </a:xfrm>
        </p:grpSpPr>
        <p:sp>
          <p:nvSpPr>
            <p:cNvPr id="16" name="TextBox 15"/>
            <p:cNvSpPr txBox="1"/>
            <p:nvPr/>
          </p:nvSpPr>
          <p:spPr>
            <a:xfrm>
              <a:off x="2908094" y="2916475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091" y="1131425"/>
              <a:ext cx="1800000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1" name="Path reusing"/>
          <p:cNvGrpSpPr/>
          <p:nvPr/>
        </p:nvGrpSpPr>
        <p:grpSpPr>
          <a:xfrm>
            <a:off x="1939204" y="1786556"/>
            <a:ext cx="1671948" cy="2021398"/>
            <a:chOff x="4425908" y="1254020"/>
            <a:chExt cx="1809997" cy="2188300"/>
          </a:xfrm>
        </p:grpSpPr>
        <p:sp>
          <p:nvSpPr>
            <p:cNvPr id="19" name="TextBox 18"/>
            <p:cNvSpPr txBox="1"/>
            <p:nvPr/>
          </p:nvSpPr>
          <p:spPr>
            <a:xfrm>
              <a:off x="4425908" y="3042493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reusing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905" y="1254020"/>
              <a:ext cx="1800000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1" name="GPT"/>
          <p:cNvGrpSpPr/>
          <p:nvPr/>
        </p:nvGrpSpPr>
        <p:grpSpPr>
          <a:xfrm>
            <a:off x="3740644" y="1786556"/>
            <a:ext cx="1671948" cy="2021398"/>
            <a:chOff x="3231060" y="3040713"/>
            <a:chExt cx="1671948" cy="2021398"/>
          </a:xfrm>
        </p:grpSpPr>
        <p:sp>
          <p:nvSpPr>
            <p:cNvPr id="23" name="TextBox 22"/>
            <p:cNvSpPr txBox="1"/>
            <p:nvPr/>
          </p:nvSpPr>
          <p:spPr>
            <a:xfrm>
              <a:off x="3231060" y="4705577"/>
              <a:ext cx="1671947" cy="356534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Gradient-domain</a:t>
              </a:r>
              <a:r>
                <a:rPr kumimoji="0" lang="en-US" sz="1100" b="0" i="0" u="none" strike="noStrike" kern="0" cap="none" spc="0" normalizeH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 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295" y="3040713"/>
              <a:ext cx="1662713" cy="16627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9" name="GDPR"/>
          <p:cNvGrpSpPr/>
          <p:nvPr/>
        </p:nvGrpSpPr>
        <p:grpSpPr>
          <a:xfrm>
            <a:off x="5542083" y="1786556"/>
            <a:ext cx="1671948" cy="2014183"/>
            <a:chOff x="3752477" y="2350544"/>
            <a:chExt cx="1809997" cy="2180490"/>
          </a:xfrm>
        </p:grpSpPr>
        <p:sp>
          <p:nvSpPr>
            <p:cNvPr id="27" name="TextBox 26"/>
            <p:cNvSpPr txBox="1"/>
            <p:nvPr/>
          </p:nvSpPr>
          <p:spPr>
            <a:xfrm>
              <a:off x="3752477" y="4131207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F2467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Our method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474" y="2350544"/>
              <a:ext cx="1800000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4" name="TextBox 33"/>
          <p:cNvSpPr txBox="1"/>
          <p:nvPr/>
        </p:nvSpPr>
        <p:spPr>
          <a:xfrm>
            <a:off x="2429427" y="4199185"/>
            <a:ext cx="4285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64 path samples per pixel</a:t>
            </a:r>
            <a:endParaRPr lang="en-US" sz="32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28</a:t>
            </a:fld>
            <a:endParaRPr lang="en-US"/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Results:</a:t>
            </a:r>
            <a:endParaRPr lang="en-US" sz="2000" i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4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906436" y="4428087"/>
            <a:ext cx="1239864" cy="1058313"/>
          </a:xfrm>
          <a:prstGeom prst="rect">
            <a:avLst/>
          </a:prstGeom>
          <a:solidFill>
            <a:srgbClr val="F5F6F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comparison - Bathroom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1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94" y="1028547"/>
            <a:ext cx="6927813" cy="38968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8094" y="1028548"/>
            <a:ext cx="6927813" cy="38968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>
                <a:alpha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Ref"/>
          <p:cNvGrpSpPr/>
          <p:nvPr/>
        </p:nvGrpSpPr>
        <p:grpSpPr>
          <a:xfrm>
            <a:off x="7343523" y="1786556"/>
            <a:ext cx="1662713" cy="2020947"/>
            <a:chOff x="273709" y="1258407"/>
            <a:chExt cx="1800000" cy="2187813"/>
          </a:xfrm>
        </p:grpSpPr>
        <p:sp>
          <p:nvSpPr>
            <p:cNvPr id="14" name="TextBox 13"/>
            <p:cNvSpPr txBox="1"/>
            <p:nvPr/>
          </p:nvSpPr>
          <p:spPr>
            <a:xfrm>
              <a:off x="273709" y="3046393"/>
              <a:ext cx="1800000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Reference</a:t>
              </a:r>
            </a:p>
          </p:txBody>
        </p:sp>
        <p:pic>
          <p:nvPicPr>
            <p:cNvPr id="11" name="Ref 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09" y="1258407"/>
              <a:ext cx="1800000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7" name="Path tracing"/>
          <p:cNvGrpSpPr/>
          <p:nvPr/>
        </p:nvGrpSpPr>
        <p:grpSpPr>
          <a:xfrm>
            <a:off x="137765" y="1786556"/>
            <a:ext cx="1671948" cy="2018236"/>
            <a:chOff x="2908094" y="1131425"/>
            <a:chExt cx="1809997" cy="2184877"/>
          </a:xfrm>
        </p:grpSpPr>
        <p:sp>
          <p:nvSpPr>
            <p:cNvPr id="16" name="TextBox 15"/>
            <p:cNvSpPr txBox="1"/>
            <p:nvPr/>
          </p:nvSpPr>
          <p:spPr>
            <a:xfrm>
              <a:off x="2908094" y="2916475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092" y="1131425"/>
              <a:ext cx="1799999" cy="1799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1" name="Path reusing"/>
          <p:cNvGrpSpPr/>
          <p:nvPr/>
        </p:nvGrpSpPr>
        <p:grpSpPr>
          <a:xfrm>
            <a:off x="1939204" y="1786556"/>
            <a:ext cx="1671948" cy="2021398"/>
            <a:chOff x="4425908" y="1254020"/>
            <a:chExt cx="1809997" cy="2188300"/>
          </a:xfrm>
        </p:grpSpPr>
        <p:sp>
          <p:nvSpPr>
            <p:cNvPr id="19" name="TextBox 18"/>
            <p:cNvSpPr txBox="1"/>
            <p:nvPr/>
          </p:nvSpPr>
          <p:spPr>
            <a:xfrm>
              <a:off x="4425908" y="3042493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reusing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906" y="1254020"/>
              <a:ext cx="1799999" cy="1799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1" name="GPT"/>
          <p:cNvGrpSpPr/>
          <p:nvPr/>
        </p:nvGrpSpPr>
        <p:grpSpPr>
          <a:xfrm>
            <a:off x="3740644" y="1786556"/>
            <a:ext cx="1671948" cy="2021398"/>
            <a:chOff x="3231060" y="3040713"/>
            <a:chExt cx="1671948" cy="2021398"/>
          </a:xfrm>
        </p:grpSpPr>
        <p:sp>
          <p:nvSpPr>
            <p:cNvPr id="23" name="TextBox 22"/>
            <p:cNvSpPr txBox="1"/>
            <p:nvPr/>
          </p:nvSpPr>
          <p:spPr>
            <a:xfrm>
              <a:off x="3231060" y="4705577"/>
              <a:ext cx="1671947" cy="356534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Gradient-domain</a:t>
              </a:r>
              <a:r>
                <a:rPr kumimoji="0" lang="en-US" sz="1100" b="0" i="0" u="none" strike="noStrike" kern="0" cap="none" spc="0" normalizeH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 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295" y="3040713"/>
              <a:ext cx="1662713" cy="16627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9" name="GDPR"/>
          <p:cNvGrpSpPr/>
          <p:nvPr/>
        </p:nvGrpSpPr>
        <p:grpSpPr>
          <a:xfrm>
            <a:off x="5542083" y="1786556"/>
            <a:ext cx="1671948" cy="2014183"/>
            <a:chOff x="3752477" y="2350544"/>
            <a:chExt cx="1809997" cy="2180490"/>
          </a:xfrm>
        </p:grpSpPr>
        <p:sp>
          <p:nvSpPr>
            <p:cNvPr id="27" name="TextBox 26"/>
            <p:cNvSpPr txBox="1"/>
            <p:nvPr/>
          </p:nvSpPr>
          <p:spPr>
            <a:xfrm>
              <a:off x="3752477" y="4131207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F2467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Our method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475" y="2350544"/>
              <a:ext cx="1799999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4" name="TextBox 33"/>
          <p:cNvSpPr txBox="1"/>
          <p:nvPr/>
        </p:nvSpPr>
        <p:spPr>
          <a:xfrm>
            <a:off x="2282752" y="4199185"/>
            <a:ext cx="4578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256 </a:t>
            </a:r>
            <a:r>
              <a:rPr lang="en-US" sz="32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path samples </a:t>
            </a:r>
            <a:r>
              <a:rPr lang="en-US" sz="32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per pixel</a:t>
            </a:r>
            <a:endParaRPr lang="en-US" sz="32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29</a:t>
            </a:fld>
            <a:endParaRPr lang="en-US"/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Results:</a:t>
            </a:r>
            <a:endParaRPr lang="en-US" sz="2000" i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2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60223" y="413449"/>
            <a:ext cx="7446455" cy="564529"/>
          </a:xfrm>
        </p:spPr>
        <p:txBody>
          <a:bodyPr/>
          <a:lstStyle/>
          <a:p>
            <a:r>
              <a:rPr lang="en-US" dirty="0" smtClean="0"/>
              <a:t>Global Illumination algorithms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741714" y="1505442"/>
            <a:ext cx="4612783" cy="0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60223" y="1738728"/>
            <a:ext cx="198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Path Tracing (1986)</a:t>
            </a:r>
            <a:endParaRPr lang="en-US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79457" y="1702302"/>
            <a:ext cx="2012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Path Reusing (2002)</a:t>
            </a:r>
            <a:endParaRPr lang="en-US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355545" y="1395449"/>
            <a:ext cx="0" cy="237834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989063" y="1395449"/>
            <a:ext cx="0" cy="237834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073398" y="2566840"/>
            <a:ext cx="320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Metropolis Light Transport (1997)</a:t>
            </a:r>
            <a:endParaRPr lang="en-US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32892" y="2143637"/>
            <a:ext cx="313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Bidirectional Path Tracing (1993)</a:t>
            </a:r>
            <a:endParaRPr lang="en-US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3</a:t>
            </a:fld>
            <a:endParaRPr lang="en-US"/>
          </a:p>
        </p:txBody>
      </p:sp>
      <p:cxnSp>
        <p:nvCxnSpPr>
          <p:cNvPr id="31" name="Straight Arrow Connector 17"/>
          <p:cNvCxnSpPr/>
          <p:nvPr/>
        </p:nvCxnSpPr>
        <p:spPr>
          <a:xfrm>
            <a:off x="3084744" y="1395449"/>
            <a:ext cx="0" cy="237834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17"/>
          <p:cNvCxnSpPr/>
          <p:nvPr/>
        </p:nvCxnSpPr>
        <p:spPr>
          <a:xfrm>
            <a:off x="4685503" y="1386525"/>
            <a:ext cx="0" cy="237834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20"/>
          <p:cNvCxnSpPr/>
          <p:nvPr/>
        </p:nvCxnSpPr>
        <p:spPr>
          <a:xfrm>
            <a:off x="3879470" y="1411510"/>
            <a:ext cx="0" cy="237834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27"/>
          <p:cNvSpPr txBox="1"/>
          <p:nvPr/>
        </p:nvSpPr>
        <p:spPr>
          <a:xfrm>
            <a:off x="4771893" y="2134571"/>
            <a:ext cx="394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Energy Redistribution Path Tracing (2005)</a:t>
            </a:r>
            <a:endParaRPr lang="en-US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Previous Work:</a:t>
            </a:r>
            <a:endParaRPr lang="en-US" sz="2000" i="1" dirty="0">
              <a:solidFill>
                <a:srgbClr val="E6B9B8"/>
              </a:solidFill>
            </a:endParaRPr>
          </a:p>
        </p:txBody>
      </p:sp>
      <p:sp>
        <p:nvSpPr>
          <p:cNvPr id="19" name="TextBox 11"/>
          <p:cNvSpPr txBox="1"/>
          <p:nvPr/>
        </p:nvSpPr>
        <p:spPr>
          <a:xfrm>
            <a:off x="6689930" y="2894218"/>
            <a:ext cx="2206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81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Gradient-Domain</a:t>
            </a:r>
          </a:p>
          <a:p>
            <a:pPr algn="ctr"/>
            <a:r>
              <a:rPr lang="en-US" sz="2000" b="1" dirty="0" smtClean="0">
                <a:solidFill>
                  <a:srgbClr val="FF81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Path Reusing (2017)</a:t>
            </a:r>
            <a:endParaRPr lang="en-US" sz="2000" b="1" dirty="0">
              <a:solidFill>
                <a:srgbClr val="FF81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0" name="TextBox 12"/>
          <p:cNvSpPr txBox="1"/>
          <p:nvPr/>
        </p:nvSpPr>
        <p:spPr>
          <a:xfrm>
            <a:off x="2125880" y="3556255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4444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Gradient-Domain</a:t>
            </a:r>
          </a:p>
          <a:p>
            <a:pPr algn="ctr"/>
            <a:r>
              <a:rPr lang="en-US" dirty="0" smtClean="0">
                <a:solidFill>
                  <a:srgbClr val="4444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MLT (2013)</a:t>
            </a:r>
            <a:endParaRPr lang="en-US" dirty="0">
              <a:solidFill>
                <a:srgbClr val="44444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797842" y="3334964"/>
            <a:ext cx="4556655" cy="0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084744" y="3201214"/>
            <a:ext cx="0" cy="237834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753183" y="2584676"/>
            <a:ext cx="0" cy="237834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12"/>
          <p:cNvSpPr txBox="1"/>
          <p:nvPr/>
        </p:nvSpPr>
        <p:spPr>
          <a:xfrm>
            <a:off x="4071599" y="3558199"/>
            <a:ext cx="1962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4444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Gradient-Domain</a:t>
            </a:r>
          </a:p>
          <a:p>
            <a:pPr algn="ctr"/>
            <a:r>
              <a:rPr lang="en-US" dirty="0" smtClean="0">
                <a:solidFill>
                  <a:srgbClr val="4444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Path Tracing (2013)</a:t>
            </a:r>
            <a:endParaRPr lang="en-US" dirty="0">
              <a:solidFill>
                <a:srgbClr val="44444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36" name="Straight Arrow Connector 24"/>
          <p:cNvCxnSpPr/>
          <p:nvPr/>
        </p:nvCxnSpPr>
        <p:spPr>
          <a:xfrm>
            <a:off x="5052797" y="3216047"/>
            <a:ext cx="0" cy="237834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ccolade fermante 10"/>
          <p:cNvSpPr/>
          <p:nvPr/>
        </p:nvSpPr>
        <p:spPr>
          <a:xfrm>
            <a:off x="6354497" y="1505442"/>
            <a:ext cx="426338" cy="1829522"/>
          </a:xfrm>
          <a:prstGeom prst="rightBrace">
            <a:avLst>
              <a:gd name="adj1" fmla="val 107281"/>
              <a:gd name="adj2" fmla="val 65232"/>
            </a:avLst>
          </a:prstGeom>
          <a:ln>
            <a:solidFill>
              <a:srgbClr val="2D9CB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22"/>
          <p:cNvCxnSpPr/>
          <p:nvPr/>
        </p:nvCxnSpPr>
        <p:spPr>
          <a:xfrm>
            <a:off x="6796272" y="2703593"/>
            <a:ext cx="1929228" cy="0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8"/>
          <p:cNvSpPr txBox="1"/>
          <p:nvPr/>
        </p:nvSpPr>
        <p:spPr>
          <a:xfrm rot="19762099">
            <a:off x="-149137" y="3217210"/>
            <a:ext cx="2305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Image-space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mprov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9" name="TextBox 8"/>
          <p:cNvSpPr txBox="1"/>
          <p:nvPr/>
        </p:nvSpPr>
        <p:spPr>
          <a:xfrm rot="19762099">
            <a:off x="-147750" y="1423403"/>
            <a:ext cx="2332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Object-space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improv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8" grpId="0"/>
      <p:bldP spid="29" grpId="0"/>
      <p:bldP spid="34" grpId="0"/>
      <p:bldP spid="19" grpId="0"/>
      <p:bldP spid="20" grpId="0"/>
      <p:bldP spid="35" grpId="0"/>
      <p:bldP spid="11" grpId="0" animBg="1"/>
      <p:bldP spid="38" grpId="0"/>
      <p:bldP spid="3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906436" y="4428087"/>
            <a:ext cx="1239864" cy="1058313"/>
          </a:xfrm>
          <a:prstGeom prst="rect">
            <a:avLst/>
          </a:prstGeom>
          <a:solidFill>
            <a:srgbClr val="F5F6F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comparison - Bookshelf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94" y="1028548"/>
            <a:ext cx="6927813" cy="38968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8094" y="1028548"/>
            <a:ext cx="6927813" cy="38968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>
                <a:alpha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Ref"/>
          <p:cNvGrpSpPr/>
          <p:nvPr/>
        </p:nvGrpSpPr>
        <p:grpSpPr>
          <a:xfrm>
            <a:off x="7343523" y="1786556"/>
            <a:ext cx="1662713" cy="2020947"/>
            <a:chOff x="273709" y="1258407"/>
            <a:chExt cx="1800000" cy="2187813"/>
          </a:xfrm>
        </p:grpSpPr>
        <p:sp>
          <p:nvSpPr>
            <p:cNvPr id="14" name="TextBox 13"/>
            <p:cNvSpPr txBox="1"/>
            <p:nvPr/>
          </p:nvSpPr>
          <p:spPr>
            <a:xfrm>
              <a:off x="273709" y="3046393"/>
              <a:ext cx="1800000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Reference</a:t>
              </a:r>
            </a:p>
          </p:txBody>
        </p:sp>
        <p:pic>
          <p:nvPicPr>
            <p:cNvPr id="11" name="Ref Imag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09" y="1258407"/>
              <a:ext cx="1800000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7" name="Path tracing"/>
          <p:cNvGrpSpPr/>
          <p:nvPr/>
        </p:nvGrpSpPr>
        <p:grpSpPr>
          <a:xfrm>
            <a:off x="137765" y="1786556"/>
            <a:ext cx="1671948" cy="2018236"/>
            <a:chOff x="2908094" y="1131425"/>
            <a:chExt cx="1809997" cy="2184877"/>
          </a:xfrm>
        </p:grpSpPr>
        <p:sp>
          <p:nvSpPr>
            <p:cNvPr id="16" name="TextBox 15"/>
            <p:cNvSpPr txBox="1"/>
            <p:nvPr/>
          </p:nvSpPr>
          <p:spPr>
            <a:xfrm>
              <a:off x="2908094" y="2916475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092" y="1131425"/>
              <a:ext cx="1799999" cy="1799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1" name="Path reusing"/>
          <p:cNvGrpSpPr/>
          <p:nvPr/>
        </p:nvGrpSpPr>
        <p:grpSpPr>
          <a:xfrm>
            <a:off x="1939204" y="1786556"/>
            <a:ext cx="1671948" cy="2021398"/>
            <a:chOff x="4425908" y="1254020"/>
            <a:chExt cx="1809997" cy="2188300"/>
          </a:xfrm>
        </p:grpSpPr>
        <p:sp>
          <p:nvSpPr>
            <p:cNvPr id="19" name="TextBox 18"/>
            <p:cNvSpPr txBox="1"/>
            <p:nvPr/>
          </p:nvSpPr>
          <p:spPr>
            <a:xfrm>
              <a:off x="4425908" y="3042493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reusing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906" y="1254020"/>
              <a:ext cx="1799999" cy="1799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1" name="GPT"/>
          <p:cNvGrpSpPr/>
          <p:nvPr/>
        </p:nvGrpSpPr>
        <p:grpSpPr>
          <a:xfrm>
            <a:off x="3740644" y="1786556"/>
            <a:ext cx="1671948" cy="2021398"/>
            <a:chOff x="3231060" y="3040713"/>
            <a:chExt cx="1671948" cy="2021398"/>
          </a:xfrm>
        </p:grpSpPr>
        <p:sp>
          <p:nvSpPr>
            <p:cNvPr id="23" name="TextBox 22"/>
            <p:cNvSpPr txBox="1"/>
            <p:nvPr/>
          </p:nvSpPr>
          <p:spPr>
            <a:xfrm>
              <a:off x="3231060" y="4705577"/>
              <a:ext cx="1671947" cy="356534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Gradient-domain</a:t>
              </a:r>
              <a:r>
                <a:rPr kumimoji="0" lang="en-US" sz="1100" b="0" i="0" u="none" strike="noStrike" kern="0" cap="none" spc="0" normalizeH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 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295" y="3040713"/>
              <a:ext cx="1662713" cy="16627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9" name="GDPR"/>
          <p:cNvGrpSpPr/>
          <p:nvPr/>
        </p:nvGrpSpPr>
        <p:grpSpPr>
          <a:xfrm>
            <a:off x="5542083" y="1786556"/>
            <a:ext cx="1671948" cy="2014183"/>
            <a:chOff x="3752477" y="2350544"/>
            <a:chExt cx="1809997" cy="2180490"/>
          </a:xfrm>
        </p:grpSpPr>
        <p:sp>
          <p:nvSpPr>
            <p:cNvPr id="27" name="TextBox 26"/>
            <p:cNvSpPr txBox="1"/>
            <p:nvPr/>
          </p:nvSpPr>
          <p:spPr>
            <a:xfrm>
              <a:off x="3752477" y="4131207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F2467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Our method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475" y="2350544"/>
              <a:ext cx="1799999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4" name="TextBox 33"/>
          <p:cNvSpPr txBox="1"/>
          <p:nvPr/>
        </p:nvSpPr>
        <p:spPr>
          <a:xfrm>
            <a:off x="2327636" y="4199185"/>
            <a:ext cx="4488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512 path samples per pixel</a:t>
            </a:r>
            <a:endParaRPr lang="en-US" sz="32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30</a:t>
            </a:fld>
            <a:endParaRPr lang="en-US"/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Results:</a:t>
            </a:r>
            <a:endParaRPr lang="en-US" sz="2000" i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3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906436" y="4428087"/>
            <a:ext cx="1239864" cy="1058313"/>
          </a:xfrm>
          <a:prstGeom prst="rect">
            <a:avLst/>
          </a:prstGeom>
          <a:solidFill>
            <a:srgbClr val="F5F6F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comparison - Bookshelf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95" y="1028548"/>
            <a:ext cx="6927811" cy="38968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8094" y="1028548"/>
            <a:ext cx="6927813" cy="38968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>
                <a:alpha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Ref"/>
          <p:cNvGrpSpPr/>
          <p:nvPr/>
        </p:nvGrpSpPr>
        <p:grpSpPr>
          <a:xfrm>
            <a:off x="7343523" y="1786556"/>
            <a:ext cx="1662713" cy="2020947"/>
            <a:chOff x="273709" y="1258407"/>
            <a:chExt cx="1800000" cy="2187813"/>
          </a:xfrm>
        </p:grpSpPr>
        <p:sp>
          <p:nvSpPr>
            <p:cNvPr id="14" name="TextBox 13"/>
            <p:cNvSpPr txBox="1"/>
            <p:nvPr/>
          </p:nvSpPr>
          <p:spPr>
            <a:xfrm>
              <a:off x="273709" y="3046393"/>
              <a:ext cx="1800000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Reference</a:t>
              </a:r>
            </a:p>
          </p:txBody>
        </p:sp>
        <p:pic>
          <p:nvPicPr>
            <p:cNvPr id="11" name="Ref Imag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09" y="1258407"/>
              <a:ext cx="1800000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7" name="Path tracing"/>
          <p:cNvGrpSpPr/>
          <p:nvPr/>
        </p:nvGrpSpPr>
        <p:grpSpPr>
          <a:xfrm>
            <a:off x="137765" y="1786556"/>
            <a:ext cx="1671948" cy="2018236"/>
            <a:chOff x="2908094" y="1131425"/>
            <a:chExt cx="1809997" cy="2184877"/>
          </a:xfrm>
        </p:grpSpPr>
        <p:sp>
          <p:nvSpPr>
            <p:cNvPr id="16" name="TextBox 15"/>
            <p:cNvSpPr txBox="1"/>
            <p:nvPr/>
          </p:nvSpPr>
          <p:spPr>
            <a:xfrm>
              <a:off x="2908094" y="2916475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092" y="1131425"/>
              <a:ext cx="1799999" cy="1799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1" name="Path reusing"/>
          <p:cNvGrpSpPr/>
          <p:nvPr/>
        </p:nvGrpSpPr>
        <p:grpSpPr>
          <a:xfrm>
            <a:off x="1939204" y="1786556"/>
            <a:ext cx="1671948" cy="2021398"/>
            <a:chOff x="4425908" y="1254020"/>
            <a:chExt cx="1809997" cy="2188300"/>
          </a:xfrm>
        </p:grpSpPr>
        <p:sp>
          <p:nvSpPr>
            <p:cNvPr id="19" name="TextBox 18"/>
            <p:cNvSpPr txBox="1"/>
            <p:nvPr/>
          </p:nvSpPr>
          <p:spPr>
            <a:xfrm>
              <a:off x="4425908" y="3042493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reusing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906" y="1254020"/>
              <a:ext cx="1799999" cy="1799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1" name="GPT"/>
          <p:cNvGrpSpPr/>
          <p:nvPr/>
        </p:nvGrpSpPr>
        <p:grpSpPr>
          <a:xfrm>
            <a:off x="3740644" y="1786556"/>
            <a:ext cx="1671948" cy="2021398"/>
            <a:chOff x="3231060" y="3040713"/>
            <a:chExt cx="1671948" cy="2021398"/>
          </a:xfrm>
        </p:grpSpPr>
        <p:sp>
          <p:nvSpPr>
            <p:cNvPr id="23" name="TextBox 22"/>
            <p:cNvSpPr txBox="1"/>
            <p:nvPr/>
          </p:nvSpPr>
          <p:spPr>
            <a:xfrm>
              <a:off x="3231060" y="4705577"/>
              <a:ext cx="1671947" cy="356534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Gradient-domain</a:t>
              </a:r>
              <a:r>
                <a:rPr kumimoji="0" lang="en-US" sz="1100" b="0" i="0" u="none" strike="noStrike" kern="0" cap="none" spc="0" normalizeH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 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295" y="3040713"/>
              <a:ext cx="1662713" cy="16627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9" name="GDPR"/>
          <p:cNvGrpSpPr/>
          <p:nvPr/>
        </p:nvGrpSpPr>
        <p:grpSpPr>
          <a:xfrm>
            <a:off x="5542083" y="1786556"/>
            <a:ext cx="1671948" cy="2014183"/>
            <a:chOff x="3752477" y="2350544"/>
            <a:chExt cx="1809997" cy="2180490"/>
          </a:xfrm>
        </p:grpSpPr>
        <p:sp>
          <p:nvSpPr>
            <p:cNvPr id="27" name="TextBox 26"/>
            <p:cNvSpPr txBox="1"/>
            <p:nvPr/>
          </p:nvSpPr>
          <p:spPr>
            <a:xfrm>
              <a:off x="3752477" y="4131207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F2467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Our method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475" y="2350544"/>
              <a:ext cx="1799999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4" name="TextBox 33"/>
          <p:cNvSpPr txBox="1"/>
          <p:nvPr/>
        </p:nvSpPr>
        <p:spPr>
          <a:xfrm>
            <a:off x="2225845" y="4199185"/>
            <a:ext cx="4692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4096 path samples per pixel</a:t>
            </a:r>
            <a:endParaRPr lang="en-US" sz="32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31</a:t>
            </a:fld>
            <a:endParaRPr lang="en-US"/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Results:</a:t>
            </a:r>
            <a:endParaRPr lang="en-US" sz="2000" i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4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62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07819" y="1382553"/>
            <a:ext cx="8936182" cy="2798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Our Gradient-Domain Path Reusing …</a:t>
            </a:r>
          </a:p>
          <a:p>
            <a:pPr lvl="1"/>
            <a:r>
              <a:rPr lang="en-US" sz="2400" dirty="0" smtClean="0"/>
              <a:t>combines </a:t>
            </a:r>
            <a:r>
              <a:rPr lang="en-US" sz="2400" dirty="0"/>
              <a:t>the benefits </a:t>
            </a:r>
            <a:r>
              <a:rPr lang="en-US" sz="2400" dirty="0" smtClean="0"/>
              <a:t>of:</a:t>
            </a:r>
          </a:p>
          <a:p>
            <a:pPr lvl="2"/>
            <a:r>
              <a:rPr lang="en-US" sz="1800" dirty="0" smtClean="0"/>
              <a:t>Gradient-Domain Rendering (image)</a:t>
            </a:r>
          </a:p>
          <a:p>
            <a:pPr lvl="2"/>
            <a:r>
              <a:rPr lang="en-US" sz="1800" dirty="0" smtClean="0"/>
              <a:t>Path Reusing (object)</a:t>
            </a:r>
          </a:p>
          <a:p>
            <a:pPr lvl="1"/>
            <a:r>
              <a:rPr lang="en-US" sz="2400" dirty="0" smtClean="0"/>
              <a:t>can be used with the tiling approach</a:t>
            </a:r>
          </a:p>
          <a:p>
            <a:pPr lvl="1"/>
            <a:r>
              <a:rPr lang="fr-FR" sz="2400" dirty="0" smtClean="0"/>
              <a:t>supports </a:t>
            </a:r>
            <a:r>
              <a:rPr lang="fr-FR" sz="2400" dirty="0" err="1" smtClean="0"/>
              <a:t>specular</a:t>
            </a:r>
            <a:r>
              <a:rPr lang="fr-FR" sz="2400" dirty="0" smtClean="0"/>
              <a:t> light transport</a:t>
            </a:r>
            <a:endParaRPr lang="en-US" sz="2400" dirty="0" smtClean="0"/>
          </a:p>
          <a:p>
            <a:pPr lvl="1"/>
            <a:r>
              <a:rPr lang="en-US" sz="2400" dirty="0" smtClean="0"/>
              <a:t>faster by up to 1 order of magnitude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AWAY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33</a:t>
            </a:fld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Conclusion:</a:t>
            </a:r>
            <a:endParaRPr lang="en-US" sz="2000" i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4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47663" y="1359245"/>
            <a:ext cx="8448674" cy="27987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Importance sampling for selecting paths to reuse</a:t>
            </a:r>
          </a:p>
          <a:p>
            <a:endParaRPr lang="en-US" sz="2800" dirty="0" smtClean="0"/>
          </a:p>
          <a:p>
            <a:r>
              <a:rPr lang="en-US" sz="2800" dirty="0" smtClean="0"/>
              <a:t>Design of novel specialized reconnection methods</a:t>
            </a:r>
          </a:p>
          <a:p>
            <a:endParaRPr lang="en-US" sz="2800" dirty="0" smtClean="0"/>
          </a:p>
          <a:p>
            <a:r>
              <a:rPr lang="en-US" sz="2800" dirty="0" smtClean="0"/>
              <a:t>Combination with bidirectional methods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34</a:t>
            </a:fld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Conclusion:</a:t>
            </a:r>
            <a:endParaRPr lang="en-US" sz="2000" i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40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42613" y="1546779"/>
            <a:ext cx="8890769" cy="193233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Try it out yourself! Source code will Soon be available at 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Thank you for your attention!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74128" y="1954665"/>
            <a:ext cx="8427740" cy="727861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graphics.tudelft.nl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100" y="4586091"/>
            <a:ext cx="740283" cy="50402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3488"/>
            <a:ext cx="1359398" cy="838235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611669" y="3365309"/>
            <a:ext cx="7952656" cy="130407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Gradient-Domain Path Reusing</a:t>
            </a:r>
          </a:p>
          <a:p>
            <a:pPr marL="0" indent="0" algn="ctr">
              <a:buNone/>
            </a:pPr>
            <a:r>
              <a:rPr lang="en-US" sz="20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Pablo </a:t>
            </a:r>
            <a:r>
              <a:rPr lang="en-US" sz="2000" dirty="0" err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Bauszat</a:t>
            </a:r>
            <a:r>
              <a:rPr lang="en-US" sz="20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, Victor Petitjean, </a:t>
            </a:r>
            <a:r>
              <a:rPr lang="en-US" sz="2000" dirty="0" err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Elmar</a:t>
            </a:r>
            <a:r>
              <a:rPr lang="en-US" sz="20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000" dirty="0" err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Eisemann</a:t>
            </a:r>
            <a:endParaRPr lang="en-US" sz="2000" dirty="0" smtClean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0" indent="0" algn="ctr">
              <a:buNone/>
            </a:pPr>
            <a:r>
              <a:rPr lang="en-US" sz="18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Delft University of Technology, The Netherlands</a:t>
            </a:r>
            <a:endParaRPr lang="en-US" sz="18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34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Equal time comparison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1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94" y="1028547"/>
            <a:ext cx="6927813" cy="38968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8094" y="1028548"/>
            <a:ext cx="6927813" cy="38968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>
                <a:alpha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890818" y="4428087"/>
            <a:ext cx="5362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Rendered for roughly 30 minutes</a:t>
            </a:r>
            <a:endParaRPr lang="en-US" sz="32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793965" y="1075145"/>
            <a:ext cx="1443600" cy="3308167"/>
            <a:chOff x="6793965" y="1075145"/>
            <a:chExt cx="1443600" cy="3308167"/>
          </a:xfrm>
        </p:grpSpPr>
        <p:pic>
          <p:nvPicPr>
            <p:cNvPr id="11" name="Ref Imag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965" y="1075145"/>
              <a:ext cx="1443600" cy="1443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6793965" y="4013980"/>
              <a:ext cx="1443121" cy="369332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Reference</a:t>
              </a:r>
            </a:p>
          </p:txBody>
        </p:sp>
        <p:pic>
          <p:nvPicPr>
            <p:cNvPr id="41" name="Ref 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965" y="2604879"/>
              <a:ext cx="1443121" cy="14431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" name="Group 1"/>
          <p:cNvGrpSpPr/>
          <p:nvPr/>
        </p:nvGrpSpPr>
        <p:grpSpPr>
          <a:xfrm>
            <a:off x="993794" y="1075145"/>
            <a:ext cx="1451136" cy="3305814"/>
            <a:chOff x="993794" y="1075145"/>
            <a:chExt cx="1451136" cy="33058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562" y="1075145"/>
              <a:ext cx="1443600" cy="1443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3" name="TextBox 42"/>
            <p:cNvSpPr txBox="1"/>
            <p:nvPr/>
          </p:nvSpPr>
          <p:spPr>
            <a:xfrm>
              <a:off x="993794" y="4011627"/>
              <a:ext cx="1451136" cy="369332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562" y="2604879"/>
              <a:ext cx="1443121" cy="14431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2927185" y="1075145"/>
            <a:ext cx="1451615" cy="3284169"/>
            <a:chOff x="2927185" y="1075145"/>
            <a:chExt cx="1451615" cy="328416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200" y="1075145"/>
              <a:ext cx="1443600" cy="1443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6" name="TextBox 45"/>
            <p:cNvSpPr txBox="1"/>
            <p:nvPr/>
          </p:nvSpPr>
          <p:spPr>
            <a:xfrm>
              <a:off x="2927185" y="4049867"/>
              <a:ext cx="1451135" cy="30944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Gradient-domain</a:t>
              </a:r>
              <a:b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</a:br>
              <a:r>
                <a:rPr kumimoji="0" lang="en-US" sz="1000" b="0" i="0" u="none" strike="noStrike" kern="0" cap="none" spc="0" normalizeH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 </a:t>
              </a: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200" y="2604879"/>
              <a:ext cx="1443121" cy="14431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4860575" y="1075145"/>
            <a:ext cx="1451616" cy="3302296"/>
            <a:chOff x="4860575" y="1075145"/>
            <a:chExt cx="1451616" cy="33022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591" y="1075145"/>
              <a:ext cx="1443600" cy="1443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9" name="TextBox 48"/>
            <p:cNvSpPr txBox="1"/>
            <p:nvPr/>
          </p:nvSpPr>
          <p:spPr>
            <a:xfrm>
              <a:off x="4860575" y="4008109"/>
              <a:ext cx="1451135" cy="369332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F2467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Our method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591" y="2604879"/>
              <a:ext cx="1443120" cy="14431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5" name="Slide Number Placehold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3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comparison - Kitchen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94" y="1028548"/>
            <a:ext cx="6927813" cy="38968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8094" y="1028548"/>
            <a:ext cx="6927813" cy="38968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>
                <a:alpha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Ref"/>
          <p:cNvGrpSpPr/>
          <p:nvPr/>
        </p:nvGrpSpPr>
        <p:grpSpPr>
          <a:xfrm>
            <a:off x="7343523" y="1786556"/>
            <a:ext cx="1662713" cy="2020947"/>
            <a:chOff x="273709" y="1258407"/>
            <a:chExt cx="1800000" cy="2187813"/>
          </a:xfrm>
        </p:grpSpPr>
        <p:sp>
          <p:nvSpPr>
            <p:cNvPr id="14" name="TextBox 13"/>
            <p:cNvSpPr txBox="1"/>
            <p:nvPr/>
          </p:nvSpPr>
          <p:spPr>
            <a:xfrm>
              <a:off x="273709" y="3046393"/>
              <a:ext cx="1800000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Reference</a:t>
              </a:r>
            </a:p>
          </p:txBody>
        </p:sp>
        <p:pic>
          <p:nvPicPr>
            <p:cNvPr id="11" name="Ref Imag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09" y="1258407"/>
              <a:ext cx="1800000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7" name="Path tracing"/>
          <p:cNvGrpSpPr/>
          <p:nvPr/>
        </p:nvGrpSpPr>
        <p:grpSpPr>
          <a:xfrm>
            <a:off x="137765" y="1786556"/>
            <a:ext cx="1671948" cy="2018236"/>
            <a:chOff x="2908094" y="1131425"/>
            <a:chExt cx="1809997" cy="2184877"/>
          </a:xfrm>
        </p:grpSpPr>
        <p:sp>
          <p:nvSpPr>
            <p:cNvPr id="16" name="TextBox 15"/>
            <p:cNvSpPr txBox="1"/>
            <p:nvPr/>
          </p:nvSpPr>
          <p:spPr>
            <a:xfrm>
              <a:off x="2908094" y="2916475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092" y="1131425"/>
              <a:ext cx="1799999" cy="1799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1" name="Path reusing"/>
          <p:cNvGrpSpPr/>
          <p:nvPr/>
        </p:nvGrpSpPr>
        <p:grpSpPr>
          <a:xfrm>
            <a:off x="1939204" y="1786556"/>
            <a:ext cx="1671948" cy="2021398"/>
            <a:chOff x="4425908" y="1254020"/>
            <a:chExt cx="1809997" cy="2188300"/>
          </a:xfrm>
        </p:grpSpPr>
        <p:sp>
          <p:nvSpPr>
            <p:cNvPr id="19" name="TextBox 18"/>
            <p:cNvSpPr txBox="1"/>
            <p:nvPr/>
          </p:nvSpPr>
          <p:spPr>
            <a:xfrm>
              <a:off x="4425908" y="3042493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reusing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906" y="1254020"/>
              <a:ext cx="1799999" cy="1799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1" name="GPT"/>
          <p:cNvGrpSpPr/>
          <p:nvPr/>
        </p:nvGrpSpPr>
        <p:grpSpPr>
          <a:xfrm>
            <a:off x="3740644" y="1786556"/>
            <a:ext cx="1671948" cy="2021398"/>
            <a:chOff x="3231060" y="3040713"/>
            <a:chExt cx="1671948" cy="2021398"/>
          </a:xfrm>
        </p:grpSpPr>
        <p:sp>
          <p:nvSpPr>
            <p:cNvPr id="23" name="TextBox 22"/>
            <p:cNvSpPr txBox="1"/>
            <p:nvPr/>
          </p:nvSpPr>
          <p:spPr>
            <a:xfrm>
              <a:off x="3231060" y="4705577"/>
              <a:ext cx="1671947" cy="356534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Gradient-domain</a:t>
              </a:r>
              <a:r>
                <a:rPr kumimoji="0" lang="en-US" sz="1100" b="0" i="0" u="none" strike="noStrike" kern="0" cap="none" spc="0" normalizeH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 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295" y="3040713"/>
              <a:ext cx="1662713" cy="16627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9" name="GDPR"/>
          <p:cNvGrpSpPr/>
          <p:nvPr/>
        </p:nvGrpSpPr>
        <p:grpSpPr>
          <a:xfrm>
            <a:off x="5542083" y="1786556"/>
            <a:ext cx="1671948" cy="2014183"/>
            <a:chOff x="3752477" y="2350544"/>
            <a:chExt cx="1809997" cy="2180490"/>
          </a:xfrm>
        </p:grpSpPr>
        <p:sp>
          <p:nvSpPr>
            <p:cNvPr id="27" name="TextBox 26"/>
            <p:cNvSpPr txBox="1"/>
            <p:nvPr/>
          </p:nvSpPr>
          <p:spPr>
            <a:xfrm>
              <a:off x="3752477" y="4131207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F2467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Our method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475" y="2350544"/>
              <a:ext cx="1799999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4" name="TextBox 33"/>
          <p:cNvSpPr txBox="1"/>
          <p:nvPr/>
        </p:nvSpPr>
        <p:spPr>
          <a:xfrm>
            <a:off x="2838192" y="4199185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64 samples per pixel</a:t>
            </a:r>
            <a:endParaRPr lang="en-US" sz="32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9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comparison - Kitchen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94" y="1028548"/>
            <a:ext cx="6927813" cy="38968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8094" y="1028548"/>
            <a:ext cx="6927813" cy="38968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>
                <a:alpha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Ref"/>
          <p:cNvGrpSpPr/>
          <p:nvPr/>
        </p:nvGrpSpPr>
        <p:grpSpPr>
          <a:xfrm>
            <a:off x="7343523" y="1786556"/>
            <a:ext cx="1662713" cy="2020947"/>
            <a:chOff x="273709" y="1258407"/>
            <a:chExt cx="1800000" cy="2187813"/>
          </a:xfrm>
        </p:grpSpPr>
        <p:sp>
          <p:nvSpPr>
            <p:cNvPr id="14" name="TextBox 13"/>
            <p:cNvSpPr txBox="1"/>
            <p:nvPr/>
          </p:nvSpPr>
          <p:spPr>
            <a:xfrm>
              <a:off x="273709" y="3046393"/>
              <a:ext cx="1800000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Reference</a:t>
              </a:r>
            </a:p>
          </p:txBody>
        </p:sp>
        <p:pic>
          <p:nvPicPr>
            <p:cNvPr id="11" name="Ref Imag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09" y="1258407"/>
              <a:ext cx="1800000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7" name="Path tracing"/>
          <p:cNvGrpSpPr/>
          <p:nvPr/>
        </p:nvGrpSpPr>
        <p:grpSpPr>
          <a:xfrm>
            <a:off x="137765" y="1786556"/>
            <a:ext cx="1671948" cy="2018236"/>
            <a:chOff x="2908094" y="1131425"/>
            <a:chExt cx="1809997" cy="2184877"/>
          </a:xfrm>
        </p:grpSpPr>
        <p:sp>
          <p:nvSpPr>
            <p:cNvPr id="16" name="TextBox 15"/>
            <p:cNvSpPr txBox="1"/>
            <p:nvPr/>
          </p:nvSpPr>
          <p:spPr>
            <a:xfrm>
              <a:off x="2908094" y="2916475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092" y="1131425"/>
              <a:ext cx="1799999" cy="1799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1" name="Path reusing"/>
          <p:cNvGrpSpPr/>
          <p:nvPr/>
        </p:nvGrpSpPr>
        <p:grpSpPr>
          <a:xfrm>
            <a:off x="1939204" y="1786556"/>
            <a:ext cx="1671948" cy="2021398"/>
            <a:chOff x="4425908" y="1254020"/>
            <a:chExt cx="1809997" cy="2188300"/>
          </a:xfrm>
        </p:grpSpPr>
        <p:sp>
          <p:nvSpPr>
            <p:cNvPr id="19" name="TextBox 18"/>
            <p:cNvSpPr txBox="1"/>
            <p:nvPr/>
          </p:nvSpPr>
          <p:spPr>
            <a:xfrm>
              <a:off x="4425908" y="3042493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reusing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906" y="1254020"/>
              <a:ext cx="1799999" cy="1799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1" name="GPT"/>
          <p:cNvGrpSpPr/>
          <p:nvPr/>
        </p:nvGrpSpPr>
        <p:grpSpPr>
          <a:xfrm>
            <a:off x="3740644" y="1786556"/>
            <a:ext cx="1671948" cy="2021398"/>
            <a:chOff x="3231060" y="3040713"/>
            <a:chExt cx="1671948" cy="2021398"/>
          </a:xfrm>
        </p:grpSpPr>
        <p:sp>
          <p:nvSpPr>
            <p:cNvPr id="23" name="TextBox 22"/>
            <p:cNvSpPr txBox="1"/>
            <p:nvPr/>
          </p:nvSpPr>
          <p:spPr>
            <a:xfrm>
              <a:off x="3231060" y="4705577"/>
              <a:ext cx="1671947" cy="356534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Gradient-domain</a:t>
              </a:r>
              <a:r>
                <a:rPr kumimoji="0" lang="en-US" sz="1100" b="0" i="0" u="none" strike="noStrike" kern="0" cap="none" spc="0" normalizeH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 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295" y="3040713"/>
              <a:ext cx="1662713" cy="16627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9" name="GDPR"/>
          <p:cNvGrpSpPr/>
          <p:nvPr/>
        </p:nvGrpSpPr>
        <p:grpSpPr>
          <a:xfrm>
            <a:off x="5542083" y="1786556"/>
            <a:ext cx="1671948" cy="2014183"/>
            <a:chOff x="3752477" y="2350544"/>
            <a:chExt cx="1809997" cy="2180490"/>
          </a:xfrm>
        </p:grpSpPr>
        <p:sp>
          <p:nvSpPr>
            <p:cNvPr id="27" name="TextBox 26"/>
            <p:cNvSpPr txBox="1"/>
            <p:nvPr/>
          </p:nvSpPr>
          <p:spPr>
            <a:xfrm>
              <a:off x="3752477" y="4131207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F2467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Our method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475" y="2350544"/>
              <a:ext cx="1799999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4" name="TextBox 33"/>
          <p:cNvSpPr txBox="1"/>
          <p:nvPr/>
        </p:nvSpPr>
        <p:spPr>
          <a:xfrm>
            <a:off x="2738806" y="419918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256 samples per pixel</a:t>
            </a:r>
            <a:endParaRPr lang="en-US" sz="32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2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comparison – </a:t>
            </a:r>
            <a:r>
              <a:rPr lang="en-US" dirty="0" err="1" smtClean="0"/>
              <a:t>Veach</a:t>
            </a:r>
            <a:r>
              <a:rPr lang="en-US" dirty="0" smtClean="0"/>
              <a:t> door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95" y="1028548"/>
            <a:ext cx="6927811" cy="38968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8094" y="1028548"/>
            <a:ext cx="6927813" cy="38968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>
                <a:alpha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Ref"/>
          <p:cNvGrpSpPr/>
          <p:nvPr/>
        </p:nvGrpSpPr>
        <p:grpSpPr>
          <a:xfrm>
            <a:off x="7343523" y="1786556"/>
            <a:ext cx="1662713" cy="2020947"/>
            <a:chOff x="273709" y="1258407"/>
            <a:chExt cx="1800000" cy="2187813"/>
          </a:xfrm>
        </p:grpSpPr>
        <p:sp>
          <p:nvSpPr>
            <p:cNvPr id="14" name="TextBox 13"/>
            <p:cNvSpPr txBox="1"/>
            <p:nvPr/>
          </p:nvSpPr>
          <p:spPr>
            <a:xfrm>
              <a:off x="273709" y="3046393"/>
              <a:ext cx="1800000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Reference</a:t>
              </a:r>
            </a:p>
          </p:txBody>
        </p:sp>
        <p:pic>
          <p:nvPicPr>
            <p:cNvPr id="11" name="Ref Imag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09" y="1258407"/>
              <a:ext cx="1800000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7" name="Path tracing"/>
          <p:cNvGrpSpPr/>
          <p:nvPr/>
        </p:nvGrpSpPr>
        <p:grpSpPr>
          <a:xfrm>
            <a:off x="137765" y="1786556"/>
            <a:ext cx="1671948" cy="2018236"/>
            <a:chOff x="2908094" y="1131425"/>
            <a:chExt cx="1809997" cy="2184877"/>
          </a:xfrm>
        </p:grpSpPr>
        <p:sp>
          <p:nvSpPr>
            <p:cNvPr id="16" name="TextBox 15"/>
            <p:cNvSpPr txBox="1"/>
            <p:nvPr/>
          </p:nvSpPr>
          <p:spPr>
            <a:xfrm>
              <a:off x="2908094" y="2916475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092" y="1131425"/>
              <a:ext cx="1799999" cy="1799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1" name="Path reusing"/>
          <p:cNvGrpSpPr/>
          <p:nvPr/>
        </p:nvGrpSpPr>
        <p:grpSpPr>
          <a:xfrm>
            <a:off x="1939204" y="1786556"/>
            <a:ext cx="1671948" cy="2021398"/>
            <a:chOff x="4425908" y="1254020"/>
            <a:chExt cx="1809997" cy="2188300"/>
          </a:xfrm>
        </p:grpSpPr>
        <p:sp>
          <p:nvSpPr>
            <p:cNvPr id="19" name="TextBox 18"/>
            <p:cNvSpPr txBox="1"/>
            <p:nvPr/>
          </p:nvSpPr>
          <p:spPr>
            <a:xfrm>
              <a:off x="4425908" y="3042493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reusing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906" y="1254020"/>
              <a:ext cx="1799999" cy="1799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1" name="GPT"/>
          <p:cNvGrpSpPr/>
          <p:nvPr/>
        </p:nvGrpSpPr>
        <p:grpSpPr>
          <a:xfrm>
            <a:off x="3740644" y="1786556"/>
            <a:ext cx="1671948" cy="2021398"/>
            <a:chOff x="3231060" y="3040713"/>
            <a:chExt cx="1671948" cy="2021398"/>
          </a:xfrm>
        </p:grpSpPr>
        <p:sp>
          <p:nvSpPr>
            <p:cNvPr id="23" name="TextBox 22"/>
            <p:cNvSpPr txBox="1"/>
            <p:nvPr/>
          </p:nvSpPr>
          <p:spPr>
            <a:xfrm>
              <a:off x="3231060" y="4705577"/>
              <a:ext cx="1671947" cy="356534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Gradient-domain</a:t>
              </a:r>
              <a:r>
                <a:rPr kumimoji="0" lang="en-US" sz="1100" b="0" i="0" u="none" strike="noStrike" kern="0" cap="none" spc="0" normalizeH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 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295" y="3040713"/>
              <a:ext cx="1662713" cy="16627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9" name="GDPR"/>
          <p:cNvGrpSpPr/>
          <p:nvPr/>
        </p:nvGrpSpPr>
        <p:grpSpPr>
          <a:xfrm>
            <a:off x="5542083" y="1786556"/>
            <a:ext cx="1671948" cy="2014183"/>
            <a:chOff x="3752477" y="2350544"/>
            <a:chExt cx="1809997" cy="2180490"/>
          </a:xfrm>
        </p:grpSpPr>
        <p:sp>
          <p:nvSpPr>
            <p:cNvPr id="27" name="TextBox 26"/>
            <p:cNvSpPr txBox="1"/>
            <p:nvPr/>
          </p:nvSpPr>
          <p:spPr>
            <a:xfrm>
              <a:off x="3752477" y="4131207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F2467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Our method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475" y="2350544"/>
              <a:ext cx="1799999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4" name="TextBox 33"/>
          <p:cNvSpPr txBox="1"/>
          <p:nvPr/>
        </p:nvSpPr>
        <p:spPr>
          <a:xfrm>
            <a:off x="2738806" y="419918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128 samples per pixel</a:t>
            </a:r>
            <a:endParaRPr lang="en-US" sz="32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9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reusing </a:t>
            </a:r>
            <a:r>
              <a:rPr lang="en-US" sz="1200" i="1" dirty="0" smtClean="0"/>
              <a:t>[Bekaert2002]</a:t>
            </a:r>
            <a:endParaRPr lang="en-US" sz="1200" i="1" dirty="0"/>
          </a:p>
        </p:txBody>
      </p:sp>
      <p:grpSp>
        <p:nvGrpSpPr>
          <p:cNvPr id="5" name="Scene"/>
          <p:cNvGrpSpPr/>
          <p:nvPr/>
        </p:nvGrpSpPr>
        <p:grpSpPr>
          <a:xfrm>
            <a:off x="1489410" y="957425"/>
            <a:ext cx="3479425" cy="3357500"/>
            <a:chOff x="1489410" y="957425"/>
            <a:chExt cx="3479425" cy="3357500"/>
          </a:xfrm>
        </p:grpSpPr>
        <p:grpSp>
          <p:nvGrpSpPr>
            <p:cNvPr id="6" name="Box"/>
            <p:cNvGrpSpPr/>
            <p:nvPr/>
          </p:nvGrpSpPr>
          <p:grpSpPr>
            <a:xfrm>
              <a:off x="1664788" y="957425"/>
              <a:ext cx="3304047" cy="3357500"/>
              <a:chOff x="1664788" y="957425"/>
              <a:chExt cx="3304047" cy="335750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2107351" y="1426716"/>
                <a:ext cx="2418919" cy="2418919"/>
              </a:xfrm>
              <a:prstGeom prst="rect">
                <a:avLst/>
              </a:prstGeom>
              <a:solidFill>
                <a:srgbClr val="FFFFFF">
                  <a:lumMod val="85000"/>
                </a:srgbClr>
              </a:solidFill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bas Neue"/>
                  <a:ea typeface="+mn-ea"/>
                  <a:cs typeface="+mn-cs"/>
                </a:endParaRPr>
              </a:p>
            </p:txBody>
          </p:sp>
          <p:sp>
            <p:nvSpPr>
              <p:cNvPr id="23" name="Trapezoid 22"/>
              <p:cNvSpPr/>
              <p:nvPr/>
            </p:nvSpPr>
            <p:spPr>
              <a:xfrm>
                <a:off x="1664789" y="3845635"/>
                <a:ext cx="3304044" cy="469290"/>
              </a:xfrm>
              <a:prstGeom prst="trapezoid">
                <a:avLst>
                  <a:gd name="adj" fmla="val 94342"/>
                </a:avLst>
              </a:prstGeom>
              <a:solidFill>
                <a:srgbClr val="FFFFFF">
                  <a:lumMod val="85000"/>
                </a:srgbClr>
              </a:solidFill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bas Neue"/>
                  <a:ea typeface="+mn-ea"/>
                  <a:cs typeface="+mn-cs"/>
                </a:endParaRPr>
              </a:p>
            </p:txBody>
          </p:sp>
          <p:sp>
            <p:nvSpPr>
              <p:cNvPr id="24" name="Trapezoid 23"/>
              <p:cNvSpPr/>
              <p:nvPr/>
            </p:nvSpPr>
            <p:spPr>
              <a:xfrm rot="10800000">
                <a:off x="1664788" y="957426"/>
                <a:ext cx="3304044" cy="469290"/>
              </a:xfrm>
              <a:prstGeom prst="trapezoid">
                <a:avLst>
                  <a:gd name="adj" fmla="val 94342"/>
                </a:avLst>
              </a:prstGeom>
              <a:solidFill>
                <a:srgbClr val="FFFFFF">
                  <a:lumMod val="85000"/>
                </a:srgbClr>
              </a:solidFill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bas Neue"/>
                  <a:ea typeface="+mn-ea"/>
                  <a:cs typeface="+mn-cs"/>
                </a:endParaRPr>
              </a:p>
            </p:txBody>
          </p:sp>
          <p:sp>
            <p:nvSpPr>
              <p:cNvPr id="25" name="Trapezoid 24"/>
              <p:cNvSpPr/>
              <p:nvPr/>
            </p:nvSpPr>
            <p:spPr>
              <a:xfrm rot="16200000">
                <a:off x="3068804" y="2414894"/>
                <a:ext cx="3357499" cy="442562"/>
              </a:xfrm>
              <a:prstGeom prst="trapezoid">
                <a:avLst>
                  <a:gd name="adj" fmla="val 105920"/>
                </a:avLst>
              </a:prstGeom>
              <a:solidFill>
                <a:srgbClr val="FFFFFF">
                  <a:lumMod val="85000"/>
                </a:srgbClr>
              </a:solidFill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bas Neue"/>
                  <a:ea typeface="+mn-ea"/>
                  <a:cs typeface="+mn-cs"/>
                </a:endParaRPr>
              </a:p>
            </p:txBody>
          </p:sp>
          <p:sp>
            <p:nvSpPr>
              <p:cNvPr id="26" name="Trapezoid 25"/>
              <p:cNvSpPr/>
              <p:nvPr/>
            </p:nvSpPr>
            <p:spPr>
              <a:xfrm rot="5400000">
                <a:off x="213697" y="2414894"/>
                <a:ext cx="3357499" cy="442562"/>
              </a:xfrm>
              <a:prstGeom prst="trapezoid">
                <a:avLst>
                  <a:gd name="adj" fmla="val 105920"/>
                </a:avLst>
              </a:prstGeom>
              <a:solidFill>
                <a:srgbClr val="FFFFFF">
                  <a:lumMod val="85000"/>
                </a:srgbClr>
              </a:solidFill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bas Neue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Raster"/>
            <p:cNvGrpSpPr/>
            <p:nvPr/>
          </p:nvGrpSpPr>
          <p:grpSpPr>
            <a:xfrm rot="3830987">
              <a:off x="1930795" y="2313320"/>
              <a:ext cx="269909" cy="549732"/>
              <a:chOff x="-665794" y="2977487"/>
              <a:chExt cx="557162" cy="1134795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rot="17769013" flipV="1">
                <a:off x="-954611" y="3266304"/>
                <a:ext cx="1134795" cy="557162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-495217" y="3096984"/>
                <a:ext cx="2160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-495216" y="3960984"/>
                <a:ext cx="2160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-495216" y="3312985"/>
                <a:ext cx="2160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-495216" y="3528985"/>
                <a:ext cx="2160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-495216" y="3744984"/>
                <a:ext cx="2160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8" name="Smallbox"/>
            <p:cNvSpPr/>
            <p:nvPr/>
          </p:nvSpPr>
          <p:spPr>
            <a:xfrm>
              <a:off x="3780168" y="2710165"/>
              <a:ext cx="523546" cy="1486617"/>
            </a:xfrm>
            <a:prstGeom prst="cube">
              <a:avLst/>
            </a:prstGeom>
            <a:solidFill>
              <a:srgbClr val="FFFFFF">
                <a:lumMod val="65000"/>
              </a:srgbClr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  <p:sp>
          <p:nvSpPr>
            <p:cNvPr id="9" name="Emitter"/>
            <p:cNvSpPr/>
            <p:nvPr/>
          </p:nvSpPr>
          <p:spPr>
            <a:xfrm>
              <a:off x="3118278" y="1000636"/>
              <a:ext cx="397064" cy="397064"/>
            </a:xfrm>
            <a:prstGeom prst="sun">
              <a:avLst/>
            </a:prstGeom>
            <a:solidFill>
              <a:srgbClr val="FF8100"/>
            </a:solidFill>
            <a:ln w="12700" cap="flat" cmpd="sng" algn="ctr">
              <a:solidFill>
                <a:srgbClr val="FF81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  <p:grpSp>
          <p:nvGrpSpPr>
            <p:cNvPr id="10" name="Eye"/>
            <p:cNvGrpSpPr/>
            <p:nvPr/>
          </p:nvGrpSpPr>
          <p:grpSpPr>
            <a:xfrm>
              <a:off x="1489410" y="1557416"/>
              <a:ext cx="537953" cy="537953"/>
              <a:chOff x="1489410" y="1557416"/>
              <a:chExt cx="537953" cy="537953"/>
            </a:xfrm>
          </p:grpSpPr>
          <p:sp>
            <p:nvSpPr>
              <p:cNvPr id="12" name="Arc 11"/>
              <p:cNvSpPr/>
              <p:nvPr/>
            </p:nvSpPr>
            <p:spPr>
              <a:xfrm rot="3654016">
                <a:off x="1489410" y="1557416"/>
                <a:ext cx="537953" cy="537953"/>
              </a:xfrm>
              <a:prstGeom prst="arc">
                <a:avLst>
                  <a:gd name="adj1" fmla="val 19283451"/>
                  <a:gd name="adj2" fmla="val 2293257"/>
                </a:avLst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Bebas Neue"/>
                  <a:ea typeface="+mn-ea"/>
                  <a:cs typeface="+mn-cs"/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rot="3654016" flipV="1">
                <a:off x="1732755" y="1777281"/>
                <a:ext cx="274159" cy="163173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>
              <a:xfrm rot="3654016">
                <a:off x="1601870" y="1863541"/>
                <a:ext cx="260772" cy="15924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5" name="Oval 14"/>
              <p:cNvSpPr/>
              <p:nvPr/>
            </p:nvSpPr>
            <p:spPr>
              <a:xfrm rot="3654016">
                <a:off x="1874952" y="2008557"/>
                <a:ext cx="33621" cy="79621"/>
              </a:xfrm>
              <a:prstGeom prst="ellipse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bas Neue"/>
                  <a:ea typeface="+mn-ea"/>
                  <a:cs typeface="+mn-cs"/>
                </a:endParaRPr>
              </a:p>
            </p:txBody>
          </p:sp>
        </p:grpSp>
        <p:pic>
          <p:nvPicPr>
            <p:cNvPr id="11" name="Teapot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FF81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086" b="70974" l="12229" r="93294"/>
                      </a14:imgEffect>
                    </a14:imgLayer>
                  </a14:imgProps>
                </a:ext>
              </a:extLst>
            </a:blip>
            <a:srcRect l="11032" t="26401" r="5234" b="29604"/>
            <a:stretch/>
          </p:blipFill>
          <p:spPr>
            <a:xfrm>
              <a:off x="1922845" y="3489802"/>
              <a:ext cx="1359434" cy="75230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32000"/>
                </a:prstClr>
              </a:outerShdw>
            </a:effectLst>
          </p:spPr>
        </p:pic>
      </p:grpSp>
      <p:cxnSp>
        <p:nvCxnSpPr>
          <p:cNvPr id="44" name="Straight Connector 43"/>
          <p:cNvCxnSpPr/>
          <p:nvPr/>
        </p:nvCxnSpPr>
        <p:spPr>
          <a:xfrm>
            <a:off x="1905383" y="1998784"/>
            <a:ext cx="1212895" cy="1774034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73" name="Straight Connector 72"/>
          <p:cNvCxnSpPr/>
          <p:nvPr/>
        </p:nvCxnSpPr>
        <p:spPr>
          <a:xfrm flipH="1">
            <a:off x="3016586" y="1209040"/>
            <a:ext cx="305734" cy="1295035"/>
          </a:xfrm>
          <a:prstGeom prst="line">
            <a:avLst/>
          </a:prstGeom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3003741" y="2492639"/>
            <a:ext cx="862073" cy="511644"/>
          </a:xfrm>
          <a:prstGeom prst="line">
            <a:avLst/>
          </a:prstGeom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3129453" y="2997723"/>
            <a:ext cx="747991" cy="761617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4</a:t>
            </a:fld>
            <a:endParaRPr lang="en-US"/>
          </a:p>
        </p:txBody>
      </p:sp>
      <p:cxnSp>
        <p:nvCxnSpPr>
          <p:cNvPr id="39" name="Straight Connector 43"/>
          <p:cNvCxnSpPr/>
          <p:nvPr/>
        </p:nvCxnSpPr>
        <p:spPr>
          <a:xfrm>
            <a:off x="1891762" y="2051760"/>
            <a:ext cx="416967" cy="1925438"/>
          </a:xfrm>
          <a:prstGeom prst="lin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41" name="Straight Connector 43"/>
          <p:cNvCxnSpPr/>
          <p:nvPr/>
        </p:nvCxnSpPr>
        <p:spPr>
          <a:xfrm>
            <a:off x="2318670" y="3977199"/>
            <a:ext cx="893999" cy="224269"/>
          </a:xfrm>
          <a:prstGeom prst="lin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46" name="Straight Connector 43"/>
          <p:cNvCxnSpPr/>
          <p:nvPr/>
        </p:nvCxnSpPr>
        <p:spPr>
          <a:xfrm flipV="1">
            <a:off x="3934946" y="3115139"/>
            <a:ext cx="786327" cy="862060"/>
          </a:xfrm>
          <a:prstGeom prst="lin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47" name="Straight Connector 43"/>
          <p:cNvCxnSpPr/>
          <p:nvPr/>
        </p:nvCxnSpPr>
        <p:spPr>
          <a:xfrm>
            <a:off x="3322320" y="1209040"/>
            <a:ext cx="1389474" cy="1924962"/>
          </a:xfrm>
          <a:prstGeom prst="lin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48" name="Straight Connector 43"/>
          <p:cNvCxnSpPr/>
          <p:nvPr/>
        </p:nvCxnSpPr>
        <p:spPr>
          <a:xfrm>
            <a:off x="1898921" y="2009256"/>
            <a:ext cx="519751" cy="1233334"/>
          </a:xfrm>
          <a:prstGeom prst="line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4" name="Straight Connector 43"/>
          <p:cNvCxnSpPr/>
          <p:nvPr/>
        </p:nvCxnSpPr>
        <p:spPr>
          <a:xfrm flipV="1">
            <a:off x="2407284" y="2933118"/>
            <a:ext cx="756623" cy="309472"/>
          </a:xfrm>
          <a:prstGeom prst="line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5" name="Straight Connector 43"/>
          <p:cNvCxnSpPr/>
          <p:nvPr/>
        </p:nvCxnSpPr>
        <p:spPr>
          <a:xfrm flipV="1">
            <a:off x="3163446" y="1209040"/>
            <a:ext cx="158874" cy="1708948"/>
          </a:xfrm>
          <a:prstGeom prst="line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62" name="Straight Connector 43"/>
          <p:cNvCxnSpPr/>
          <p:nvPr/>
        </p:nvCxnSpPr>
        <p:spPr>
          <a:xfrm flipV="1">
            <a:off x="3188442" y="3945008"/>
            <a:ext cx="746504" cy="256460"/>
          </a:xfrm>
          <a:prstGeom prst="lin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72" name="Straight Connector 43"/>
          <p:cNvCxnSpPr/>
          <p:nvPr/>
        </p:nvCxnSpPr>
        <p:spPr>
          <a:xfrm flipH="1">
            <a:off x="2334325" y="3183343"/>
            <a:ext cx="84347" cy="789743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prstDash val="sysDash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75" name="Straight Connector 43"/>
          <p:cNvCxnSpPr/>
          <p:nvPr/>
        </p:nvCxnSpPr>
        <p:spPr>
          <a:xfrm>
            <a:off x="2414285" y="3242590"/>
            <a:ext cx="688156" cy="51675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00" scaled="0"/>
            </a:gradFill>
            <a:prstDash val="sysDash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78" name="Straight Connector 43"/>
          <p:cNvCxnSpPr/>
          <p:nvPr/>
        </p:nvCxnSpPr>
        <p:spPr>
          <a:xfrm flipV="1">
            <a:off x="2313211" y="3787203"/>
            <a:ext cx="789230" cy="157805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lin ang="5400000" scaled="0"/>
            </a:gradFill>
            <a:prstDash val="sysDash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84" name="TextBox 83"/>
          <p:cNvSpPr txBox="1"/>
          <p:nvPr/>
        </p:nvSpPr>
        <p:spPr>
          <a:xfrm>
            <a:off x="5558400" y="2315102"/>
            <a:ext cx="315083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Problem: Specular surfaces</a:t>
            </a:r>
          </a:p>
          <a:p>
            <a:r>
              <a:rPr lang="en-US" sz="20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Outgoing direction fixed</a:t>
            </a:r>
            <a:endParaRPr lang="en-US" sz="20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153" y="3042364"/>
            <a:ext cx="2140154" cy="1398160"/>
          </a:xfrm>
          <a:prstGeom prst="rect">
            <a:avLst/>
          </a:prstGeom>
        </p:spPr>
      </p:pic>
      <p:sp>
        <p:nvSpPr>
          <p:cNvPr id="45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Previous Work:</a:t>
            </a:r>
            <a:endParaRPr lang="en-US" sz="2000" i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9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comparison – </a:t>
            </a:r>
            <a:r>
              <a:rPr lang="en-US" dirty="0" err="1" smtClean="0"/>
              <a:t>Veach</a:t>
            </a:r>
            <a:r>
              <a:rPr lang="en-US" dirty="0" smtClean="0"/>
              <a:t> door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95" y="1028548"/>
            <a:ext cx="6927811" cy="389689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8094" y="1028548"/>
            <a:ext cx="6927813" cy="38968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>
                <a:alpha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Ref"/>
          <p:cNvGrpSpPr/>
          <p:nvPr/>
        </p:nvGrpSpPr>
        <p:grpSpPr>
          <a:xfrm>
            <a:off x="7343523" y="1786556"/>
            <a:ext cx="1662713" cy="2020947"/>
            <a:chOff x="273709" y="1258407"/>
            <a:chExt cx="1800000" cy="2187813"/>
          </a:xfrm>
        </p:grpSpPr>
        <p:sp>
          <p:nvSpPr>
            <p:cNvPr id="14" name="TextBox 13"/>
            <p:cNvSpPr txBox="1"/>
            <p:nvPr/>
          </p:nvSpPr>
          <p:spPr>
            <a:xfrm>
              <a:off x="273709" y="3046393"/>
              <a:ext cx="1800000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Reference</a:t>
              </a:r>
            </a:p>
          </p:txBody>
        </p:sp>
        <p:pic>
          <p:nvPicPr>
            <p:cNvPr id="11" name="Ref Imag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09" y="1258407"/>
              <a:ext cx="1800000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7" name="Path tracing"/>
          <p:cNvGrpSpPr/>
          <p:nvPr/>
        </p:nvGrpSpPr>
        <p:grpSpPr>
          <a:xfrm>
            <a:off x="137765" y="1786556"/>
            <a:ext cx="1671948" cy="2018236"/>
            <a:chOff x="2908094" y="1131425"/>
            <a:chExt cx="1809997" cy="2184877"/>
          </a:xfrm>
        </p:grpSpPr>
        <p:sp>
          <p:nvSpPr>
            <p:cNvPr id="16" name="TextBox 15"/>
            <p:cNvSpPr txBox="1"/>
            <p:nvPr/>
          </p:nvSpPr>
          <p:spPr>
            <a:xfrm>
              <a:off x="2908094" y="2916475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092" y="1131425"/>
              <a:ext cx="1799999" cy="1799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1" name="Path reusing"/>
          <p:cNvGrpSpPr/>
          <p:nvPr/>
        </p:nvGrpSpPr>
        <p:grpSpPr>
          <a:xfrm>
            <a:off x="1939204" y="1786556"/>
            <a:ext cx="1671948" cy="2021398"/>
            <a:chOff x="4425908" y="1254020"/>
            <a:chExt cx="1809997" cy="2188300"/>
          </a:xfrm>
        </p:grpSpPr>
        <p:sp>
          <p:nvSpPr>
            <p:cNvPr id="19" name="TextBox 18"/>
            <p:cNvSpPr txBox="1"/>
            <p:nvPr/>
          </p:nvSpPr>
          <p:spPr>
            <a:xfrm>
              <a:off x="4425908" y="3042493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reusing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906" y="1254020"/>
              <a:ext cx="1799999" cy="1799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1" name="GPT"/>
          <p:cNvGrpSpPr/>
          <p:nvPr/>
        </p:nvGrpSpPr>
        <p:grpSpPr>
          <a:xfrm>
            <a:off x="3740644" y="1786556"/>
            <a:ext cx="1671948" cy="2021398"/>
            <a:chOff x="3231060" y="3040713"/>
            <a:chExt cx="1671948" cy="2021398"/>
          </a:xfrm>
        </p:grpSpPr>
        <p:sp>
          <p:nvSpPr>
            <p:cNvPr id="23" name="TextBox 22"/>
            <p:cNvSpPr txBox="1"/>
            <p:nvPr/>
          </p:nvSpPr>
          <p:spPr>
            <a:xfrm>
              <a:off x="3231060" y="4705577"/>
              <a:ext cx="1671947" cy="356534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Gradient-domain</a:t>
              </a:r>
              <a:r>
                <a:rPr kumimoji="0" lang="en-US" sz="1100" b="0" i="0" u="none" strike="noStrike" kern="0" cap="none" spc="0" normalizeH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 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Path tracing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295" y="3040713"/>
              <a:ext cx="1662713" cy="16627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9" name="GDPR"/>
          <p:cNvGrpSpPr/>
          <p:nvPr/>
        </p:nvGrpSpPr>
        <p:grpSpPr>
          <a:xfrm>
            <a:off x="5542083" y="1786556"/>
            <a:ext cx="1671948" cy="2014183"/>
            <a:chOff x="3752477" y="2350544"/>
            <a:chExt cx="1809997" cy="2180490"/>
          </a:xfrm>
        </p:grpSpPr>
        <p:sp>
          <p:nvSpPr>
            <p:cNvPr id="27" name="TextBox 26"/>
            <p:cNvSpPr txBox="1"/>
            <p:nvPr/>
          </p:nvSpPr>
          <p:spPr>
            <a:xfrm>
              <a:off x="3752477" y="4131207"/>
              <a:ext cx="1809996" cy="39982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F2467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Our method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475" y="2350544"/>
              <a:ext cx="1799999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4" name="TextBox 33"/>
          <p:cNvSpPr txBox="1"/>
          <p:nvPr/>
        </p:nvSpPr>
        <p:spPr>
          <a:xfrm>
            <a:off x="2738806" y="419918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512 samples per pixel</a:t>
            </a:r>
            <a:endParaRPr lang="en-US" sz="32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reusing </a:t>
            </a:r>
            <a:r>
              <a:rPr lang="en-US" sz="1200" i="1" dirty="0" smtClean="0"/>
              <a:t>[Bekaert2002]</a:t>
            </a:r>
            <a:endParaRPr lang="en-US" sz="1200" i="1" dirty="0"/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018" y="1122556"/>
            <a:ext cx="3252521" cy="32525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5</a:t>
            </a:fld>
            <a:endParaRPr lang="en-US"/>
          </a:p>
        </p:txBody>
      </p:sp>
      <p:sp>
        <p:nvSpPr>
          <p:cNvPr id="45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Previous Work:</a:t>
            </a:r>
            <a:endParaRPr lang="en-US" sz="2000" i="1" dirty="0">
              <a:solidFill>
                <a:srgbClr val="E6B9B8"/>
              </a:solidFill>
            </a:endParaRPr>
          </a:p>
        </p:txBody>
      </p:sp>
      <p:sp>
        <p:nvSpPr>
          <p:cNvPr id="49" name="TextBox 83"/>
          <p:cNvSpPr txBox="1"/>
          <p:nvPr/>
        </p:nvSpPr>
        <p:spPr>
          <a:xfrm>
            <a:off x="5455861" y="646922"/>
            <a:ext cx="315083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Problem: Tiling artifacts</a:t>
            </a:r>
            <a:endParaRPr lang="en-US" sz="20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6" name="Parallélogramme 85"/>
          <p:cNvSpPr/>
          <p:nvPr/>
        </p:nvSpPr>
        <p:spPr>
          <a:xfrm rot="5400000">
            <a:off x="2003613" y="1825112"/>
            <a:ext cx="1393372" cy="1128114"/>
          </a:xfrm>
          <a:prstGeom prst="parallelogram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Parallélogramme 86"/>
          <p:cNvSpPr/>
          <p:nvPr/>
        </p:nvSpPr>
        <p:spPr>
          <a:xfrm rot="5400000">
            <a:off x="3200116" y="3219954"/>
            <a:ext cx="1386519" cy="1206016"/>
          </a:xfrm>
          <a:prstGeom prst="parallelogram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Parallélogramme 87"/>
          <p:cNvSpPr/>
          <p:nvPr/>
        </p:nvSpPr>
        <p:spPr>
          <a:xfrm rot="5400000">
            <a:off x="3196628" y="2093372"/>
            <a:ext cx="1393372" cy="1206139"/>
          </a:xfrm>
          <a:prstGeom prst="parallelogram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Parallélogramme 88"/>
          <p:cNvSpPr/>
          <p:nvPr/>
        </p:nvSpPr>
        <p:spPr>
          <a:xfrm rot="5400000">
            <a:off x="2028018" y="2957043"/>
            <a:ext cx="1361214" cy="1111462"/>
          </a:xfrm>
          <a:prstGeom prst="parallelogram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Eye"/>
          <p:cNvGrpSpPr/>
          <p:nvPr/>
        </p:nvGrpSpPr>
        <p:grpSpPr>
          <a:xfrm rot="17966715">
            <a:off x="424098" y="2382459"/>
            <a:ext cx="891803" cy="891803"/>
            <a:chOff x="1489410" y="1557416"/>
            <a:chExt cx="537953" cy="537953"/>
          </a:xfrm>
        </p:grpSpPr>
        <p:sp>
          <p:nvSpPr>
            <p:cNvPr id="52" name="Arc 51"/>
            <p:cNvSpPr/>
            <p:nvPr/>
          </p:nvSpPr>
          <p:spPr>
            <a:xfrm rot="3654016">
              <a:off x="1489410" y="1557416"/>
              <a:ext cx="537953" cy="537953"/>
            </a:xfrm>
            <a:prstGeom prst="arc">
              <a:avLst>
                <a:gd name="adj1" fmla="val 19283451"/>
                <a:gd name="adj2" fmla="val 2293257"/>
              </a:avLst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  <p:cxnSp>
          <p:nvCxnSpPr>
            <p:cNvPr id="53" name="Straight Connector 13"/>
            <p:cNvCxnSpPr/>
            <p:nvPr/>
          </p:nvCxnSpPr>
          <p:spPr>
            <a:xfrm rot="3654016" flipV="1">
              <a:off x="1732755" y="1777281"/>
              <a:ext cx="274159" cy="163173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56" name="Straight Connector 14"/>
            <p:cNvCxnSpPr/>
            <p:nvPr/>
          </p:nvCxnSpPr>
          <p:spPr>
            <a:xfrm rot="3654016">
              <a:off x="1601870" y="1863541"/>
              <a:ext cx="260772" cy="159242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57" name="Oval 15"/>
            <p:cNvSpPr/>
            <p:nvPr/>
          </p:nvSpPr>
          <p:spPr>
            <a:xfrm rot="3654016">
              <a:off x="1874952" y="2008557"/>
              <a:ext cx="33621" cy="79621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</p:grpSp>
      <p:grpSp>
        <p:nvGrpSpPr>
          <p:cNvPr id="58" name="Groupe 57"/>
          <p:cNvGrpSpPr/>
          <p:nvPr/>
        </p:nvGrpSpPr>
        <p:grpSpPr>
          <a:xfrm>
            <a:off x="2136242" y="1690391"/>
            <a:ext cx="2376209" cy="2825831"/>
            <a:chOff x="2194440" y="1502214"/>
            <a:chExt cx="2376209" cy="2825831"/>
          </a:xfrm>
        </p:grpSpPr>
        <p:cxnSp>
          <p:nvCxnSpPr>
            <p:cNvPr id="59" name="Connecteur droit 58"/>
            <p:cNvCxnSpPr/>
            <p:nvPr/>
          </p:nvCxnSpPr>
          <p:spPr>
            <a:xfrm>
              <a:off x="2203269" y="1502214"/>
              <a:ext cx="0" cy="224343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>
              <a:off x="4228011" y="2017726"/>
              <a:ext cx="0" cy="222334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 flipH="1" flipV="1">
              <a:off x="2194440" y="1502214"/>
              <a:ext cx="2360144" cy="5983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/>
            <p:nvPr/>
          </p:nvCxnSpPr>
          <p:spPr>
            <a:xfrm flipH="1" flipV="1">
              <a:off x="2201597" y="3466506"/>
              <a:ext cx="2352985" cy="59648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 flipH="1" flipV="1">
              <a:off x="2215564" y="1805702"/>
              <a:ext cx="2339018" cy="59294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 flipH="1" flipV="1">
              <a:off x="2194441" y="2082655"/>
              <a:ext cx="2376208" cy="60237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 flipH="1" flipV="1">
              <a:off x="2204944" y="2349964"/>
              <a:ext cx="2333572" cy="59156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 flipH="1" flipV="1">
              <a:off x="2201597" y="2621857"/>
              <a:ext cx="2336919" cy="60066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H="1" flipV="1">
              <a:off x="2194441" y="2903303"/>
              <a:ext cx="2360141" cy="59829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onnecteur droit 68"/>
            <p:cNvCxnSpPr/>
            <p:nvPr/>
          </p:nvCxnSpPr>
          <p:spPr>
            <a:xfrm flipH="1" flipV="1">
              <a:off x="2204943" y="3170610"/>
              <a:ext cx="2349639" cy="59563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/>
            <p:nvPr/>
          </p:nvCxnSpPr>
          <p:spPr>
            <a:xfrm>
              <a:off x="2477589" y="1573574"/>
              <a:ext cx="0" cy="222446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necteur droit 70"/>
            <p:cNvCxnSpPr/>
            <p:nvPr/>
          </p:nvCxnSpPr>
          <p:spPr>
            <a:xfrm>
              <a:off x="2791098" y="1637551"/>
              <a:ext cx="0" cy="223668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>
              <a:off x="3923214" y="1961140"/>
              <a:ext cx="0" cy="220155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/>
            <p:nvPr/>
          </p:nvCxnSpPr>
          <p:spPr>
            <a:xfrm>
              <a:off x="3609703" y="1855738"/>
              <a:ext cx="0" cy="223519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>
              <a:off x="3332499" y="1785818"/>
              <a:ext cx="0" cy="221938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>
              <a:off x="3052356" y="1717232"/>
              <a:ext cx="0" cy="223320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>
              <a:off x="4554582" y="2082654"/>
              <a:ext cx="0" cy="224539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 flipH="1" flipV="1">
              <a:off x="2194441" y="3726660"/>
              <a:ext cx="2372316" cy="60138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809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595672" y="1477052"/>
            <a:ext cx="7952656" cy="27987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Smarter tiling</a:t>
            </a:r>
          </a:p>
          <a:p>
            <a:pPr marL="0" indent="0">
              <a:buNone/>
            </a:pPr>
            <a:r>
              <a:rPr lang="en-US" dirty="0" smtClean="0"/>
              <a:t>Shifted tiles and scrambled</a:t>
            </a:r>
            <a:br>
              <a:rPr lang="en-US" dirty="0" smtClean="0"/>
            </a:br>
            <a:r>
              <a:rPr lang="en-US" dirty="0" smtClean="0"/>
              <a:t>(n-rooks) patterns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reusing </a:t>
            </a:r>
            <a:r>
              <a:rPr lang="en-US" sz="1200" i="1" dirty="0"/>
              <a:t>[Bekaert2002]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018" y="1122556"/>
            <a:ext cx="3252521" cy="32525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Previous Work:</a:t>
            </a:r>
            <a:endParaRPr lang="en-US" sz="2000" i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4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60223" y="413449"/>
            <a:ext cx="7446455" cy="564529"/>
          </a:xfrm>
        </p:spPr>
        <p:txBody>
          <a:bodyPr/>
          <a:lstStyle/>
          <a:p>
            <a:r>
              <a:rPr lang="en-US" dirty="0" smtClean="0"/>
              <a:t>Global Illumination algorithms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741714" y="1505442"/>
            <a:ext cx="4612783" cy="0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60223" y="1738728"/>
            <a:ext cx="198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Path Tracing (1986)</a:t>
            </a:r>
            <a:endParaRPr lang="en-US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79457" y="1702302"/>
            <a:ext cx="2012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Path Reusing (2002)</a:t>
            </a:r>
            <a:endParaRPr lang="en-US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355545" y="1395449"/>
            <a:ext cx="0" cy="237834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989063" y="1395449"/>
            <a:ext cx="0" cy="237834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073398" y="2566840"/>
            <a:ext cx="320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Metropolis Light Transport (1997)</a:t>
            </a:r>
            <a:endParaRPr lang="en-US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32892" y="2143637"/>
            <a:ext cx="313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Bidirectional Path Tracing (1993)</a:t>
            </a:r>
            <a:endParaRPr lang="en-US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7</a:t>
            </a:fld>
            <a:endParaRPr lang="en-US"/>
          </a:p>
        </p:txBody>
      </p:sp>
      <p:cxnSp>
        <p:nvCxnSpPr>
          <p:cNvPr id="31" name="Straight Arrow Connector 17"/>
          <p:cNvCxnSpPr/>
          <p:nvPr/>
        </p:nvCxnSpPr>
        <p:spPr>
          <a:xfrm>
            <a:off x="3084744" y="1395449"/>
            <a:ext cx="0" cy="237834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17"/>
          <p:cNvCxnSpPr/>
          <p:nvPr/>
        </p:nvCxnSpPr>
        <p:spPr>
          <a:xfrm>
            <a:off x="4685503" y="1386525"/>
            <a:ext cx="0" cy="237834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20"/>
          <p:cNvCxnSpPr/>
          <p:nvPr/>
        </p:nvCxnSpPr>
        <p:spPr>
          <a:xfrm>
            <a:off x="3879470" y="1411510"/>
            <a:ext cx="0" cy="237834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27"/>
          <p:cNvSpPr txBox="1"/>
          <p:nvPr/>
        </p:nvSpPr>
        <p:spPr>
          <a:xfrm>
            <a:off x="4771893" y="2134571"/>
            <a:ext cx="394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Energy Redistribution Path Tracing (2005)</a:t>
            </a:r>
            <a:endParaRPr lang="en-US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Previous Work:</a:t>
            </a:r>
            <a:endParaRPr lang="en-US" sz="2000" i="1" dirty="0">
              <a:solidFill>
                <a:srgbClr val="E6B9B8"/>
              </a:solidFill>
            </a:endParaRPr>
          </a:p>
        </p:txBody>
      </p:sp>
      <p:sp>
        <p:nvSpPr>
          <p:cNvPr id="19" name="TextBox 11"/>
          <p:cNvSpPr txBox="1"/>
          <p:nvPr/>
        </p:nvSpPr>
        <p:spPr>
          <a:xfrm>
            <a:off x="6689930" y="2894218"/>
            <a:ext cx="2206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81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Gradient-Domain</a:t>
            </a:r>
          </a:p>
          <a:p>
            <a:pPr algn="ctr"/>
            <a:r>
              <a:rPr lang="en-US" sz="2000" b="1" dirty="0" smtClean="0">
                <a:solidFill>
                  <a:srgbClr val="FF81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Path Reusing (2017)</a:t>
            </a:r>
            <a:endParaRPr lang="en-US" sz="2000" b="1" dirty="0">
              <a:solidFill>
                <a:srgbClr val="FF81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0" name="TextBox 12"/>
          <p:cNvSpPr txBox="1"/>
          <p:nvPr/>
        </p:nvSpPr>
        <p:spPr>
          <a:xfrm>
            <a:off x="2125880" y="3556255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4444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Gradient-Domain</a:t>
            </a:r>
          </a:p>
          <a:p>
            <a:pPr algn="ctr"/>
            <a:r>
              <a:rPr lang="en-US" dirty="0" smtClean="0">
                <a:solidFill>
                  <a:srgbClr val="4444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MLT (2013)</a:t>
            </a:r>
            <a:endParaRPr lang="en-US" dirty="0">
              <a:solidFill>
                <a:srgbClr val="44444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797842" y="3334964"/>
            <a:ext cx="4556655" cy="0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084744" y="3201214"/>
            <a:ext cx="0" cy="237834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753183" y="2584676"/>
            <a:ext cx="0" cy="237834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12"/>
          <p:cNvSpPr txBox="1"/>
          <p:nvPr/>
        </p:nvSpPr>
        <p:spPr>
          <a:xfrm>
            <a:off x="4071599" y="3558199"/>
            <a:ext cx="1962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4444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Gradient-Domain</a:t>
            </a:r>
          </a:p>
          <a:p>
            <a:pPr algn="ctr"/>
            <a:r>
              <a:rPr lang="en-US" dirty="0" smtClean="0">
                <a:solidFill>
                  <a:srgbClr val="4444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Path Tracing (2013)</a:t>
            </a:r>
            <a:endParaRPr lang="en-US" dirty="0">
              <a:solidFill>
                <a:srgbClr val="44444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36" name="Straight Arrow Connector 24"/>
          <p:cNvCxnSpPr/>
          <p:nvPr/>
        </p:nvCxnSpPr>
        <p:spPr>
          <a:xfrm>
            <a:off x="5052797" y="3216047"/>
            <a:ext cx="0" cy="237834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ccolade fermante 10"/>
          <p:cNvSpPr/>
          <p:nvPr/>
        </p:nvSpPr>
        <p:spPr>
          <a:xfrm>
            <a:off x="6354497" y="1505442"/>
            <a:ext cx="426338" cy="1829522"/>
          </a:xfrm>
          <a:prstGeom prst="rightBrace">
            <a:avLst>
              <a:gd name="adj1" fmla="val 107281"/>
              <a:gd name="adj2" fmla="val 65232"/>
            </a:avLst>
          </a:prstGeom>
          <a:ln>
            <a:solidFill>
              <a:srgbClr val="2D9CB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22"/>
          <p:cNvCxnSpPr/>
          <p:nvPr/>
        </p:nvCxnSpPr>
        <p:spPr>
          <a:xfrm>
            <a:off x="6796272" y="2703593"/>
            <a:ext cx="1929228" cy="0"/>
          </a:xfrm>
          <a:prstGeom prst="straightConnector1">
            <a:avLst/>
          </a:prstGeom>
          <a:ln>
            <a:solidFill>
              <a:srgbClr val="2D9CB5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8"/>
          <p:cNvSpPr txBox="1"/>
          <p:nvPr/>
        </p:nvSpPr>
        <p:spPr>
          <a:xfrm rot="19762099">
            <a:off x="-149137" y="3217210"/>
            <a:ext cx="2305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Image-space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mprov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9" name="TextBox 8"/>
          <p:cNvSpPr txBox="1"/>
          <p:nvPr/>
        </p:nvSpPr>
        <p:spPr>
          <a:xfrm rot="19762099">
            <a:off x="-147750" y="1423403"/>
            <a:ext cx="2332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Object-space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improv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85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595672" y="1235677"/>
            <a:ext cx="7952656" cy="2798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Introduced in 2013 by </a:t>
            </a:r>
            <a:r>
              <a:rPr lang="en-US" sz="2000" dirty="0" err="1" smtClean="0"/>
              <a:t>Lehtinen</a:t>
            </a:r>
            <a:r>
              <a:rPr lang="en-US" sz="2000" dirty="0" smtClean="0"/>
              <a:t> et al.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 Direct sampling of gradients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gradient-domain rendering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040886" y="2086139"/>
            <a:ext cx="1425396" cy="1826621"/>
            <a:chOff x="7220585" y="2635058"/>
            <a:chExt cx="1425396" cy="1826621"/>
          </a:xfrm>
        </p:grpSpPr>
        <p:pic>
          <p:nvPicPr>
            <p:cNvPr id="5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220585" y="2635058"/>
              <a:ext cx="1425396" cy="142539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220585" y="4092347"/>
              <a:ext cx="1422229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545454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Image</a:t>
              </a:r>
              <a:endParaRPr lang="en-US" dirty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2026816" y="2086139"/>
            <a:ext cx="3357396" cy="1826621"/>
            <a:chOff x="2026816" y="2465518"/>
            <a:chExt cx="3357396" cy="1826621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02713" y="2465518"/>
              <a:ext cx="1425452" cy="142545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48644" y="2465518"/>
              <a:ext cx="1425452" cy="142545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026816" y="3922807"/>
              <a:ext cx="3357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444444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Horizontal and Vertical gradients</a:t>
              </a:r>
              <a:endParaRPr lang="en-US" dirty="0">
                <a:solidFill>
                  <a:srgbClr val="4444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656635" y="2086139"/>
            <a:ext cx="1425600" cy="1826621"/>
            <a:chOff x="656635" y="2465518"/>
            <a:chExt cx="1425600" cy="182662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35" y="2465518"/>
              <a:ext cx="1425600" cy="1425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56635" y="3922807"/>
              <a:ext cx="1422229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545454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Noisy image</a:t>
              </a:r>
              <a:endParaRPr lang="en-US" dirty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57771" y="2202907"/>
            <a:ext cx="1699440" cy="1017917"/>
            <a:chOff x="5437470" y="2751826"/>
            <a:chExt cx="1699440" cy="1017917"/>
          </a:xfrm>
        </p:grpSpPr>
        <p:sp>
          <p:nvSpPr>
            <p:cNvPr id="14" name="Right Arrow 13"/>
            <p:cNvSpPr/>
            <p:nvPr/>
          </p:nvSpPr>
          <p:spPr>
            <a:xfrm>
              <a:off x="5563911" y="3150083"/>
              <a:ext cx="1370181" cy="619660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7470" y="2751826"/>
              <a:ext cx="16994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545454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Poisson solver</a:t>
              </a:r>
              <a:endParaRPr lang="en-US" sz="2000" b="1" dirty="0">
                <a:solidFill>
                  <a:srgbClr val="54545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8</a:t>
            </a:fld>
            <a:endParaRPr lang="en-US"/>
          </a:p>
        </p:txBody>
      </p:sp>
      <p:grpSp>
        <p:nvGrpSpPr>
          <p:cNvPr id="17" name="Gradient"/>
          <p:cNvGrpSpPr/>
          <p:nvPr/>
        </p:nvGrpSpPr>
        <p:grpSpPr>
          <a:xfrm>
            <a:off x="943787" y="2788966"/>
            <a:ext cx="854463" cy="361088"/>
            <a:chOff x="3284137" y="3209756"/>
            <a:chExt cx="477595" cy="201827"/>
          </a:xfrm>
        </p:grpSpPr>
        <p:cxnSp>
          <p:nvCxnSpPr>
            <p:cNvPr id="18" name="Straight Connector 121"/>
            <p:cNvCxnSpPr>
              <a:stCxn id="19" idx="2"/>
              <a:endCxn id="20" idx="6"/>
            </p:cNvCxnSpPr>
            <p:nvPr/>
          </p:nvCxnSpPr>
          <p:spPr>
            <a:xfrm flipH="1">
              <a:off x="3485964" y="3310670"/>
              <a:ext cx="739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Gradient -"/>
            <p:cNvSpPr/>
            <p:nvPr/>
          </p:nvSpPr>
          <p:spPr>
            <a:xfrm>
              <a:off x="3559905" y="3209756"/>
              <a:ext cx="201827" cy="20182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dirty="0" smtClean="0">
                  <a:solidFill>
                    <a:srgbClr val="444444"/>
                  </a:solidFill>
                </a:rPr>
                <a:t>-</a:t>
              </a:r>
              <a:endParaRPr lang="en-US" dirty="0">
                <a:solidFill>
                  <a:srgbClr val="444444"/>
                </a:solidFill>
              </a:endParaRPr>
            </a:p>
          </p:txBody>
        </p:sp>
        <p:sp>
          <p:nvSpPr>
            <p:cNvPr id="20" name="Gradient +"/>
            <p:cNvSpPr/>
            <p:nvPr/>
          </p:nvSpPr>
          <p:spPr>
            <a:xfrm>
              <a:off x="3284137" y="3209756"/>
              <a:ext cx="201827" cy="20182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en-US" dirty="0" smtClean="0">
                  <a:solidFill>
                    <a:srgbClr val="444444"/>
                  </a:solidFill>
                </a:rPr>
                <a:t>+</a:t>
              </a:r>
              <a:endParaRPr lang="en-US" dirty="0">
                <a:solidFill>
                  <a:srgbClr val="444444"/>
                </a:solidFill>
              </a:endParaRPr>
            </a:p>
          </p:txBody>
        </p:sp>
      </p:grpSp>
      <p:sp>
        <p:nvSpPr>
          <p:cNvPr id="23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Previous Work:</a:t>
            </a:r>
            <a:endParaRPr lang="en-US" sz="2000" i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80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gradient-domain rendering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835" y="1951144"/>
            <a:ext cx="2997340" cy="180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565" y="1175091"/>
            <a:ext cx="2997339" cy="180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407" y="994344"/>
            <a:ext cx="2997339" cy="180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789" y="1759082"/>
            <a:ext cx="2997339" cy="180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092" y="1830565"/>
            <a:ext cx="2997339" cy="180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0012" y="2659082"/>
            <a:ext cx="2997339" cy="180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751" y="2735208"/>
            <a:ext cx="2997339" cy="180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042106" y="866364"/>
            <a:ext cx="7890227" cy="3737688"/>
          </a:xfrm>
          <a:prstGeom prst="rect">
            <a:avLst/>
          </a:prstGeom>
          <a:solidFill>
            <a:srgbClr val="F5F6F6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57" y="1399082"/>
            <a:ext cx="4196275" cy="252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630362" y="4006986"/>
            <a:ext cx="1415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4444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[Kettunen2015]</a:t>
            </a:r>
            <a:endParaRPr lang="en-US" sz="1600" dirty="0">
              <a:solidFill>
                <a:srgbClr val="44444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9</a:t>
            </a:fld>
            <a:endParaRPr lang="en-US"/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1259068" y="44997"/>
            <a:ext cx="7288105" cy="56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strike="noStrike" kern="1200" cap="all" normalizeH="0" baseline="0">
                <a:solidFill>
                  <a:srgbClr val="CF2467"/>
                </a:solidFill>
                <a:latin typeface="Roboto Slab Bold"/>
                <a:ea typeface="+mj-ea"/>
                <a:cs typeface="Roboto Slab Bold"/>
              </a:defRPr>
            </a:lvl1pPr>
          </a:lstStyle>
          <a:p>
            <a:r>
              <a:rPr lang="en-US" sz="2000" dirty="0" smtClean="0">
                <a:solidFill>
                  <a:srgbClr val="E6B9B8"/>
                </a:solidFill>
              </a:rPr>
              <a:t>Previous Work:</a:t>
            </a:r>
            <a:endParaRPr lang="en-US" sz="2000" i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3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</p:bldLst>
  </p:timing>
</p:sld>
</file>

<file path=ppt/theme/theme1.xml><?xml version="1.0" encoding="utf-8"?>
<a:theme xmlns:a="http://schemas.openxmlformats.org/drawingml/2006/main" name="SA2015_16by9_Powerpoint_Presentatio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93DEC72D-DB46-413E-9505-717886CE8B5E}" vid="{A04C3DF1-7C99-4AC4-89E1-C213F916C6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SA2017_16by9_Powerpoint_Presentation_Template</Template>
  <TotalTime>13310</TotalTime>
  <Words>806</Words>
  <Application>Microsoft Office PowerPoint</Application>
  <PresentationFormat>On-screen Show (16:9)</PresentationFormat>
  <Paragraphs>309</Paragraphs>
  <Slides>40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Roboto Slab Bold</vt:lpstr>
      <vt:lpstr>Wingdings</vt:lpstr>
      <vt:lpstr>Bebas Neue</vt:lpstr>
      <vt:lpstr>Roboto Condensed</vt:lpstr>
      <vt:lpstr>Cambria Math</vt:lpstr>
      <vt:lpstr>SA2015_16by9_Powerpoint_Presentation_Template</vt:lpstr>
      <vt:lpstr>PowerPoint Presentation</vt:lpstr>
      <vt:lpstr>Monte-Carlo Light transport</vt:lpstr>
      <vt:lpstr>Global Illumination algorithms</vt:lpstr>
      <vt:lpstr>Path reusing [Bekaert2002]</vt:lpstr>
      <vt:lpstr>Path reusing [Bekaert2002]</vt:lpstr>
      <vt:lpstr>Path reusing [Bekaert2002]</vt:lpstr>
      <vt:lpstr>Global Illumination algorithms</vt:lpstr>
      <vt:lpstr>gradient-domain rendering</vt:lpstr>
      <vt:lpstr>gradient-domain rendering</vt:lpstr>
      <vt:lpstr>shift mappings</vt:lpstr>
      <vt:lpstr>PowerPoint Presentation</vt:lpstr>
      <vt:lpstr>Path reusing vs. Gradient-domain Rendering</vt:lpstr>
      <vt:lpstr>Specular 1st hit point</vt:lpstr>
      <vt:lpstr>Path reconnection</vt:lpstr>
      <vt:lpstr>Gradient estimation</vt:lpstr>
      <vt:lpstr>Image estimation</vt:lpstr>
      <vt:lpstr>Final image</vt:lpstr>
      <vt:lpstr>Path reconnection – Russian Roulette</vt:lpstr>
      <vt:lpstr>Tiling</vt:lpstr>
      <vt:lpstr>Tiling</vt:lpstr>
      <vt:lpstr>tile stitching</vt:lpstr>
      <vt:lpstr>Influence of Tile size </vt:lpstr>
      <vt:lpstr>PowerPoint Presentation</vt:lpstr>
      <vt:lpstr>Test scenes</vt:lpstr>
      <vt:lpstr>Convergence (average of all scenes)</vt:lpstr>
      <vt:lpstr>Equal time comparison</vt:lpstr>
      <vt:lpstr>Equal time comparison</vt:lpstr>
      <vt:lpstr>Visual comparison - Bathroom</vt:lpstr>
      <vt:lpstr>Visual comparison - Bathroom</vt:lpstr>
      <vt:lpstr>Visual comparison - Bookshelf</vt:lpstr>
      <vt:lpstr>Visual comparison - Bookshelf</vt:lpstr>
      <vt:lpstr>PowerPoint Presentation</vt:lpstr>
      <vt:lpstr>Take AWAY</vt:lpstr>
      <vt:lpstr>Future work </vt:lpstr>
      <vt:lpstr>PowerPoint Presentation</vt:lpstr>
      <vt:lpstr>Equal time comparison</vt:lpstr>
      <vt:lpstr>Visual comparison - Kitchen</vt:lpstr>
      <vt:lpstr>Visual comparison - Kitchen</vt:lpstr>
      <vt:lpstr>Visual comparison – Veach door</vt:lpstr>
      <vt:lpstr>Visual comparison – Veach door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Pablo</dc:creator>
  <cp:lastModifiedBy>Pablo</cp:lastModifiedBy>
  <cp:revision>409</cp:revision>
  <dcterms:created xsi:type="dcterms:W3CDTF">2017-11-13T10:46:27Z</dcterms:created>
  <dcterms:modified xsi:type="dcterms:W3CDTF">2017-12-07T15:51:19Z</dcterms:modified>
</cp:coreProperties>
</file>