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1" r:id="rId4"/>
    <p:sldId id="292" r:id="rId5"/>
    <p:sldId id="293" r:id="rId6"/>
    <p:sldId id="262" r:id="rId7"/>
    <p:sldId id="294" r:id="rId8"/>
    <p:sldId id="263" r:id="rId9"/>
    <p:sldId id="264" r:id="rId10"/>
    <p:sldId id="265" r:id="rId11"/>
    <p:sldId id="266" r:id="rId12"/>
    <p:sldId id="280" r:id="rId13"/>
    <p:sldId id="281" r:id="rId14"/>
    <p:sldId id="279" r:id="rId15"/>
    <p:sldId id="282" r:id="rId16"/>
    <p:sldId id="278" r:id="rId17"/>
    <p:sldId id="284" r:id="rId18"/>
    <p:sldId id="286" r:id="rId19"/>
    <p:sldId id="287" r:id="rId20"/>
    <p:sldId id="285" r:id="rId21"/>
    <p:sldId id="289" r:id="rId22"/>
    <p:sldId id="268" r:id="rId23"/>
    <p:sldId id="288" r:id="rId24"/>
    <p:sldId id="269" r:id="rId25"/>
    <p:sldId id="270" r:id="rId26"/>
    <p:sldId id="271" r:id="rId27"/>
    <p:sldId id="272" r:id="rId28"/>
    <p:sldId id="274" r:id="rId29"/>
    <p:sldId id="290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39" autoAdjust="0"/>
  </p:normalViewPr>
  <p:slideViewPr>
    <p:cSldViewPr snapToGrid="0">
      <p:cViewPr varScale="1">
        <p:scale>
          <a:sx n="96" d="100"/>
          <a:sy n="96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ry\Documents\Work\EGSR2018\slides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ry\Documents\Work\EGSR2018\slides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ry\Documents\Work\EGSR2018\slides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ry\Documents\Work\EGSR2018\slides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Zero radiance path ratio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Sheet2!$F$25</c:f>
              <c:strCache>
                <c:ptCount val="1"/>
                <c:pt idx="0">
                  <c:v>Ajar - 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Sheet2!$G$24:$M$24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Sheet2!$G$25:$M$25</c:f>
              <c:numCache>
                <c:formatCode>0.00%</c:formatCode>
                <c:ptCount val="7"/>
                <c:pt idx="0">
                  <c:v>0.96579999999999999</c:v>
                </c:pt>
                <c:pt idx="1">
                  <c:v>0.96579999999999999</c:v>
                </c:pt>
                <c:pt idx="2">
                  <c:v>0.96589999999999998</c:v>
                </c:pt>
                <c:pt idx="3">
                  <c:v>0.96589999999999998</c:v>
                </c:pt>
                <c:pt idx="4">
                  <c:v>0.96579999999999999</c:v>
                </c:pt>
                <c:pt idx="5">
                  <c:v>0.96579999999999999</c:v>
                </c:pt>
                <c:pt idx="6">
                  <c:v>0.96589999999999998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C-40AD-B0DB-F4BB9371E80E}"/>
            </c:ext>
          </c:extLst>
        </c:ser>
        <c:ser>
          <c:idx val="1"/>
          <c:order val="1"/>
          <c:tx>
            <c:strRef>
              <c:f>Sheet2!$F$26</c:f>
              <c:strCache>
                <c:ptCount val="1"/>
                <c:pt idx="0">
                  <c:v>Ajar - Ours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Sheet2!$G$24:$M$24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Sheet2!$G$26:$M$26</c:f>
              <c:numCache>
                <c:formatCode>0.00%</c:formatCode>
                <c:ptCount val="7"/>
                <c:pt idx="0">
                  <c:v>0.94699999999999995</c:v>
                </c:pt>
                <c:pt idx="1">
                  <c:v>0.93679999999999997</c:v>
                </c:pt>
                <c:pt idx="2">
                  <c:v>0.92369999999999997</c:v>
                </c:pt>
                <c:pt idx="3">
                  <c:v>0.90720000000000001</c:v>
                </c:pt>
                <c:pt idx="4">
                  <c:v>0.8871</c:v>
                </c:pt>
                <c:pt idx="5">
                  <c:v>0.86499999999999999</c:v>
                </c:pt>
                <c:pt idx="6">
                  <c:v>0.84260000000000002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4C-40AD-B0DB-F4BB9371E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238640"/>
        <c:axId val="545229128"/>
      </c:lineChart>
      <c:catAx>
        <c:axId val="54523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29128"/>
        <c:crosses val="autoZero"/>
        <c:auto val="1"/>
        <c:lblAlgn val="ctr"/>
        <c:lblOffset val="100"/>
        <c:noMultiLvlLbl val="0"/>
      </c:catAx>
      <c:valAx>
        <c:axId val="54522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3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Zero radiance path ratio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Sheet2!$F$50</c:f>
              <c:strCache>
                <c:ptCount val="1"/>
                <c:pt idx="0">
                  <c:v>Dining - 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Sheet2!$G$49:$M$49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Sheet2!$G$50:$M$50</c:f>
              <c:numCache>
                <c:formatCode>0.00%</c:formatCode>
                <c:ptCount val="7"/>
                <c:pt idx="0">
                  <c:v>0.87129999999999996</c:v>
                </c:pt>
                <c:pt idx="1">
                  <c:v>0.87129999999999996</c:v>
                </c:pt>
                <c:pt idx="2">
                  <c:v>0.87129999999999996</c:v>
                </c:pt>
                <c:pt idx="3">
                  <c:v>0.87129999999999996</c:v>
                </c:pt>
                <c:pt idx="4">
                  <c:v>0.87129999999999996</c:v>
                </c:pt>
                <c:pt idx="5">
                  <c:v>0.87139999999999995</c:v>
                </c:pt>
                <c:pt idx="6">
                  <c:v>0.87139999999999995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16-4F3C-857F-47AEBA6C3FA8}"/>
            </c:ext>
          </c:extLst>
        </c:ser>
        <c:ser>
          <c:idx val="1"/>
          <c:order val="1"/>
          <c:tx>
            <c:strRef>
              <c:f>Sheet2!$F$51</c:f>
              <c:strCache>
                <c:ptCount val="1"/>
                <c:pt idx="0">
                  <c:v>Dining - Ours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Sheet2!$G$49:$M$49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Sheet2!$G$51:$M$51</c:f>
              <c:numCache>
                <c:formatCode>0.00%</c:formatCode>
                <c:ptCount val="7"/>
                <c:pt idx="0">
                  <c:v>0.87329999999999997</c:v>
                </c:pt>
                <c:pt idx="1">
                  <c:v>0.87239999999999995</c:v>
                </c:pt>
                <c:pt idx="2">
                  <c:v>0.87080000000000002</c:v>
                </c:pt>
                <c:pt idx="3">
                  <c:v>0.86919999999999997</c:v>
                </c:pt>
                <c:pt idx="4">
                  <c:v>0.86750000000000005</c:v>
                </c:pt>
                <c:pt idx="5">
                  <c:v>0.86619999999999997</c:v>
                </c:pt>
                <c:pt idx="6">
                  <c:v>0.86529999999999996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16-4F3C-857F-47AEBA6C3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076744"/>
        <c:axId val="545947312"/>
      </c:lineChart>
      <c:catAx>
        <c:axId val="542076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47312"/>
        <c:crosses val="autoZero"/>
        <c:auto val="1"/>
        <c:lblAlgn val="ctr"/>
        <c:lblOffset val="100"/>
        <c:noMultiLvlLbl val="0"/>
      </c:catAx>
      <c:valAx>
        <c:axId val="54594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7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Zero</a:t>
            </a:r>
            <a:r>
              <a:rPr lang="en-US" baseline="0"/>
              <a:t> radiance path ratio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Sheet2!$F$55</c:f>
              <c:strCache>
                <c:ptCount val="1"/>
                <c:pt idx="0">
                  <c:v>Staircase - 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Sheet2!$G$54:$M$54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Sheet2!$G$55:$M$55</c:f>
              <c:numCache>
                <c:formatCode>0.00%</c:formatCode>
                <c:ptCount val="7"/>
                <c:pt idx="0">
                  <c:v>0.66510000000000002</c:v>
                </c:pt>
                <c:pt idx="1">
                  <c:v>0.66520000000000001</c:v>
                </c:pt>
                <c:pt idx="2">
                  <c:v>0.66520000000000001</c:v>
                </c:pt>
                <c:pt idx="3">
                  <c:v>0.66520000000000001</c:v>
                </c:pt>
                <c:pt idx="4">
                  <c:v>0.66520000000000001</c:v>
                </c:pt>
                <c:pt idx="5">
                  <c:v>0.66520000000000001</c:v>
                </c:pt>
                <c:pt idx="6">
                  <c:v>0.66520000000000001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6D-42A4-AF98-8E0E9AD26516}"/>
            </c:ext>
          </c:extLst>
        </c:ser>
        <c:ser>
          <c:idx val="1"/>
          <c:order val="1"/>
          <c:tx>
            <c:strRef>
              <c:f>Sheet2!$F$56</c:f>
              <c:strCache>
                <c:ptCount val="1"/>
                <c:pt idx="0">
                  <c:v>Staircase - Ours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Sheet2!$G$54:$M$54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Sheet2!$G$56:$M$56</c:f>
              <c:numCache>
                <c:formatCode>0.00%</c:formatCode>
                <c:ptCount val="7"/>
                <c:pt idx="0">
                  <c:v>0.6593</c:v>
                </c:pt>
                <c:pt idx="1">
                  <c:v>0.65380000000000005</c:v>
                </c:pt>
                <c:pt idx="2">
                  <c:v>0.64610000000000001</c:v>
                </c:pt>
                <c:pt idx="3">
                  <c:v>0.63719999999999999</c:v>
                </c:pt>
                <c:pt idx="4">
                  <c:v>0.62739999999999996</c:v>
                </c:pt>
                <c:pt idx="5">
                  <c:v>0.61760000000000004</c:v>
                </c:pt>
                <c:pt idx="6">
                  <c:v>0.60760000000000003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6D-42A4-AF98-8E0E9AD26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888768"/>
        <c:axId val="541884504"/>
      </c:lineChart>
      <c:catAx>
        <c:axId val="54188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84504"/>
        <c:crosses val="autoZero"/>
        <c:auto val="1"/>
        <c:lblAlgn val="ctr"/>
        <c:lblOffset val="100"/>
        <c:noMultiLvlLbl val="0"/>
      </c:catAx>
      <c:valAx>
        <c:axId val="54188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8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Zero radiance path ratio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Sheet2!$F$46</c:f>
              <c:strCache>
                <c:ptCount val="1"/>
                <c:pt idx="0">
                  <c:v>Kitchen - 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Sheet2!$G$45:$M$45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Sheet2!$G$46:$M$46</c:f>
              <c:numCache>
                <c:formatCode>0.00%</c:formatCode>
                <c:ptCount val="7"/>
                <c:pt idx="0">
                  <c:v>0.97499999999999998</c:v>
                </c:pt>
                <c:pt idx="1">
                  <c:v>0.97499999999999998</c:v>
                </c:pt>
                <c:pt idx="2">
                  <c:v>0.97499999999999998</c:v>
                </c:pt>
                <c:pt idx="3">
                  <c:v>0.97499999999999998</c:v>
                </c:pt>
                <c:pt idx="4">
                  <c:v>0.97499999999999998</c:v>
                </c:pt>
                <c:pt idx="5">
                  <c:v>0.97499999999999998</c:v>
                </c:pt>
                <c:pt idx="6">
                  <c:v>0.97499999999999998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F7-42B4-AC45-E5FD730AC31F}"/>
            </c:ext>
          </c:extLst>
        </c:ser>
        <c:ser>
          <c:idx val="1"/>
          <c:order val="1"/>
          <c:tx>
            <c:strRef>
              <c:f>Sheet2!$F$47</c:f>
              <c:strCache>
                <c:ptCount val="1"/>
                <c:pt idx="0">
                  <c:v>Kitchen - Ours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Sheet2!$G$45:$M$45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</c:numCache>
            </c:numRef>
          </c:cat>
          <c:val>
            <c:numRef>
              <c:f>Sheet2!$G$47:$M$47</c:f>
              <c:numCache>
                <c:formatCode>0.00%</c:formatCode>
                <c:ptCount val="7"/>
                <c:pt idx="0">
                  <c:v>0.96460000000000001</c:v>
                </c:pt>
                <c:pt idx="1">
                  <c:v>0.95520000000000005</c:v>
                </c:pt>
                <c:pt idx="2">
                  <c:v>0.94199999999999995</c:v>
                </c:pt>
                <c:pt idx="3">
                  <c:v>0.92610000000000003</c:v>
                </c:pt>
                <c:pt idx="4">
                  <c:v>0.90939999999999999</c:v>
                </c:pt>
                <c:pt idx="5">
                  <c:v>0.89400000000000002</c:v>
                </c:pt>
                <c:pt idx="6">
                  <c:v>0.88109999999999999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F7-42B4-AC45-E5FD730AC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391984"/>
        <c:axId val="541392312"/>
      </c:lineChart>
      <c:catAx>
        <c:axId val="541391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392312"/>
        <c:crosses val="autoZero"/>
        <c:auto val="1"/>
        <c:lblAlgn val="ctr"/>
        <c:lblOffset val="100"/>
        <c:noMultiLvlLbl val="0"/>
      </c:catAx>
      <c:valAx>
        <c:axId val="54139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39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3B68B-4C76-4A0A-B2F0-13F9C4539DB9}" type="datetimeFigureOut">
              <a:rPr lang="en-US" smtClean="0"/>
              <a:t>05-Jul-18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F4CC-A178-455A-A4C3-8B7CF4D2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800x450</a:t>
            </a:r>
          </a:p>
          <a:p>
            <a:r>
              <a:rPr lang="en-US" dirty="0" smtClean="0"/>
              <a:t>n/a</a:t>
            </a:r>
          </a:p>
          <a:p>
            <a:r>
              <a:rPr lang="en-US" dirty="0" smtClean="0"/>
              <a:t>L: 0.0097646</a:t>
            </a:r>
          </a:p>
          <a:p>
            <a:r>
              <a:rPr lang="en-US" dirty="0" smtClean="0"/>
              <a:t>C: 0.0081286</a:t>
            </a:r>
          </a:p>
          <a:p>
            <a:r>
              <a:rPr lang="en-US" dirty="0" smtClean="0"/>
              <a:t>R: 0.0076802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3F4CC-A178-455A-A4C3-8B7CF4D2C5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800x450</a:t>
            </a:r>
          </a:p>
          <a:p>
            <a:r>
              <a:rPr lang="en-US" dirty="0" smtClean="0"/>
              <a:t>2k PT: 3215.2s		0.0009080</a:t>
            </a:r>
          </a:p>
          <a:p>
            <a:r>
              <a:rPr lang="en-US" dirty="0" smtClean="0"/>
              <a:t>2k ours: 3182.9s	0.0006681</a:t>
            </a:r>
          </a:p>
          <a:p>
            <a:r>
              <a:rPr lang="en-US" dirty="0" smtClean="0"/>
              <a:t>512 ours: 542.5s	0.0021433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3F4CC-A178-455A-A4C3-8B7CF4D2C5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450x800</a:t>
            </a:r>
          </a:p>
          <a:p>
            <a:r>
              <a:rPr lang="en-US" dirty="0" smtClean="0"/>
              <a:t>Ours 256: 238.1s	0.0043931</a:t>
            </a:r>
          </a:p>
          <a:p>
            <a:r>
              <a:rPr lang="en-US" dirty="0" smtClean="0"/>
              <a:t>PT 512: n/a		0.0034243</a:t>
            </a:r>
          </a:p>
          <a:p>
            <a:r>
              <a:rPr lang="en-US" dirty="0" smtClean="0"/>
              <a:t>Ours 512: n/a		0.00320734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3F4CC-A178-455A-A4C3-8B7CF4D2C5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800x450</a:t>
            </a:r>
          </a:p>
          <a:p>
            <a:r>
              <a:rPr lang="en-US" dirty="0" smtClean="0"/>
              <a:t>Ours 1K: 812.1s	0.00032123</a:t>
            </a:r>
          </a:p>
          <a:p>
            <a:r>
              <a:rPr lang="en-US" dirty="0" smtClean="0"/>
              <a:t>PT 4K: 3162.8s		0.000207535</a:t>
            </a:r>
          </a:p>
          <a:p>
            <a:r>
              <a:rPr lang="en-US" dirty="0" smtClean="0"/>
              <a:t>Ours 4K: 3281.0s	0.00012555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3F4CC-A178-455A-A4C3-8B7CF4D2C5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case Kitchen scene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3F4CC-A178-455A-A4C3-8B7CF4D2C5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CBDF2530-DEF3-42EF-9E36-2364AD423B6A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0916FE9B-23AC-4E6F-BAFB-8CE99AE68089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6CA2586D-4341-4A8D-B823-81ECB3C22557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F6B52900-D525-4E48-A6BF-4E3DD64B548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32CEB425-716E-4C91-960F-6B806BA8137A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302AB0EA-7E54-4836-91AB-F634CA16D594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8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4ACB3BDE-6306-41FB-93B0-9180DBA6A93C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749D7D02-317B-4419-955A-2F99C8C0980A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5144EB9F-F85B-42B7-AABB-79E709B16CF4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7F3E652E-9860-40EE-9175-F406A3EE76C4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2" y="6356350"/>
            <a:ext cx="562232" cy="365125"/>
          </a:xfrm>
        </p:spPr>
        <p:txBody>
          <a:bodyPr/>
          <a:lstStyle/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8C71-EBE4-46FC-A831-179C3A31C57F}" type="datetime1">
              <a:rPr lang="en-US" smtClean="0"/>
              <a:t>05-Jul-18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0971-E82B-458B-9FB6-3C736585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76707"/>
            <a:ext cx="9144000" cy="1163031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D76"/>
                </a:solidFill>
                <a:effectLst/>
                <a:uLnTx/>
                <a:uFillTx/>
                <a:latin typeface="Calibri"/>
                <a:cs typeface="Arial"/>
                <a:sym typeface="Arial"/>
                <a:rtl val="0"/>
              </a:rPr>
              <a:t>Primary Sample Space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5D76"/>
                </a:solidFill>
                <a:effectLst/>
                <a:uLnTx/>
                <a:uFillTx/>
                <a:latin typeface="Calibri"/>
                <a:cs typeface="Arial"/>
                <a:sym typeface="Arial"/>
                <a:rtl val="0"/>
              </a:rPr>
              <a:t> Path Guiding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431"/>
            <a:ext cx="9144000" cy="1837113"/>
          </a:xfrm>
        </p:spPr>
        <p:txBody>
          <a:bodyPr>
            <a:normAutofit/>
          </a:bodyPr>
          <a:lstStyle/>
          <a:p>
            <a:r>
              <a:rPr lang="en-US" dirty="0"/>
              <a:t>Jerry </a:t>
            </a:r>
            <a:r>
              <a:rPr lang="en-US" dirty="0" err="1"/>
              <a:t>Jinfeng</a:t>
            </a:r>
            <a:r>
              <a:rPr lang="en-US" dirty="0"/>
              <a:t> Guo</a:t>
            </a:r>
            <a:r>
              <a:rPr lang="en-US" baseline="30000" dirty="0"/>
              <a:t>1</a:t>
            </a:r>
            <a:r>
              <a:rPr lang="en-US" dirty="0"/>
              <a:t>, Pablo Bauszat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Jacco</a:t>
            </a:r>
            <a:r>
              <a:rPr lang="en-US" dirty="0"/>
              <a:t> Bikker</a:t>
            </a:r>
            <a:r>
              <a:rPr lang="en-US" baseline="30000" dirty="0"/>
              <a:t>2</a:t>
            </a:r>
            <a:r>
              <a:rPr lang="en-US" dirty="0"/>
              <a:t> and Elmar Eisemann</a:t>
            </a:r>
            <a:r>
              <a:rPr lang="en-US" baseline="30000" dirty="0"/>
              <a:t>1</a:t>
            </a:r>
            <a:endParaRPr lang="en-US" dirty="0"/>
          </a:p>
          <a:p>
            <a:pPr marL="163640" lvl="0">
              <a:lnSpc>
                <a:spcPct val="100000"/>
              </a:lnSpc>
              <a:spcBef>
                <a:spcPts val="300"/>
              </a:spcBef>
              <a:buClr>
                <a:srgbClr val="EB641B"/>
              </a:buClr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Verdana"/>
                <a:cs typeface="Arial"/>
                <a:sym typeface="Arial"/>
                <a:rtl val="0"/>
              </a:rPr>
              <a:t>3-July-2018</a:t>
            </a:r>
          </a:p>
          <a:p>
            <a:pPr marL="163640" lvl="0">
              <a:lnSpc>
                <a:spcPct val="100000"/>
              </a:lnSpc>
              <a:spcBef>
                <a:spcPts val="300"/>
              </a:spcBef>
              <a:buClr>
                <a:srgbClr val="EB641B"/>
              </a:buClr>
            </a:pPr>
            <a:endParaRPr lang="en-US" sz="1100" kern="0" dirty="0" smtClean="0">
              <a:solidFill>
                <a:srgbClr val="125E76"/>
              </a:solidFill>
              <a:latin typeface="Verdana"/>
              <a:cs typeface="Arial"/>
              <a:sym typeface="Arial"/>
              <a:rtl val="0"/>
            </a:endParaRPr>
          </a:p>
          <a:p>
            <a:pPr marL="163640" lvl="0">
              <a:lnSpc>
                <a:spcPct val="100000"/>
              </a:lnSpc>
              <a:spcBef>
                <a:spcPts val="300"/>
              </a:spcBef>
              <a:buClr>
                <a:srgbClr val="EB641B"/>
              </a:buClr>
            </a:pPr>
            <a:r>
              <a:rPr lang="en-US" sz="1400" kern="0" dirty="0" smtClean="0">
                <a:solidFill>
                  <a:srgbClr val="125E76"/>
                </a:solidFill>
                <a:latin typeface="Verdana"/>
                <a:cs typeface="Arial"/>
                <a:sym typeface="Arial"/>
                <a:rtl val="0"/>
              </a:rPr>
              <a:t>1: Delft University of Technology, the Netherlands</a:t>
            </a:r>
          </a:p>
          <a:p>
            <a:pPr marL="163640" lvl="0">
              <a:lnSpc>
                <a:spcPct val="100000"/>
              </a:lnSpc>
              <a:spcBef>
                <a:spcPts val="300"/>
              </a:spcBef>
              <a:buClr>
                <a:srgbClr val="EB641B"/>
              </a:buClr>
            </a:pPr>
            <a:r>
              <a:rPr kumimoji="0" lang="en-US" sz="1400" b="0" u="none" strike="noStrike" kern="0" cap="none" spc="0" normalizeH="0" baseline="0" noProof="0" dirty="0" smtClean="0">
                <a:ln>
                  <a:noFill/>
                </a:ln>
                <a:solidFill>
                  <a:srgbClr val="125E76"/>
                </a:solidFill>
                <a:effectLst/>
                <a:uLnTx/>
                <a:uFillTx/>
                <a:latin typeface="Verdana"/>
                <a:cs typeface="Arial"/>
                <a:sym typeface="Arial"/>
                <a:rtl val="0"/>
              </a:rPr>
              <a:t>2: Utrecht University, the Netherlands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7" y="6367550"/>
            <a:ext cx="2071724" cy="3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797910" y="3313058"/>
            <a:ext cx="1191352" cy="7980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4167"/>
          </a:xfrm>
        </p:spPr>
        <p:txBody>
          <a:bodyPr/>
          <a:lstStyle/>
          <a:p>
            <a:r>
              <a:rPr lang="en-US" dirty="0" smtClean="0"/>
              <a:t>Our primary sample space guided path tracing: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58475" y="3259122"/>
            <a:ext cx="1024747" cy="7980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22015" y="3550333"/>
            <a:ext cx="277598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144468" y="3246918"/>
            <a:ext cx="1512916" cy="798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Tracer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9702272" y="4907777"/>
            <a:ext cx="329673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9650478" y="4493341"/>
            <a:ext cx="1475509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Image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6333" y="281939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{u</a:t>
            </a:r>
            <a:r>
              <a:rPr lang="en-US" baseline="-25000" dirty="0" smtClean="0"/>
              <a:t>0</a:t>
            </a:r>
            <a:r>
              <a:rPr lang="en-US" dirty="0" smtClean="0"/>
              <a:t>, u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3</a:t>
            </a:r>
            <a:r>
              <a:rPr lang="en-US" dirty="0" smtClean="0"/>
              <a:t>, …}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4" y="3241182"/>
            <a:ext cx="909720" cy="8159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20810" y="4180797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53" y="3250913"/>
            <a:ext cx="909720" cy="8159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8" y="3250157"/>
            <a:ext cx="909720" cy="81596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290837" y="3541363"/>
            <a:ext cx="277598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43283" y="3259121"/>
            <a:ext cx="1191352" cy="7980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-d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109882" y="3550333"/>
            <a:ext cx="277598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84103" y="3550331"/>
            <a:ext cx="277598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8330206" y="4266980"/>
            <a:ext cx="419782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7559642" y="4625492"/>
            <a:ext cx="1960910" cy="780171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Last</a:t>
            </a:r>
          </a:p>
          <a:p>
            <a:pPr algn="ctr"/>
            <a:r>
              <a:rPr lang="en-US" sz="1400" dirty="0" smtClean="0"/>
              <a:t>Iteration?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226115" y="2845879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{u’</a:t>
            </a:r>
            <a:r>
              <a:rPr lang="en-US" baseline="-25000" dirty="0" smtClean="0"/>
              <a:t>0</a:t>
            </a:r>
            <a:r>
              <a:rPr lang="en-US" dirty="0" smtClean="0"/>
              <a:t>, u’</a:t>
            </a:r>
            <a:r>
              <a:rPr lang="en-US" baseline="-25000" dirty="0" smtClean="0"/>
              <a:t>1</a:t>
            </a:r>
            <a:r>
              <a:rPr lang="en-US" dirty="0" smtClean="0"/>
              <a:t>, u’</a:t>
            </a:r>
            <a:r>
              <a:rPr lang="en-US" baseline="-25000" dirty="0" smtClean="0"/>
              <a:t>2</a:t>
            </a:r>
            <a:r>
              <a:rPr lang="en-US" dirty="0" smtClean="0"/>
              <a:t>, u’</a:t>
            </a:r>
            <a:r>
              <a:rPr lang="en-US" baseline="-25000" dirty="0" smtClean="0"/>
              <a:t>3</a:t>
            </a:r>
            <a:r>
              <a:rPr lang="en-US" dirty="0" smtClean="0"/>
              <a:t>, …}</a:t>
            </a: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 rot="16200000">
            <a:off x="5825413" y="3530042"/>
            <a:ext cx="917668" cy="2187357"/>
          </a:xfrm>
          <a:prstGeom prst="bentArrow">
            <a:avLst>
              <a:gd name="adj1" fmla="val 10252"/>
              <a:gd name="adj2" fmla="val 14743"/>
              <a:gd name="adj3" fmla="val 16208"/>
              <a:gd name="adj4" fmla="val 33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9584" y="4483242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{u’</a:t>
            </a:r>
            <a:r>
              <a:rPr lang="en-US" baseline="-25000" dirty="0" smtClean="0"/>
              <a:t>0</a:t>
            </a:r>
            <a:r>
              <a:rPr lang="en-US" dirty="0" smtClean="0"/>
              <a:t>, u’</a:t>
            </a:r>
            <a:r>
              <a:rPr lang="en-US" baseline="-25000" dirty="0" smtClean="0"/>
              <a:t>1</a:t>
            </a:r>
            <a:r>
              <a:rPr lang="en-US" dirty="0" smtClean="0"/>
              <a:t>, u’</a:t>
            </a:r>
            <a:r>
              <a:rPr lang="en-US" baseline="-25000" dirty="0" smtClean="0"/>
              <a:t>2</a:t>
            </a:r>
            <a:r>
              <a:rPr lang="en-US" dirty="0" smtClean="0"/>
              <a:t>, u’</a:t>
            </a:r>
            <a:r>
              <a:rPr lang="en-US" baseline="-25000" dirty="0" smtClean="0"/>
              <a:t>3</a:t>
            </a:r>
            <a:r>
              <a:rPr lang="en-US" dirty="0" smtClean="0"/>
              <a:t>, …}, L</a:t>
            </a:r>
            <a:endParaRPr lang="en-US" dirty="0"/>
          </a:p>
        </p:txBody>
      </p:sp>
      <p:sp>
        <p:nvSpPr>
          <p:cNvPr id="30" name="Circular Arrow 29"/>
          <p:cNvSpPr/>
          <p:nvPr/>
        </p:nvSpPr>
        <p:spPr>
          <a:xfrm>
            <a:off x="4915500" y="2697730"/>
            <a:ext cx="860612" cy="951432"/>
          </a:xfrm>
          <a:prstGeom prst="circularArrow">
            <a:avLst>
              <a:gd name="adj1" fmla="val 8861"/>
              <a:gd name="adj2" fmla="val 1142319"/>
              <a:gd name="adj3" fmla="val 20720378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950" y="6356350"/>
            <a:ext cx="852488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3" grpId="0" animBg="1"/>
      <p:bldP spid="14" grpId="0" animBg="1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9" grpId="0" animBg="1"/>
      <p:bldP spid="19" grpId="1" animBg="1"/>
      <p:bldP spid="19" grpId="2" animBg="1"/>
      <p:bldP spid="19" grpId="3" animBg="1"/>
      <p:bldP spid="19" grpId="4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/>
      <p:bldP spid="26" grpId="1"/>
      <p:bldP spid="26" grpId="2"/>
      <p:bldP spid="26" grpId="3"/>
      <p:bldP spid="26" grpId="4"/>
      <p:bldP spid="27" grpId="0" animBg="1"/>
      <p:bldP spid="27" grpId="1" animBg="1"/>
      <p:bldP spid="27" grpId="2" animBg="1"/>
      <p:bldP spid="27" grpId="3" animBg="1"/>
      <p:bldP spid="29" grpId="0"/>
      <p:bldP spid="29" grpId="1"/>
      <p:bldP spid="29" grpId="2"/>
      <p:bldP spid="29" grpId="3"/>
      <p:bldP spid="30" grpId="0" animBg="1"/>
      <p:bldP spid="30" grpId="1" animBg="1"/>
      <p:bldP spid="30" grpId="2" animBg="1"/>
      <p:bldP spid="30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– Our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9402" cy="3786572"/>
          </a:xfrm>
        </p:spPr>
        <p:txBody>
          <a:bodyPr>
            <a:normAutofit/>
          </a:bodyPr>
          <a:lstStyle/>
          <a:p>
            <a:r>
              <a:rPr lang="en-US" dirty="0" smtClean="0"/>
              <a:t>We use a </a:t>
            </a:r>
            <a:r>
              <a:rPr lang="en-US" i="1" dirty="0" smtClean="0"/>
              <a:t>K</a:t>
            </a:r>
            <a:r>
              <a:rPr lang="en-US" dirty="0" smtClean="0"/>
              <a:t> dimensional binary tree as our structure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err="1" smtClean="0"/>
              <a:t>MxN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M: bounces</a:t>
            </a:r>
          </a:p>
          <a:p>
            <a:pPr lvl="1"/>
            <a:r>
              <a:rPr lang="en-US" dirty="0" smtClean="0"/>
              <a:t>N</a:t>
            </a:r>
            <a:r>
              <a:rPr lang="en-US" dirty="0"/>
              <a:t>: fixed random </a:t>
            </a:r>
            <a:r>
              <a:rPr lang="en-US" dirty="0" smtClean="0"/>
              <a:t>numbers each bounce consumes </a:t>
            </a:r>
          </a:p>
          <a:p>
            <a:r>
              <a:rPr lang="en-US" dirty="0" smtClean="0"/>
              <a:t>Each node encodes:</a:t>
            </a:r>
          </a:p>
          <a:p>
            <a:pPr lvl="1"/>
            <a:r>
              <a:rPr lang="en-US" dirty="0" smtClean="0"/>
              <a:t>Leaf flag</a:t>
            </a:r>
          </a:p>
          <a:p>
            <a:pPr lvl="1"/>
            <a:r>
              <a:rPr lang="en-US" dirty="0" smtClean="0"/>
              <a:t>Counter or </a:t>
            </a:r>
            <a:r>
              <a:rPr lang="en-US" dirty="0"/>
              <a:t>right child </a:t>
            </a:r>
            <a:r>
              <a:rPr lang="en-US" dirty="0" smtClean="0"/>
              <a:t>index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uminance value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950" y="6356350"/>
            <a:ext cx="852488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5491" y="1690688"/>
            <a:ext cx="6766560" cy="565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Sample collection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9948" y="2810568"/>
            <a:ext cx="6766560" cy="565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Tree construction (refinement)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9948" y="3955387"/>
            <a:ext cx="6766560" cy="565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Tree sampling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9948" y="5060111"/>
            <a:ext cx="6766560" cy="565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Rendering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77591" y="2390775"/>
            <a:ext cx="831273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677590" y="3560967"/>
            <a:ext cx="831273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77589" y="4670713"/>
            <a:ext cx="831273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747"/>
            <a:ext cx="10515600" cy="1325563"/>
          </a:xfrm>
        </p:spPr>
        <p:txBody>
          <a:bodyPr/>
          <a:lstStyle/>
          <a:p>
            <a:r>
              <a:rPr lang="en-US" dirty="0"/>
              <a:t>Method – </a:t>
            </a:r>
            <a:r>
              <a:rPr lang="en-US" dirty="0" smtClean="0"/>
              <a:t>Sample Collection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8490856" y="3639297"/>
            <a:ext cx="2272937" cy="2012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Add luminance value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 Leaf?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Get axis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="1" i="1" baseline="-25000" dirty="0" err="1" smtClean="0">
                <a:solidFill>
                  <a:schemeClr val="tx1"/>
                </a:solidFill>
              </a:rPr>
              <a:t>i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Get split via range[]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="1" i="1" baseline="-25000" dirty="0" err="1" smtClean="0">
                <a:solidFill>
                  <a:schemeClr val="tx1"/>
                </a:solidFill>
              </a:rPr>
              <a:t>i</a:t>
            </a:r>
            <a:endParaRPr lang="en-US" b="1" i="1" baseline="-25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 left?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490856" y="3641513"/>
            <a:ext cx="2272937" cy="201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</a:t>
            </a:r>
            <a:r>
              <a:rPr lang="en-US" dirty="0" smtClean="0"/>
              <a:t>Sample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7440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We use a two-tree </a:t>
            </a:r>
            <a:r>
              <a:rPr lang="en-US" sz="2800" dirty="0"/>
              <a:t>design: one for sampling, one for </a:t>
            </a:r>
            <a:r>
              <a:rPr lang="en-US" sz="2800" dirty="0" smtClean="0"/>
              <a:t>collection</a:t>
            </a:r>
            <a:endParaRPr lang="en-US" dirty="0" smtClean="0"/>
          </a:p>
          <a:p>
            <a:r>
              <a:rPr lang="en-US" dirty="0" smtClean="0"/>
              <a:t>Tree traversal, with samples &amp; luminance (</a:t>
            </a:r>
            <a:r>
              <a:rPr lang="en-US" dirty="0"/>
              <a:t>{</a:t>
            </a:r>
            <a:r>
              <a:rPr lang="en-US" dirty="0" smtClean="0"/>
              <a:t>u’</a:t>
            </a:r>
            <a:r>
              <a:rPr lang="en-US" baseline="-25000" dirty="0" smtClean="0"/>
              <a:t>0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3</a:t>
            </a:r>
            <a:r>
              <a:rPr lang="en-US" dirty="0" smtClean="0"/>
              <a:t>, …}, 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14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326801" y="3226365"/>
            <a:ext cx="2471996" cy="2027697"/>
            <a:chOff x="8678320" y="1782415"/>
            <a:chExt cx="960638" cy="760927"/>
          </a:xfrm>
        </p:grpSpPr>
        <p:grpSp>
          <p:nvGrpSpPr>
            <p:cNvPr id="60" name="Group 59"/>
            <p:cNvGrpSpPr/>
            <p:nvPr/>
          </p:nvGrpSpPr>
          <p:grpSpPr>
            <a:xfrm>
              <a:off x="8739684" y="1782415"/>
              <a:ext cx="899274" cy="709433"/>
              <a:chOff x="8739684" y="1782415"/>
              <a:chExt cx="899274" cy="709433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9467946" y="1782415"/>
                <a:ext cx="171012" cy="238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474718" y="2013353"/>
                <a:ext cx="47323" cy="2186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9165462" y="2013356"/>
                <a:ext cx="300528" cy="2186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9040956" y="2230757"/>
                <a:ext cx="122463" cy="2531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8739684" y="2230761"/>
                <a:ext cx="415006" cy="2610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Flowchart: Connector 60"/>
            <p:cNvSpPr/>
            <p:nvPr/>
          </p:nvSpPr>
          <p:spPr>
            <a:xfrm>
              <a:off x="9400879" y="1954370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9079058" y="2181342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9450389" y="2197775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8964066" y="2434264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8678320" y="2424745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4826534" y="3241937"/>
            <a:ext cx="487922" cy="63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45856" y="3857335"/>
            <a:ext cx="135019" cy="582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963504" y="3857343"/>
            <a:ext cx="857449" cy="582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5777" y="4462929"/>
            <a:ext cx="71249" cy="5677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33945" y="4462939"/>
            <a:ext cx="546930" cy="6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56562" y="5049240"/>
            <a:ext cx="221883" cy="739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850052" y="5062492"/>
            <a:ext cx="610672" cy="7129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1" idx="0"/>
          </p:cNvCxnSpPr>
          <p:nvPr/>
        </p:nvCxnSpPr>
        <p:spPr>
          <a:xfrm>
            <a:off x="5082165" y="5022188"/>
            <a:ext cx="14848" cy="64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7"/>
          </p:cNvCxnSpPr>
          <p:nvPr/>
        </p:nvCxnSpPr>
        <p:spPr>
          <a:xfrm flipV="1">
            <a:off x="4811407" y="5035442"/>
            <a:ext cx="253037" cy="646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4635182" y="3700158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716981" y="4304988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776442" y="4348778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31414" y="4978970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3674238" y="5651613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095485" y="5651621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924386" y="5664316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516717" y="5638912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4870050" y="4966279"/>
            <a:ext cx="345251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141852" y="3011854"/>
            <a:ext cx="345252" cy="290667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7194" y="3241937"/>
            <a:ext cx="1979535" cy="401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  <a:r>
              <a:rPr lang="en-US" dirty="0" smtClean="0"/>
              <a:t>u’</a:t>
            </a:r>
            <a:r>
              <a:rPr lang="en-US" baseline="-25000" dirty="0" smtClean="0"/>
              <a:t>0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u’</a:t>
            </a:r>
            <a:r>
              <a:rPr lang="en-US" baseline="-25000" dirty="0" smtClean="0"/>
              <a:t>3</a:t>
            </a:r>
            <a:r>
              <a:rPr lang="en-US" dirty="0"/>
              <a:t>}, 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167194" y="3643122"/>
            <a:ext cx="1979535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Range for u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67243" y="4049319"/>
            <a:ext cx="1979535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Range for 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66325" y="4451182"/>
            <a:ext cx="1979535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Range for 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65572" y="4856701"/>
            <a:ext cx="1979535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Range for u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490856" y="3238113"/>
            <a:ext cx="2272937" cy="401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104" name="Flowchart: Connector 103"/>
          <p:cNvSpPr/>
          <p:nvPr/>
        </p:nvSpPr>
        <p:spPr>
          <a:xfrm>
            <a:off x="5141442" y="3007496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4636475" y="3701191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4777911" y="4349272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4870581" y="4965375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4518240" y="5638912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163385" y="5433905"/>
            <a:ext cx="1979535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9884" y="51087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6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3" grpId="6" animBg="1"/>
      <p:bldP spid="113" grpId="7" animBg="1"/>
      <p:bldP spid="113" grpId="8" animBg="1"/>
      <p:bldP spid="113" grpId="9" animBg="1"/>
      <p:bldP spid="7" grpId="0" animBg="1"/>
      <p:bldP spid="92" grpId="0" animBg="1"/>
      <p:bldP spid="93" grpId="0" animBg="1"/>
      <p:bldP spid="94" grpId="0" animBg="1"/>
      <p:bldP spid="95" grpId="0" animBg="1"/>
      <p:bldP spid="99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747"/>
            <a:ext cx="10515600" cy="1325563"/>
          </a:xfrm>
        </p:spPr>
        <p:txBody>
          <a:bodyPr/>
          <a:lstStyle/>
          <a:p>
            <a:r>
              <a:rPr lang="en-US" dirty="0"/>
              <a:t>Method – Tree Construction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– 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empty tree</a:t>
            </a:r>
          </a:p>
          <a:p>
            <a:r>
              <a:rPr lang="en-US" dirty="0" smtClean="0"/>
              <a:t>Refine the tree after each iteration</a:t>
            </a:r>
          </a:p>
          <a:p>
            <a:pPr lvl="1"/>
            <a:r>
              <a:rPr lang="en-US" dirty="0" smtClean="0"/>
              <a:t>Refine the collection tree</a:t>
            </a:r>
          </a:p>
          <a:p>
            <a:pPr lvl="1"/>
            <a:r>
              <a:rPr lang="en-US" dirty="0" smtClean="0"/>
              <a:t>Copy it to the sample tree</a:t>
            </a:r>
          </a:p>
          <a:p>
            <a:r>
              <a:rPr lang="en-US" dirty="0" smtClean="0"/>
              <a:t>Node division criteria: leaf node counter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747"/>
            <a:ext cx="10515600" cy="1325563"/>
          </a:xfrm>
        </p:spPr>
        <p:txBody>
          <a:bodyPr/>
          <a:lstStyle/>
          <a:p>
            <a:r>
              <a:rPr lang="en-US" dirty="0"/>
              <a:t>Method – Tree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8490856" y="3060488"/>
            <a:ext cx="2272937" cy="201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90856" y="3058272"/>
            <a:ext cx="2272937" cy="2012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Is Leaf?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 </a:t>
            </a:r>
            <a:r>
              <a:rPr lang="en-US" dirty="0">
                <a:solidFill>
                  <a:schemeClr val="tx1"/>
                </a:solidFill>
              </a:rPr>
              <a:t>left</a:t>
            </a:r>
            <a:r>
              <a:rPr lang="en-US" dirty="0" smtClean="0">
                <a:solidFill>
                  <a:schemeClr val="tx1"/>
                </a:solidFill>
              </a:rPr>
              <a:t>? Comp. value</a:t>
            </a:r>
          </a:p>
          <a:p>
            <a:r>
              <a:rPr lang="en-US" dirty="0">
                <a:solidFill>
                  <a:schemeClr val="tx1"/>
                </a:solidFill>
              </a:rPr>
              <a:t>Get axis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="1" i="1" baseline="-25000" dirty="0" err="1" smtClean="0">
                <a:solidFill>
                  <a:schemeClr val="tx1"/>
                </a:solidFill>
              </a:rPr>
              <a:t>i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plit range[]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="1" i="1" baseline="-25000" dirty="0" err="1" smtClean="0">
                <a:solidFill>
                  <a:schemeClr val="tx1"/>
                </a:solidFill>
              </a:rPr>
              <a:t>i</a:t>
            </a:r>
            <a:endParaRPr lang="en-US" b="1" i="1" baseline="-25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Tree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9292"/>
          </a:xfrm>
        </p:spPr>
        <p:txBody>
          <a:bodyPr/>
          <a:lstStyle/>
          <a:p>
            <a:r>
              <a:rPr lang="en-US" dirty="0" smtClean="0"/>
              <a:t>Tree traversal, with primary sample {u</a:t>
            </a:r>
            <a:r>
              <a:rPr lang="en-US" baseline="-25000" dirty="0" smtClean="0"/>
              <a:t>0</a:t>
            </a:r>
            <a:r>
              <a:rPr lang="en-US" dirty="0" smtClean="0"/>
              <a:t>, u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…},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18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326801" y="2645340"/>
            <a:ext cx="2471996" cy="2027697"/>
            <a:chOff x="8678320" y="1782415"/>
            <a:chExt cx="960638" cy="760927"/>
          </a:xfrm>
        </p:grpSpPr>
        <p:grpSp>
          <p:nvGrpSpPr>
            <p:cNvPr id="60" name="Group 59"/>
            <p:cNvGrpSpPr/>
            <p:nvPr/>
          </p:nvGrpSpPr>
          <p:grpSpPr>
            <a:xfrm>
              <a:off x="8739684" y="1782415"/>
              <a:ext cx="899274" cy="709433"/>
              <a:chOff x="8739684" y="1782415"/>
              <a:chExt cx="899274" cy="709433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9467946" y="1782415"/>
                <a:ext cx="171012" cy="238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474718" y="2013353"/>
                <a:ext cx="47323" cy="21862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9165462" y="2013356"/>
                <a:ext cx="300528" cy="2186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9040956" y="2230757"/>
                <a:ext cx="122463" cy="2531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8739684" y="2230761"/>
                <a:ext cx="415006" cy="2610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Flowchart: Connector 60"/>
            <p:cNvSpPr/>
            <p:nvPr/>
          </p:nvSpPr>
          <p:spPr>
            <a:xfrm>
              <a:off x="9400879" y="1954370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9079058" y="2181342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9450389" y="2197775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8964066" y="2434264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8678320" y="2424745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4826534" y="2660912"/>
            <a:ext cx="487922" cy="63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45856" y="3276310"/>
            <a:ext cx="135019" cy="582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963504" y="3276318"/>
            <a:ext cx="857449" cy="582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5777" y="3881904"/>
            <a:ext cx="71249" cy="5677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33945" y="3881914"/>
            <a:ext cx="546930" cy="6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56562" y="4468215"/>
            <a:ext cx="221883" cy="739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850052" y="4481467"/>
            <a:ext cx="610672" cy="7129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1" idx="0"/>
          </p:cNvCxnSpPr>
          <p:nvPr/>
        </p:nvCxnSpPr>
        <p:spPr>
          <a:xfrm>
            <a:off x="5082165" y="4441163"/>
            <a:ext cx="14848" cy="64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7"/>
          </p:cNvCxnSpPr>
          <p:nvPr/>
        </p:nvCxnSpPr>
        <p:spPr>
          <a:xfrm flipV="1">
            <a:off x="4811407" y="4454417"/>
            <a:ext cx="253037" cy="646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4635182" y="3119133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716981" y="3723963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776442" y="3767753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31414" y="4397945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3674238" y="5070588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095485" y="5070596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924386" y="5083291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516717" y="5057887"/>
            <a:ext cx="345250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4870050" y="4385254"/>
            <a:ext cx="345251" cy="29066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141852" y="2430829"/>
            <a:ext cx="345252" cy="290667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376682" y="2660912"/>
            <a:ext cx="1664742" cy="2006424"/>
            <a:chOff x="1825471" y="3065946"/>
            <a:chExt cx="1664742" cy="2006424"/>
          </a:xfrm>
        </p:grpSpPr>
        <p:sp>
          <p:nvSpPr>
            <p:cNvPr id="7" name="Rectangle 6"/>
            <p:cNvSpPr/>
            <p:nvPr/>
          </p:nvSpPr>
          <p:spPr>
            <a:xfrm>
              <a:off x="1826834" y="3065946"/>
              <a:ext cx="1663338" cy="401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{u</a:t>
              </a:r>
              <a:r>
                <a:rPr lang="en-US" baseline="-25000" dirty="0"/>
                <a:t>0</a:t>
              </a:r>
              <a:r>
                <a:rPr lang="en-US" dirty="0"/>
                <a:t>, u</a:t>
              </a:r>
              <a:r>
                <a:rPr lang="en-US" baseline="-25000" dirty="0"/>
                <a:t>1</a:t>
              </a:r>
              <a:r>
                <a:rPr lang="en-US" dirty="0"/>
                <a:t>, u</a:t>
              </a:r>
              <a:r>
                <a:rPr lang="en-US" baseline="-25000" dirty="0"/>
                <a:t>2</a:t>
              </a:r>
              <a:r>
                <a:rPr lang="en-US" dirty="0"/>
                <a:t>, </a:t>
              </a:r>
              <a:r>
                <a:rPr lang="en-US" dirty="0" smtClean="0"/>
                <a:t>u</a:t>
              </a:r>
              <a:r>
                <a:rPr lang="en-US" baseline="-25000" dirty="0" smtClean="0"/>
                <a:t>3</a:t>
              </a:r>
              <a:r>
                <a:rPr lang="en-US" dirty="0" smtClean="0"/>
                <a:t>}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26834" y="3467131"/>
              <a:ext cx="1663338" cy="4011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Range for u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26875" y="3873328"/>
              <a:ext cx="1663338" cy="4011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Range for u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26104" y="4275191"/>
              <a:ext cx="1663338" cy="4011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Range for u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25471" y="4671185"/>
              <a:ext cx="1663338" cy="4011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Range for u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8490856" y="2657088"/>
            <a:ext cx="2272937" cy="401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112" name="Flowchart: Connector 111"/>
          <p:cNvSpPr/>
          <p:nvPr/>
        </p:nvSpPr>
        <p:spPr>
          <a:xfrm>
            <a:off x="4518240" y="5057887"/>
            <a:ext cx="345252" cy="29066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383843" y="4814780"/>
            <a:ext cx="1663338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pdf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83843" y="5213204"/>
            <a:ext cx="1663338" cy="401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44595" y="45115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nl-NL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2" y="4316088"/>
            <a:ext cx="233286" cy="2332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87" y="3506513"/>
            <a:ext cx="233286" cy="23328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18" y="2877582"/>
            <a:ext cx="233286" cy="23328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68" y="2315718"/>
            <a:ext cx="233286" cy="2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Tree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9402" cy="4032250"/>
          </a:xfrm>
        </p:spPr>
        <p:txBody>
          <a:bodyPr>
            <a:normAutofit/>
          </a:bodyPr>
          <a:lstStyle/>
          <a:p>
            <a:r>
              <a:rPr lang="en-US" dirty="0" smtClean="0"/>
              <a:t>With ranges available, we get the transformed sample by warping the input sample into these ranges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use a parameter to balance tree sampling and uniform random numbers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19</a:t>
            </a:fld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2" y="2979883"/>
            <a:ext cx="1644442" cy="1474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59" y="2979882"/>
            <a:ext cx="1644442" cy="147495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935244" y="3501518"/>
            <a:ext cx="935415" cy="46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rendering via light transport simulation</a:t>
            </a:r>
          </a:p>
          <a:p>
            <a:pPr lvl="1"/>
            <a:r>
              <a:rPr lang="en-US" dirty="0" smtClean="0"/>
              <a:t>Path tracing and bi-directional path tracing</a:t>
            </a:r>
          </a:p>
          <a:p>
            <a:pPr lvl="1"/>
            <a:r>
              <a:rPr lang="en-US" dirty="0" smtClean="0"/>
              <a:t>Monte Carlo integration to solve </a:t>
            </a:r>
            <a:r>
              <a:rPr lang="en-US" i="1" dirty="0" smtClean="0"/>
              <a:t>the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6" y="3274653"/>
            <a:ext cx="8702058" cy="18714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747"/>
            <a:ext cx="10515600" cy="1325563"/>
          </a:xfrm>
        </p:spPr>
        <p:txBody>
          <a:bodyPr/>
          <a:lstStyle/>
          <a:p>
            <a:r>
              <a:rPr lang="en-US" dirty="0"/>
              <a:t>Method – </a:t>
            </a:r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the path tracer with transformed sample</a:t>
            </a:r>
          </a:p>
          <a:p>
            <a:r>
              <a:rPr lang="en-US" dirty="0" smtClean="0"/>
              <a:t>Simply fetch random number from a proper RNG after the end</a:t>
            </a:r>
            <a:endParaRPr lang="en-US" baseline="-25000" dirty="0" smtClean="0"/>
          </a:p>
          <a:p>
            <a:pPr lvl="1"/>
            <a:r>
              <a:rPr lang="en-US" dirty="0" smtClean="0"/>
              <a:t>The final path length is not limited by k-d tree dimension</a:t>
            </a:r>
          </a:p>
          <a:p>
            <a:r>
              <a:rPr lang="en-US" dirty="0" smtClean="0"/>
              <a:t>Combine guided with uniform using multiple importance sampling</a:t>
            </a:r>
          </a:p>
          <a:p>
            <a:r>
              <a:rPr lang="en-US" dirty="0" smtClean="0"/>
              <a:t>Correctly reweight results using the pdf that comes along: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57" y="4273314"/>
            <a:ext cx="5038022" cy="96303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in PBRT v3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-d tree:</a:t>
            </a:r>
          </a:p>
          <a:p>
            <a:pPr lvl="1"/>
            <a:r>
              <a:rPr lang="en-US" i="1" dirty="0"/>
              <a:t>K</a:t>
            </a:r>
            <a:r>
              <a:rPr lang="en-US" dirty="0" smtClean="0"/>
              <a:t>=4, M=2, N=2</a:t>
            </a:r>
          </a:p>
          <a:p>
            <a:pPr lvl="1"/>
            <a:r>
              <a:rPr lang="en-US" i="1" dirty="0"/>
              <a:t>K</a:t>
            </a:r>
            <a:r>
              <a:rPr lang="en-US" dirty="0" smtClean="0"/>
              <a:t>-d </a:t>
            </a:r>
            <a:r>
              <a:rPr lang="en-US" dirty="0"/>
              <a:t>tree node division criteria 4 or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Max depth 20</a:t>
            </a:r>
          </a:p>
          <a:p>
            <a:pPr lvl="1"/>
            <a:r>
              <a:rPr lang="en-US" dirty="0" smtClean="0"/>
              <a:t>8 bytes node layout</a:t>
            </a:r>
          </a:p>
          <a:p>
            <a:pPr lvl="1"/>
            <a:r>
              <a:rPr lang="en-US" i="1" dirty="0"/>
              <a:t>K</a:t>
            </a:r>
            <a:r>
              <a:rPr lang="en-US" dirty="0" smtClean="0"/>
              <a:t>-d </a:t>
            </a:r>
            <a:r>
              <a:rPr lang="en-US" dirty="0"/>
              <a:t>tree per image tile (16x16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of sampling </a:t>
            </a:r>
            <a:r>
              <a:rPr lang="en-US" i="1" dirty="0"/>
              <a:t>K</a:t>
            </a:r>
            <a:r>
              <a:rPr lang="en-US" dirty="0" smtClean="0"/>
              <a:t>-d tree 0.5</a:t>
            </a:r>
          </a:p>
          <a:p>
            <a:r>
              <a:rPr lang="en-US" dirty="0" smtClean="0"/>
              <a:t>1/8 total sample budget for collection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85035" y="4043641"/>
            <a:ext cx="4478457" cy="1937888"/>
            <a:chOff x="7408743" y="4043641"/>
            <a:chExt cx="4478457" cy="1937888"/>
          </a:xfrm>
        </p:grpSpPr>
        <p:sp>
          <p:nvSpPr>
            <p:cNvPr id="10" name="TextBox 9"/>
            <p:cNvSpPr txBox="1"/>
            <p:nvPr/>
          </p:nvSpPr>
          <p:spPr>
            <a:xfrm>
              <a:off x="9286376" y="4043641"/>
              <a:ext cx="860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bytes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408743" y="4444776"/>
              <a:ext cx="4478457" cy="1536753"/>
              <a:chOff x="7408743" y="4444776"/>
              <a:chExt cx="4478457" cy="153675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591344" y="4662608"/>
                <a:ext cx="170913" cy="2412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62875" y="4662608"/>
                <a:ext cx="1953619" cy="2412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716494" y="4662609"/>
                <a:ext cx="2170706" cy="2412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ft Brace 14"/>
              <p:cNvSpPr/>
              <p:nvPr/>
            </p:nvSpPr>
            <p:spPr>
              <a:xfrm rot="5400000">
                <a:off x="9646256" y="2389863"/>
                <a:ext cx="186029" cy="4295856"/>
              </a:xfrm>
              <a:prstGeom prst="lef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62257" y="5206777"/>
                <a:ext cx="1403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bit leaf flag</a:t>
                </a:r>
                <a:endParaRPr lang="en-US" dirty="0"/>
              </a:p>
            </p:txBody>
          </p:sp>
          <p:cxnSp>
            <p:nvCxnSpPr>
              <p:cNvPr id="17" name="Curved Connector 16"/>
              <p:cNvCxnSpPr>
                <a:stCxn id="16" idx="1"/>
                <a:endCxn id="12" idx="2"/>
              </p:cNvCxnSpPr>
              <p:nvPr/>
            </p:nvCxnSpPr>
            <p:spPr>
              <a:xfrm rot="10800000">
                <a:off x="7676801" y="4903907"/>
                <a:ext cx="85456" cy="487536"/>
              </a:xfrm>
              <a:prstGeom prst="curvedConnector2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408743" y="5612197"/>
                <a:ext cx="2188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1 bits counter/index</a:t>
                </a:r>
                <a:endParaRPr lang="en-US" dirty="0"/>
              </a:p>
            </p:txBody>
          </p:sp>
          <p:cxnSp>
            <p:nvCxnSpPr>
              <p:cNvPr id="19" name="Curved Connector 18"/>
              <p:cNvCxnSpPr>
                <a:stCxn id="18" idx="3"/>
                <a:endCxn id="13" idx="2"/>
              </p:cNvCxnSpPr>
              <p:nvPr/>
            </p:nvCxnSpPr>
            <p:spPr>
              <a:xfrm flipH="1" flipV="1">
                <a:off x="8739685" y="4903907"/>
                <a:ext cx="857877" cy="892956"/>
              </a:xfrm>
              <a:prstGeom prst="curvedConnector4">
                <a:avLst>
                  <a:gd name="adj1" fmla="val -26647"/>
                  <a:gd name="adj2" fmla="val 60340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51083" y="5356142"/>
                <a:ext cx="190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 bits node value</a:t>
                </a:r>
                <a:endParaRPr lang="en-US" dirty="0"/>
              </a:p>
            </p:txBody>
          </p:sp>
          <p:cxnSp>
            <p:nvCxnSpPr>
              <p:cNvPr id="21" name="Curved Connector 20"/>
              <p:cNvCxnSpPr>
                <a:stCxn id="20" idx="0"/>
                <a:endCxn id="14" idx="2"/>
              </p:cNvCxnSpPr>
              <p:nvPr/>
            </p:nvCxnSpPr>
            <p:spPr>
              <a:xfrm rot="5400000" flipH="1" flipV="1">
                <a:off x="10575670" y="5129966"/>
                <a:ext cx="452234" cy="119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7267144" y="1413081"/>
            <a:ext cx="4261642" cy="2455723"/>
            <a:chOff x="8091377" y="1413082"/>
            <a:chExt cx="3762926" cy="2359464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9643282" y="1776573"/>
              <a:ext cx="1300241" cy="1022874"/>
              <a:chOff x="8197308" y="1782415"/>
              <a:chExt cx="1441650" cy="1022874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8197308" y="1782415"/>
                <a:ext cx="1441650" cy="1022874"/>
                <a:chOff x="8197308" y="1782415"/>
                <a:chExt cx="1441650" cy="102287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8279254" y="1782415"/>
                  <a:ext cx="1359704" cy="971157"/>
                  <a:chOff x="8279254" y="1782415"/>
                  <a:chExt cx="1359704" cy="971157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V="1">
                    <a:off x="9467946" y="1782415"/>
                    <a:ext cx="171012" cy="23832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9474718" y="2013353"/>
                    <a:ext cx="47323" cy="218622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9165462" y="2013356"/>
                    <a:ext cx="300528" cy="21861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9040956" y="2230757"/>
                    <a:ext cx="122463" cy="2531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8739684" y="2230761"/>
                    <a:ext cx="415006" cy="26108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9530769" y="2240612"/>
                    <a:ext cx="24972" cy="21305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V="1">
                    <a:off x="9330347" y="2240616"/>
                    <a:ext cx="191694" cy="23265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8557159" y="2498513"/>
                    <a:ext cx="185043" cy="24739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flipV="1">
                    <a:off x="8279254" y="2491848"/>
                    <a:ext cx="454219" cy="242512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8972741" y="2468301"/>
                    <a:ext cx="77768" cy="27760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8742202" y="2473274"/>
                    <a:ext cx="302096" cy="28029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9268176" y="2460635"/>
                    <a:ext cx="77768" cy="27760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V="1">
                    <a:off x="9125698" y="2465608"/>
                    <a:ext cx="214035" cy="26753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endCxn id="87" idx="0"/>
                  </p:cNvCxnSpPr>
                  <p:nvPr/>
                </p:nvCxnSpPr>
                <p:spPr>
                  <a:xfrm>
                    <a:off x="9557542" y="2450483"/>
                    <a:ext cx="5204" cy="24096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88" idx="7"/>
                  </p:cNvCxnSpPr>
                  <p:nvPr/>
                </p:nvCxnSpPr>
                <p:spPr>
                  <a:xfrm flipV="1">
                    <a:off x="9462644" y="2455457"/>
                    <a:ext cx="88687" cy="242436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Flowchart: Connector 74"/>
                <p:cNvSpPr/>
                <p:nvPr/>
              </p:nvSpPr>
              <p:spPr>
                <a:xfrm>
                  <a:off x="9400879" y="1954370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lowchart: Connector 75"/>
                <p:cNvSpPr/>
                <p:nvPr/>
              </p:nvSpPr>
              <p:spPr>
                <a:xfrm>
                  <a:off x="9079058" y="2181342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lowchart: Connector 76"/>
                <p:cNvSpPr/>
                <p:nvPr/>
              </p:nvSpPr>
              <p:spPr>
                <a:xfrm>
                  <a:off x="9450389" y="219777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lowchart: Connector 77"/>
                <p:cNvSpPr/>
                <p:nvPr/>
              </p:nvSpPr>
              <p:spPr>
                <a:xfrm>
                  <a:off x="9259362" y="243426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Connector 78"/>
                <p:cNvSpPr/>
                <p:nvPr/>
              </p:nvSpPr>
              <p:spPr>
                <a:xfrm>
                  <a:off x="8964066" y="2434264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lowchart: Connector 79"/>
                <p:cNvSpPr/>
                <p:nvPr/>
              </p:nvSpPr>
              <p:spPr>
                <a:xfrm>
                  <a:off x="8678320" y="242474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Connector 80"/>
                <p:cNvSpPr/>
                <p:nvPr/>
              </p:nvSpPr>
              <p:spPr>
                <a:xfrm>
                  <a:off x="8197308" y="2696209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lowchart: Connector 81"/>
                <p:cNvSpPr/>
                <p:nvPr/>
              </p:nvSpPr>
              <p:spPr>
                <a:xfrm>
                  <a:off x="8473535" y="2686686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8697372" y="2696211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8892639" y="2691446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9064077" y="268668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9211720" y="2686688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9502242" y="2691452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9359358" y="2681919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Flowchart: Connector 72"/>
              <p:cNvSpPr/>
              <p:nvPr/>
            </p:nvSpPr>
            <p:spPr>
              <a:xfrm>
                <a:off x="9483185" y="2429504"/>
                <a:ext cx="121007" cy="109078"/>
              </a:xfrm>
              <a:prstGeom prst="flowChartConnector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9907837" y="1630014"/>
              <a:ext cx="1445963" cy="12059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454792" y="141308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0146611" y="1990203"/>
              <a:ext cx="1207189" cy="1184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454792" y="177489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0505612" y="2230757"/>
              <a:ext cx="848188" cy="1533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454792" y="2088913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0730909" y="2506674"/>
              <a:ext cx="622891" cy="2708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469261" y="235583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028200" y="2769646"/>
              <a:ext cx="331659" cy="4402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479213" y="2662333"/>
              <a:ext cx="339983" cy="354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197308" y="1782415"/>
              <a:ext cx="1441650" cy="1022874"/>
              <a:chOff x="8197308" y="1782415"/>
              <a:chExt cx="1441650" cy="102287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8197308" y="1782415"/>
                <a:ext cx="1441650" cy="1022874"/>
                <a:chOff x="8197308" y="1782415"/>
                <a:chExt cx="1441650" cy="102287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8279254" y="1782415"/>
                  <a:ext cx="1359704" cy="971157"/>
                  <a:chOff x="8279254" y="1782415"/>
                  <a:chExt cx="1359704" cy="971157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9467946" y="1782415"/>
                    <a:ext cx="171012" cy="23832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9474718" y="2013353"/>
                    <a:ext cx="47323" cy="218622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9165462" y="2013356"/>
                    <a:ext cx="300528" cy="21861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9040956" y="2230757"/>
                    <a:ext cx="122463" cy="2531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8739684" y="2230761"/>
                    <a:ext cx="415006" cy="26108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9530769" y="2240612"/>
                    <a:ext cx="24972" cy="21305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9330347" y="2240616"/>
                    <a:ext cx="191694" cy="23265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8557159" y="2498513"/>
                    <a:ext cx="185043" cy="24739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8279254" y="2491848"/>
                    <a:ext cx="454219" cy="242512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8972741" y="2468301"/>
                    <a:ext cx="77768" cy="27760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8742202" y="2473274"/>
                    <a:ext cx="302096" cy="28029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9268176" y="2460635"/>
                    <a:ext cx="77768" cy="27760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9125698" y="2465608"/>
                    <a:ext cx="214035" cy="26753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endCxn id="55" idx="0"/>
                  </p:cNvCxnSpPr>
                  <p:nvPr/>
                </p:nvCxnSpPr>
                <p:spPr>
                  <a:xfrm>
                    <a:off x="9557542" y="2450483"/>
                    <a:ext cx="5204" cy="240969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56" idx="7"/>
                  </p:cNvCxnSpPr>
                  <p:nvPr/>
                </p:nvCxnSpPr>
                <p:spPr>
                  <a:xfrm flipV="1">
                    <a:off x="9462644" y="2455457"/>
                    <a:ext cx="88687" cy="242436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Flowchart: Connector 42"/>
                <p:cNvSpPr/>
                <p:nvPr/>
              </p:nvSpPr>
              <p:spPr>
                <a:xfrm>
                  <a:off x="9400879" y="1954370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Connector 43"/>
                <p:cNvSpPr/>
                <p:nvPr/>
              </p:nvSpPr>
              <p:spPr>
                <a:xfrm>
                  <a:off x="9079058" y="2181342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lowchart: Connector 44"/>
                <p:cNvSpPr/>
                <p:nvPr/>
              </p:nvSpPr>
              <p:spPr>
                <a:xfrm>
                  <a:off x="9450389" y="219777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lowchart: Connector 45"/>
                <p:cNvSpPr/>
                <p:nvPr/>
              </p:nvSpPr>
              <p:spPr>
                <a:xfrm>
                  <a:off x="9259362" y="243426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Connector 46"/>
                <p:cNvSpPr/>
                <p:nvPr/>
              </p:nvSpPr>
              <p:spPr>
                <a:xfrm>
                  <a:off x="8964066" y="2434264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>
                <a:xfrm>
                  <a:off x="8678320" y="242474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8197308" y="2696209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>
                <a:xfrm>
                  <a:off x="8473535" y="2686686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Connector 50"/>
                <p:cNvSpPr/>
                <p:nvPr/>
              </p:nvSpPr>
              <p:spPr>
                <a:xfrm>
                  <a:off x="8697372" y="2696211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>
                <a:xfrm>
                  <a:off x="8892639" y="2691446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lowchart: Connector 52"/>
                <p:cNvSpPr/>
                <p:nvPr/>
              </p:nvSpPr>
              <p:spPr>
                <a:xfrm>
                  <a:off x="9064077" y="2686685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lowchart: Connector 53"/>
                <p:cNvSpPr/>
                <p:nvPr/>
              </p:nvSpPr>
              <p:spPr>
                <a:xfrm>
                  <a:off x="9211720" y="2686688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lowchart: Connector 54"/>
                <p:cNvSpPr/>
                <p:nvPr/>
              </p:nvSpPr>
              <p:spPr>
                <a:xfrm>
                  <a:off x="9502242" y="2691452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lowchart: Connector 55"/>
                <p:cNvSpPr/>
                <p:nvPr/>
              </p:nvSpPr>
              <p:spPr>
                <a:xfrm>
                  <a:off x="9359358" y="2681919"/>
                  <a:ext cx="121007" cy="109078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Flowchart: Connector 40"/>
              <p:cNvSpPr/>
              <p:nvPr/>
            </p:nvSpPr>
            <p:spPr>
              <a:xfrm>
                <a:off x="9483185" y="2429504"/>
                <a:ext cx="121007" cy="109078"/>
              </a:xfrm>
              <a:prstGeom prst="flowChartConnector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Flowchart: Connector 34"/>
            <p:cNvSpPr/>
            <p:nvPr/>
          </p:nvSpPr>
          <p:spPr>
            <a:xfrm>
              <a:off x="9578454" y="1696073"/>
              <a:ext cx="121007" cy="10907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9191060" y="2903712"/>
              <a:ext cx="884793" cy="338856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91377" y="3346067"/>
              <a:ext cx="2950977" cy="46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11928" y="3403214"/>
              <a:ext cx="165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 depth = 20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69991" y="280137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1092713" y="3017967"/>
            <a:ext cx="388871" cy="38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Ajar scene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242143"/>
              </p:ext>
            </p:extLst>
          </p:nvPr>
        </p:nvGraphicFramePr>
        <p:xfrm>
          <a:off x="838200" y="3543710"/>
          <a:ext cx="2805237" cy="243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" y="1459120"/>
            <a:ext cx="2622296" cy="1941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354412"/>
            <a:ext cx="5747135" cy="4113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55299" y="5512148"/>
            <a:ext cx="199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collection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1792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0238" y="5546989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2048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1776" y="5569882"/>
            <a:ext cx="20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4096 rendering </a:t>
            </a:r>
            <a:r>
              <a:rPr lang="en-US" dirty="0" err="1" smtClean="0"/>
              <a:t>spl</a:t>
            </a:r>
            <a:r>
              <a:rPr lang="en-US" dirty="0" smtClean="0"/>
              <a:t>. 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279935"/>
              </p:ext>
            </p:extLst>
          </p:nvPr>
        </p:nvGraphicFramePr>
        <p:xfrm>
          <a:off x="840833" y="3543710"/>
          <a:ext cx="2802604" cy="24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" y="1459120"/>
            <a:ext cx="2622296" cy="1941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Dinning room scene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90" y="1276350"/>
            <a:ext cx="5745672" cy="41064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2449" y="5550248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2048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9167" y="5499212"/>
            <a:ext cx="210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256 collection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1792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8451" y="5484157"/>
            <a:ext cx="187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 collection </a:t>
            </a:r>
            <a:r>
              <a:rPr lang="en-US" dirty="0" err="1"/>
              <a:t>spl</a:t>
            </a:r>
            <a:r>
              <a:rPr lang="en-US" dirty="0"/>
              <a:t>.</a:t>
            </a:r>
          </a:p>
          <a:p>
            <a:r>
              <a:rPr lang="en-US" dirty="0"/>
              <a:t>448 rendering </a:t>
            </a:r>
            <a:r>
              <a:rPr lang="en-US" dirty="0" err="1"/>
              <a:t>spl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68114"/>
              </p:ext>
            </p:extLst>
          </p:nvPr>
        </p:nvGraphicFramePr>
        <p:xfrm>
          <a:off x="821908" y="3543710"/>
          <a:ext cx="2821529" cy="24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" y="1453081"/>
            <a:ext cx="2622296" cy="1941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– Staircase scene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1250475"/>
            <a:ext cx="5780927" cy="4818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53465" y="5941626"/>
            <a:ext cx="21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collection </a:t>
            </a:r>
            <a:r>
              <a:rPr lang="en-US" sz="1400" dirty="0" err="1" smtClean="0"/>
              <a:t>spl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448 rendering </a:t>
            </a:r>
            <a:r>
              <a:rPr lang="en-US" sz="1400" dirty="0" err="1" smtClean="0"/>
              <a:t>spl</a:t>
            </a:r>
            <a:r>
              <a:rPr lang="en-US" sz="14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41399" y="3569730"/>
            <a:ext cx="105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 + 224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41399" y="5112780"/>
            <a:ext cx="59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512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09449"/>
              </p:ext>
            </p:extLst>
          </p:nvPr>
        </p:nvGraphicFramePr>
        <p:xfrm>
          <a:off x="838200" y="3546871"/>
          <a:ext cx="2802601" cy="24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" y="1459530"/>
            <a:ext cx="2622296" cy="1941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– Kitchen scene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09" y="1459530"/>
            <a:ext cx="5399661" cy="3875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50" y="5432537"/>
            <a:ext cx="210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128 collection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869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1164" y="5571036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4096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14501" y="5457965"/>
            <a:ext cx="210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512 collection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3584 rendering </a:t>
            </a:r>
            <a:r>
              <a:rPr lang="en-US" dirty="0" err="1" smtClean="0"/>
              <a:t>spl</a:t>
            </a:r>
            <a:r>
              <a:rPr lang="en-US" dirty="0" smtClean="0"/>
              <a:t>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–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MSEs</a:t>
            </a:r>
          </a:p>
          <a:p>
            <a:pPr lvl="1"/>
            <a:r>
              <a:rPr lang="en-US" dirty="0" smtClean="0"/>
              <a:t>In all scenes, our method brings down </a:t>
            </a:r>
            <a:r>
              <a:rPr lang="en-US" dirty="0" smtClean="0"/>
              <a:t>MSE</a:t>
            </a:r>
          </a:p>
          <a:p>
            <a:pPr lvl="1"/>
            <a:r>
              <a:rPr lang="en-US" dirty="0" smtClean="0"/>
              <a:t>Works in regions from where light can be reached with one or two bounces</a:t>
            </a:r>
          </a:p>
          <a:p>
            <a:r>
              <a:rPr lang="en-US" dirty="0" smtClean="0"/>
              <a:t>Zero </a:t>
            </a:r>
            <a:r>
              <a:rPr lang="en-US" dirty="0" smtClean="0"/>
              <a:t>radiance path ratios</a:t>
            </a:r>
          </a:p>
          <a:p>
            <a:pPr lvl="1"/>
            <a:r>
              <a:rPr lang="en-US" dirty="0" smtClean="0"/>
              <a:t>In all scenes, our method brings down zero radiance paths</a:t>
            </a:r>
            <a:r>
              <a:rPr lang="en-US" dirty="0" smtClean="0"/>
              <a:t>, best </a:t>
            </a:r>
            <a:r>
              <a:rPr lang="en-US" dirty="0"/>
              <a:t>case by 39.5</a:t>
            </a:r>
            <a:r>
              <a:rPr lang="en-US" dirty="0" smtClean="0"/>
              <a:t>%</a:t>
            </a:r>
            <a:endParaRPr lang="en-US" dirty="0" smtClean="0"/>
          </a:p>
          <a:p>
            <a:pPr lvl="1"/>
            <a:r>
              <a:rPr lang="en-US" dirty="0" smtClean="0"/>
              <a:t>Zero </a:t>
            </a:r>
            <a:r>
              <a:rPr lang="en-US" dirty="0"/>
              <a:t>radiance path ratio goes down as more samples/iterations are invested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648"/>
            <a:ext cx="10515600" cy="4351338"/>
          </a:xfrm>
        </p:spPr>
        <p:txBody>
          <a:bodyPr/>
          <a:lstStyle/>
          <a:p>
            <a:r>
              <a:rPr lang="en-US" dirty="0" smtClean="0"/>
              <a:t>Make the per tile structure adaptive</a:t>
            </a:r>
          </a:p>
          <a:p>
            <a:r>
              <a:rPr lang="en-US" dirty="0" smtClean="0"/>
              <a:t>Higher dimensions</a:t>
            </a:r>
          </a:p>
          <a:p>
            <a:pPr lvl="1"/>
            <a:r>
              <a:rPr lang="en-US" dirty="0" smtClean="0"/>
              <a:t>Apply to Bi-directional path tracing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27527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8530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PBRT authors for the book and </a:t>
            </a:r>
            <a:r>
              <a:rPr lang="en-US" dirty="0" err="1" smtClean="0"/>
              <a:t>pbrt</a:t>
            </a:r>
            <a:endParaRPr lang="en-US" dirty="0" smtClean="0"/>
          </a:p>
          <a:p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Bitterli</a:t>
            </a:r>
            <a:r>
              <a:rPr lang="en-US" dirty="0" smtClean="0"/>
              <a:t> [1] for the awesome 3D scenes freely available online</a:t>
            </a:r>
          </a:p>
          <a:p>
            <a:r>
              <a:rPr lang="en-US" dirty="0" smtClean="0"/>
              <a:t>Reviewers for the insightful feedback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430360"/>
            <a:ext cx="373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/>
              <a:t>https://benedikt-bitterli.me/resources/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presented an unbiased path guiding scheme</a:t>
            </a:r>
          </a:p>
          <a:p>
            <a:r>
              <a:rPr lang="en-US" dirty="0" smtClean="0"/>
              <a:t>Path guiding in primary sample space is practical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Out-of-kernel feature</a:t>
            </a:r>
          </a:p>
          <a:p>
            <a:pPr lvl="1"/>
            <a:r>
              <a:rPr lang="en-US" dirty="0" smtClean="0"/>
              <a:t>Efficient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9" y="3246757"/>
            <a:ext cx="9189739" cy="1941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31" y="3305345"/>
            <a:ext cx="1633731" cy="166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3" y="4006825"/>
            <a:ext cx="3803912" cy="923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Construction 101</a:t>
            </a:r>
            <a:endParaRPr lang="nl-N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82" y="4245836"/>
            <a:ext cx="151836" cy="5095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33" y="3357836"/>
            <a:ext cx="334425" cy="387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86" y="2703443"/>
            <a:ext cx="466572" cy="466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00" y="5047239"/>
            <a:ext cx="466572" cy="4665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1" y="2891264"/>
            <a:ext cx="466572" cy="4665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97" y="2891264"/>
            <a:ext cx="466572" cy="46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70" y="3955037"/>
            <a:ext cx="1783084" cy="1018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03" y="3299381"/>
            <a:ext cx="445009" cy="16184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87" y="5013639"/>
            <a:ext cx="466572" cy="4665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97" y="5013639"/>
            <a:ext cx="466572" cy="4665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47" y="5018230"/>
            <a:ext cx="466572" cy="466572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838200" y="1825625"/>
            <a:ext cx="10515600" cy="61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Motivation in 2D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1780" y="3997165"/>
            <a:ext cx="5230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Thank you!</a:t>
            </a:r>
          </a:p>
          <a:p>
            <a:pPr algn="ctr"/>
            <a:r>
              <a:rPr lang="en-US" sz="4000" dirty="0" smtClean="0"/>
              <a:t>Questions are welcome!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52" y="1489448"/>
            <a:ext cx="1343124" cy="201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60" y="1489448"/>
            <a:ext cx="1585348" cy="2011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98" y="1493463"/>
            <a:ext cx="1603404" cy="201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06" y="1493462"/>
            <a:ext cx="1556613" cy="201112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9" y="1692423"/>
            <a:ext cx="4036982" cy="4474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Path Guiding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Path Guiding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6959"/>
          </a:xfrm>
        </p:spPr>
        <p:txBody>
          <a:bodyPr/>
          <a:lstStyle/>
          <a:p>
            <a:r>
              <a:rPr lang="en-US" dirty="0" smtClean="0"/>
              <a:t>Reduce Zero Radiance Paths</a:t>
            </a:r>
          </a:p>
          <a:p>
            <a:pPr lvl="1"/>
            <a:r>
              <a:rPr lang="en-US" dirty="0" smtClean="0"/>
              <a:t>Guide rays towards more promising region</a:t>
            </a:r>
          </a:p>
          <a:p>
            <a:pPr lvl="1"/>
            <a:r>
              <a:rPr lang="en-US" dirty="0" smtClean="0"/>
              <a:t>Essentially importance sampling</a:t>
            </a:r>
          </a:p>
          <a:p>
            <a:r>
              <a:rPr lang="en-US" dirty="0" smtClean="0"/>
              <a:t>PG with pre-computed caches [1][2]</a:t>
            </a:r>
          </a:p>
          <a:p>
            <a:r>
              <a:rPr lang="en-US" dirty="0" smtClean="0"/>
              <a:t>On-line PG [3][4]</a:t>
            </a:r>
          </a:p>
          <a:p>
            <a:r>
              <a:rPr lang="en-US" dirty="0" smtClean="0"/>
              <a:t>PG with reinforced approach [5]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643426"/>
            <a:ext cx="86349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Jensen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"Photon maps in bidirectional Monte Carlo ray tracing of complex objects</a:t>
            </a:r>
            <a:r>
              <a:rPr lang="en-US" sz="1600" dirty="0" smtClean="0"/>
              <a:t>.“, 1995</a:t>
            </a:r>
            <a:r>
              <a:rPr lang="en-US" dirty="0"/>
              <a:t> </a:t>
            </a:r>
            <a:endParaRPr lang="en-US" sz="1600" dirty="0" smtClean="0"/>
          </a:p>
          <a:p>
            <a:r>
              <a:rPr lang="en-US" sz="1600" dirty="0" smtClean="0"/>
              <a:t>[2] Hey </a:t>
            </a:r>
            <a:r>
              <a:rPr lang="en-US" sz="1600" i="1" dirty="0" smtClean="0"/>
              <a:t>et al</a:t>
            </a:r>
            <a:r>
              <a:rPr lang="en-US" sz="1600" dirty="0" smtClean="0"/>
              <a:t>. "Importance </a:t>
            </a:r>
            <a:r>
              <a:rPr lang="en-US" sz="1600" dirty="0"/>
              <a:t>sampling with hemispherical particle footprints</a:t>
            </a:r>
            <a:r>
              <a:rPr lang="en-US" sz="1600" dirty="0" smtClean="0"/>
              <a:t>.", 2002</a:t>
            </a:r>
          </a:p>
          <a:p>
            <a:r>
              <a:rPr lang="en-US" sz="1600" dirty="0" smtClean="0"/>
              <a:t>[3] </a:t>
            </a:r>
            <a:r>
              <a:rPr lang="en-US" sz="1600" dirty="0" err="1"/>
              <a:t>Vorba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"On-line learning of parametric mixture models for light transport simulation.", 2014 </a:t>
            </a:r>
          </a:p>
          <a:p>
            <a:r>
              <a:rPr lang="en-US" sz="1600" dirty="0" smtClean="0"/>
              <a:t>[4] </a:t>
            </a:r>
            <a:r>
              <a:rPr lang="en-US" sz="1600" dirty="0"/>
              <a:t>Müller </a:t>
            </a:r>
            <a:r>
              <a:rPr lang="en-US" sz="1600" i="1" dirty="0"/>
              <a:t>et al</a:t>
            </a:r>
            <a:r>
              <a:rPr lang="en-US" sz="1600" dirty="0"/>
              <a:t>. "Practical Path Guiding for Efficient Light‐Transport Simulation.", </a:t>
            </a:r>
            <a:r>
              <a:rPr lang="en-US" sz="1600" dirty="0" smtClean="0"/>
              <a:t>2017</a:t>
            </a:r>
            <a:endParaRPr lang="en-US" sz="1600" dirty="0"/>
          </a:p>
          <a:p>
            <a:r>
              <a:rPr lang="en-US" sz="1600" dirty="0" smtClean="0"/>
              <a:t>[5]</a:t>
            </a:r>
            <a:r>
              <a:rPr lang="en-US" sz="1600" dirty="0"/>
              <a:t> </a:t>
            </a:r>
            <a:r>
              <a:rPr lang="en-US" sz="1600" dirty="0" err="1"/>
              <a:t>Dahm</a:t>
            </a:r>
            <a:r>
              <a:rPr lang="en-US" sz="1600" dirty="0"/>
              <a:t>, Ken, and Alexander Keller. "Learning light transport the reinforced way.", 2017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018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86" y="2115671"/>
            <a:ext cx="3711914" cy="941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Primary </a:t>
            </a:r>
            <a:r>
              <a:rPr lang="en-US" dirty="0" smtClean="0"/>
              <a:t>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Metropolis light transport [7]</a:t>
            </a:r>
          </a:p>
          <a:p>
            <a:pPr lvl="1"/>
            <a:r>
              <a:rPr lang="en-US" dirty="0" smtClean="0"/>
              <a:t>Path configurations as samples</a:t>
            </a:r>
          </a:p>
          <a:p>
            <a:pPr lvl="1"/>
            <a:r>
              <a:rPr lang="en-US" dirty="0" smtClean="0"/>
              <a:t>Correlate samples as Markov states</a:t>
            </a:r>
          </a:p>
          <a:p>
            <a:pPr lvl="1"/>
            <a:r>
              <a:rPr lang="en-US" dirty="0" smtClean="0"/>
              <a:t>Mutation done by tweaking path configuration</a:t>
            </a:r>
          </a:p>
          <a:p>
            <a:r>
              <a:rPr lang="en-US" dirty="0" smtClean="0"/>
              <a:t>Primary sample space MLT [8]</a:t>
            </a:r>
          </a:p>
          <a:p>
            <a:pPr lvl="1"/>
            <a:r>
              <a:rPr lang="en-US" dirty="0" smtClean="0"/>
              <a:t>Tweaking random numbers</a:t>
            </a:r>
          </a:p>
          <a:p>
            <a:pPr lvl="1"/>
            <a:r>
              <a:rPr lang="en-US" dirty="0" smtClean="0"/>
              <a:t>Ease of implementation</a:t>
            </a:r>
          </a:p>
          <a:p>
            <a:r>
              <a:rPr lang="en-US" dirty="0" smtClean="0"/>
              <a:t>Primary samples: vectors of random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283506"/>
            <a:ext cx="931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[7] </a:t>
            </a:r>
            <a:r>
              <a:rPr lang="en-US" sz="1600" dirty="0" err="1" smtClean="0"/>
              <a:t>Veach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"Metropolis light transport</a:t>
            </a:r>
            <a:r>
              <a:rPr lang="en-US" sz="1600" dirty="0" smtClean="0"/>
              <a:t>.“, 1997</a:t>
            </a:r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1600" dirty="0" smtClean="0"/>
              <a:t>[8] </a:t>
            </a:r>
            <a:r>
              <a:rPr lang="en-US" sz="1600" dirty="0" err="1" smtClean="0"/>
              <a:t>Kelemen</a:t>
            </a:r>
            <a:r>
              <a:rPr lang="en-US" sz="1600" dirty="0" smtClean="0"/>
              <a:t> </a:t>
            </a:r>
            <a:r>
              <a:rPr lang="en-US" sz="1600" i="1" dirty="0" smtClean="0"/>
              <a:t>et </a:t>
            </a:r>
            <a:r>
              <a:rPr lang="en-US" sz="1600" i="1" dirty="0"/>
              <a:t>al</a:t>
            </a:r>
            <a:r>
              <a:rPr lang="en-US" sz="1600" dirty="0"/>
              <a:t>. "A simple and robust mutation strategy for the metropolis light transport algorithm</a:t>
            </a:r>
            <a:r>
              <a:rPr lang="en-US" sz="1600" dirty="0" smtClean="0"/>
              <a:t>.", </a:t>
            </a:r>
            <a:r>
              <a:rPr lang="en-US" sz="1600" dirty="0"/>
              <a:t>2002.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86" y="2115671"/>
            <a:ext cx="3711914" cy="937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3603" y="3497496"/>
            <a:ext cx="1470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…,</a:t>
            </a:r>
          </a:p>
          <a:p>
            <a:r>
              <a:rPr lang="en-US" dirty="0"/>
              <a:t> </a:t>
            </a:r>
            <a:r>
              <a:rPr lang="en-US" dirty="0" smtClean="0"/>
              <a:t> 0.6541869,</a:t>
            </a:r>
          </a:p>
          <a:p>
            <a:r>
              <a:rPr lang="en-US" dirty="0"/>
              <a:t> </a:t>
            </a:r>
            <a:r>
              <a:rPr lang="en-US" dirty="0" smtClean="0"/>
              <a:t> 0.2548385,</a:t>
            </a:r>
          </a:p>
          <a:p>
            <a:r>
              <a:rPr lang="en-US" dirty="0"/>
              <a:t> </a:t>
            </a:r>
            <a:r>
              <a:rPr lang="en-US" dirty="0" smtClean="0"/>
              <a:t> 0.1089318,</a:t>
            </a:r>
          </a:p>
          <a:p>
            <a:r>
              <a:rPr lang="en-US" dirty="0"/>
              <a:t> </a:t>
            </a:r>
            <a:r>
              <a:rPr lang="en-US" dirty="0" smtClean="0"/>
              <a:t> … 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3603" y="3493840"/>
            <a:ext cx="1470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…,</a:t>
            </a:r>
          </a:p>
          <a:p>
            <a:r>
              <a:rPr lang="en-US" dirty="0"/>
              <a:t> </a:t>
            </a:r>
            <a:r>
              <a:rPr lang="en-US" dirty="0" smtClean="0"/>
              <a:t> 0.7041869,</a:t>
            </a:r>
          </a:p>
          <a:p>
            <a:r>
              <a:rPr lang="en-US" dirty="0"/>
              <a:t> </a:t>
            </a:r>
            <a:r>
              <a:rPr lang="en-US" dirty="0" smtClean="0"/>
              <a:t> 0.235</a:t>
            </a:r>
            <a:r>
              <a:rPr lang="en-US" dirty="0"/>
              <a:t>8</a:t>
            </a:r>
            <a:r>
              <a:rPr lang="en-US" dirty="0" smtClean="0"/>
              <a:t>438,</a:t>
            </a:r>
          </a:p>
          <a:p>
            <a:r>
              <a:rPr lang="en-US" dirty="0"/>
              <a:t> </a:t>
            </a:r>
            <a:r>
              <a:rPr lang="en-US" dirty="0" smtClean="0"/>
              <a:t> 0.0998318,</a:t>
            </a:r>
          </a:p>
          <a:p>
            <a:r>
              <a:rPr lang="en-US" dirty="0"/>
              <a:t> </a:t>
            </a:r>
            <a:r>
              <a:rPr lang="en-US" dirty="0" smtClean="0"/>
              <a:t> … ]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9183815" y="3994827"/>
            <a:ext cx="345668" cy="482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50" y="4089023"/>
            <a:ext cx="1950516" cy="494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15" y="4087052"/>
            <a:ext cx="1950516" cy="4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a structure that affects sample generation</a:t>
            </a:r>
          </a:p>
          <a:p>
            <a:pPr lvl="1"/>
            <a:r>
              <a:rPr lang="en-US" dirty="0" smtClean="0"/>
              <a:t>Takes as input samples from standard RNG</a:t>
            </a:r>
          </a:p>
          <a:p>
            <a:pPr lvl="1"/>
            <a:r>
              <a:rPr lang="en-US" dirty="0" smtClean="0"/>
              <a:t>Output are samples more concentrated in valuable regions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8" y="3267432"/>
            <a:ext cx="2908294" cy="2908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8" y="3267432"/>
            <a:ext cx="2908294" cy="2908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8" y="3266195"/>
            <a:ext cx="2908294" cy="2908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8" y="3264958"/>
            <a:ext cx="2908294" cy="29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methods build spatial-directional structures in scene space</a:t>
            </a:r>
          </a:p>
          <a:p>
            <a:pPr lvl="1"/>
            <a:r>
              <a:rPr lang="en-US" dirty="0" smtClean="0"/>
              <a:t>Spatially distributed (3D)</a:t>
            </a:r>
          </a:p>
          <a:p>
            <a:pPr lvl="1"/>
            <a:r>
              <a:rPr lang="en-US" dirty="0" smtClean="0"/>
              <a:t>Hemispherical or spherical representation (2D)</a:t>
            </a:r>
          </a:p>
          <a:p>
            <a:r>
              <a:rPr lang="en-US" dirty="0" smtClean="0"/>
              <a:t>We work solely in primary sample space</a:t>
            </a:r>
          </a:p>
          <a:p>
            <a:pPr lvl="1"/>
            <a:r>
              <a:rPr lang="en-US" dirty="0" smtClean="0"/>
              <a:t>Out-of-kernel feature</a:t>
            </a:r>
          </a:p>
          <a:p>
            <a:pPr lvl="1"/>
            <a:r>
              <a:rPr lang="en-US" dirty="0" smtClean="0"/>
              <a:t>No need to explicitly build structures in scene space</a:t>
            </a:r>
          </a:p>
          <a:p>
            <a:r>
              <a:rPr lang="en-US" dirty="0" smtClean="0"/>
              <a:t>Clarification</a:t>
            </a:r>
          </a:p>
          <a:p>
            <a:pPr lvl="1"/>
            <a:r>
              <a:rPr lang="en-US" dirty="0" smtClean="0"/>
              <a:t>This project is about unidirectional path guiding</a:t>
            </a:r>
          </a:p>
          <a:p>
            <a:pPr lvl="1"/>
            <a:r>
              <a:rPr lang="en-US" dirty="0" smtClean="0"/>
              <a:t>No Metropolis sampling involved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standard path tracing solution: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0971-E82B-458B-9FB6-3C736585729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8" y="6444476"/>
            <a:ext cx="1750763" cy="3168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78429" y="3259122"/>
            <a:ext cx="1512916" cy="7980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99165" y="3550333"/>
            <a:ext cx="590203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66673" y="3246918"/>
            <a:ext cx="1512916" cy="798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Tracer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552867" y="3504556"/>
            <a:ext cx="590203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521184" y="3498004"/>
            <a:ext cx="590203" cy="21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103630" y="3471361"/>
            <a:ext cx="1475509" cy="34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Image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28286" y="281939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{u</a:t>
            </a:r>
            <a:r>
              <a:rPr lang="en-US" baseline="-25000" dirty="0" smtClean="0"/>
              <a:t>0</a:t>
            </a:r>
            <a:r>
              <a:rPr lang="en-US" dirty="0" smtClean="0"/>
              <a:t>, u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3</a:t>
            </a:r>
            <a:r>
              <a:rPr lang="en-US" dirty="0" smtClean="0"/>
              <a:t>, …}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00690" y="3121689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Luminance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88" y="3241182"/>
            <a:ext cx="909720" cy="815961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8603" y="6356350"/>
            <a:ext cx="852855" cy="365125"/>
          </a:xfrm>
        </p:spPr>
        <p:txBody>
          <a:bodyPr/>
          <a:lstStyle/>
          <a:p>
            <a:fld id="{10DCC115-7C9C-46BA-8F13-CFFAD188595B}" type="datetime1">
              <a:rPr lang="en-US" smtClean="0"/>
              <a:t>05-Jul-18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1106</Words>
  <Application>Microsoft Office PowerPoint</Application>
  <PresentationFormat>Widescreen</PresentationFormat>
  <Paragraphs>311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Wingdings</vt:lpstr>
      <vt:lpstr>Office Theme</vt:lpstr>
      <vt:lpstr>Primary Sample Space Path Guiding</vt:lpstr>
      <vt:lpstr>Background</vt:lpstr>
      <vt:lpstr>Path Construction 101</vt:lpstr>
      <vt:lpstr>Related Work – Path Guiding</vt:lpstr>
      <vt:lpstr>Related Work – Path Guiding</vt:lpstr>
      <vt:lpstr>Related Work – Primary Sample Space</vt:lpstr>
      <vt:lpstr>Our Objective</vt:lpstr>
      <vt:lpstr>Distinction</vt:lpstr>
      <vt:lpstr>Overview</vt:lpstr>
      <vt:lpstr>Overview</vt:lpstr>
      <vt:lpstr>Method – Our Structure</vt:lpstr>
      <vt:lpstr>Method – Outline</vt:lpstr>
      <vt:lpstr>Method – Sample Collection</vt:lpstr>
      <vt:lpstr>Method – Sample Collection</vt:lpstr>
      <vt:lpstr>Method – Tree Construction</vt:lpstr>
      <vt:lpstr>Method – Tree Construction</vt:lpstr>
      <vt:lpstr>Method – Tree Sampling</vt:lpstr>
      <vt:lpstr>Method – Tree Sampling</vt:lpstr>
      <vt:lpstr>Method – Tree Sampling</vt:lpstr>
      <vt:lpstr>Method – Rendering</vt:lpstr>
      <vt:lpstr>Method – Rendering</vt:lpstr>
      <vt:lpstr>Implementation Details</vt:lpstr>
      <vt:lpstr>Results – Ajar scene</vt:lpstr>
      <vt:lpstr>Results - Dinning room scene</vt:lpstr>
      <vt:lpstr>Results – Staircase scene</vt:lpstr>
      <vt:lpstr>Results – Kitchen scene</vt:lpstr>
      <vt:lpstr>Results – Observations</vt:lpstr>
      <vt:lpstr>Future work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Guo</dc:creator>
  <cp:lastModifiedBy>Jerry Guo</cp:lastModifiedBy>
  <cp:revision>650</cp:revision>
  <dcterms:created xsi:type="dcterms:W3CDTF">2017-10-16T14:23:59Z</dcterms:created>
  <dcterms:modified xsi:type="dcterms:W3CDTF">2018-07-05T09:35:49Z</dcterms:modified>
</cp:coreProperties>
</file>